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4"/>
  </p:sldMasterIdLst>
  <p:notesMasterIdLst>
    <p:notesMasterId r:id="rId25"/>
  </p:notesMasterIdLst>
  <p:handoutMasterIdLst>
    <p:handoutMasterId r:id="rId26"/>
  </p:handoutMasterIdLst>
  <p:sldIdLst>
    <p:sldId id="259" r:id="rId5"/>
    <p:sldId id="420" r:id="rId6"/>
    <p:sldId id="432" r:id="rId7"/>
    <p:sldId id="441" r:id="rId8"/>
    <p:sldId id="421" r:id="rId9"/>
    <p:sldId id="433" r:id="rId10"/>
    <p:sldId id="434" r:id="rId11"/>
    <p:sldId id="424" r:id="rId12"/>
    <p:sldId id="425" r:id="rId13"/>
    <p:sldId id="982" r:id="rId14"/>
    <p:sldId id="427" r:id="rId15"/>
    <p:sldId id="428" r:id="rId16"/>
    <p:sldId id="983" r:id="rId17"/>
    <p:sldId id="435" r:id="rId18"/>
    <p:sldId id="984" r:id="rId19"/>
    <p:sldId id="985" r:id="rId20"/>
    <p:sldId id="438" r:id="rId21"/>
    <p:sldId id="439" r:id="rId22"/>
    <p:sldId id="431" r:id="rId23"/>
    <p:sldId id="260" r:id="rId2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1C62"/>
    <a:srgbClr val="0066E3"/>
    <a:srgbClr val="365E92"/>
    <a:srgbClr val="9D0A0B"/>
    <a:srgbClr val="87916D"/>
    <a:srgbClr val="08418E"/>
    <a:srgbClr val="D71440"/>
    <a:srgbClr val="83A0C6"/>
    <a:srgbClr val="084290"/>
    <a:srgbClr val="0050A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0D9973-E4AA-45E3-9B23-7ED28FB12CE3}" v="1885" dt="2024-04-19T05:55:48.278"/>
    <p1510:client id="{FD81BE4E-0C64-4A42-ACEC-10AD7893B1D4}" v="4605" dt="2024-04-19T19:11:37.4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85" autoAdjust="0"/>
    <p:restoredTop sz="94744" autoAdjust="0"/>
  </p:normalViewPr>
  <p:slideViewPr>
    <p:cSldViewPr snapToGrid="0">
      <p:cViewPr>
        <p:scale>
          <a:sx n="90" d="100"/>
          <a:sy n="90" d="100"/>
        </p:scale>
        <p:origin x="1166" y="283"/>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arine\Dropbox\Research\CSR%20Committee\CSR%20committee\Drafts\Final_Tables_20240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Sarine\Dropbox\Research\CSR%20Committee\CSR%20committee\Drafts\Final_Tables_202403.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7.0324544615052983E-2"/>
          <c:y val="2.8884871115571659E-2"/>
          <c:w val="0.91339724598798067"/>
          <c:h val="0.75809075411965254"/>
        </c:manualLayout>
      </c:layout>
      <c:lineChart>
        <c:grouping val="standard"/>
        <c:varyColors val="0"/>
        <c:ser>
          <c:idx val="1"/>
          <c:order val="0"/>
          <c:tx>
            <c:v>Firms with voluntary CSR committee</c:v>
          </c:tx>
          <c:spPr>
            <a:ln w="22225" cap="rnd">
              <a:solidFill>
                <a:schemeClr val="accent1"/>
              </a:solidFill>
              <a:round/>
            </a:ln>
            <a:effectLst/>
          </c:spPr>
          <c:marker>
            <c:symbol val="square"/>
            <c:size val="6"/>
            <c:spPr>
              <a:solidFill>
                <a:schemeClr val="accent1"/>
              </a:solidFill>
              <a:ln w="9525">
                <a:solidFill>
                  <a:schemeClr val="accent1"/>
                </a:solidFill>
                <a:round/>
              </a:ln>
              <a:effectLst/>
            </c:spPr>
          </c:marker>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T2_Distribution!$A$6:$A$22</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T2_Distribution!$C$6:$C$22</c:f>
              <c:numCache>
                <c:formatCode>0.00%</c:formatCode>
                <c:ptCount val="17"/>
                <c:pt idx="0">
                  <c:v>8.5409252669039148E-2</c:v>
                </c:pt>
                <c:pt idx="1">
                  <c:v>8.2909308590242439E-2</c:v>
                </c:pt>
                <c:pt idx="2">
                  <c:v>6.8843283582089548E-2</c:v>
                </c:pt>
                <c:pt idx="3">
                  <c:v>6.4220183486238536E-2</c:v>
                </c:pt>
                <c:pt idx="4">
                  <c:v>6.5987050557928084E-2</c:v>
                </c:pt>
                <c:pt idx="5">
                  <c:v>6.533456027343236E-2</c:v>
                </c:pt>
                <c:pt idx="6">
                  <c:v>7.0688147870613213E-2</c:v>
                </c:pt>
                <c:pt idx="7">
                  <c:v>7.8494490528661628E-2</c:v>
                </c:pt>
                <c:pt idx="8">
                  <c:v>8.5826075981320207E-2</c:v>
                </c:pt>
                <c:pt idx="9">
                  <c:v>8.7992560734627454E-2</c:v>
                </c:pt>
                <c:pt idx="10">
                  <c:v>9.4360568383658971E-2</c:v>
                </c:pt>
                <c:pt idx="11">
                  <c:v>9.8075061834605876E-2</c:v>
                </c:pt>
                <c:pt idx="12">
                  <c:v>9.9459900132477325E-2</c:v>
                </c:pt>
                <c:pt idx="13">
                  <c:v>9.8161299737328539E-2</c:v>
                </c:pt>
                <c:pt idx="14">
                  <c:v>9.772435309231052E-2</c:v>
                </c:pt>
                <c:pt idx="15">
                  <c:v>0.10057814077268973</c:v>
                </c:pt>
                <c:pt idx="16">
                  <c:v>0.10583518930957683</c:v>
                </c:pt>
              </c:numCache>
            </c:numRef>
          </c:val>
          <c:smooth val="0"/>
          <c:extLst>
            <c:ext xmlns:c16="http://schemas.microsoft.com/office/drawing/2014/chart" uri="{C3380CC4-5D6E-409C-BE32-E72D297353CC}">
              <c16:uniqueId val="{00000001-7E3F-4C30-B80A-0979BACBE77D}"/>
            </c:ext>
          </c:extLst>
        </c:ser>
        <c:ser>
          <c:idx val="2"/>
          <c:order val="1"/>
          <c:tx>
            <c:v>Firms with audit committee</c:v>
          </c:tx>
          <c:spPr>
            <a:ln w="22225" cap="rnd">
              <a:solidFill>
                <a:schemeClr val="bg1">
                  <a:lumMod val="65000"/>
                </a:schemeClr>
              </a:solidFill>
              <a:round/>
            </a:ln>
            <a:effectLst/>
          </c:spPr>
          <c:marker>
            <c:symbol val="triangle"/>
            <c:size val="6"/>
            <c:spPr>
              <a:solidFill>
                <a:schemeClr val="bg1">
                  <a:lumMod val="65000"/>
                </a:schemeClr>
              </a:solidFill>
              <a:ln w="9525">
                <a:noFill/>
                <a:round/>
              </a:ln>
              <a:effectLst/>
            </c:spPr>
          </c:marker>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T2_Distribution!$A$6:$A$22</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T2_Distribution!$F$6:$F$22</c:f>
              <c:numCache>
                <c:formatCode>0.00%</c:formatCode>
                <c:ptCount val="17"/>
                <c:pt idx="0">
                  <c:v>0.96829505014558392</c:v>
                </c:pt>
                <c:pt idx="1">
                  <c:v>0.97066746483088895</c:v>
                </c:pt>
                <c:pt idx="2">
                  <c:v>0.9791044776119403</c:v>
                </c:pt>
                <c:pt idx="3">
                  <c:v>0.98241590214067276</c:v>
                </c:pt>
                <c:pt idx="4">
                  <c:v>0.98112687698030032</c:v>
                </c:pt>
                <c:pt idx="5">
                  <c:v>0.98080715130800578</c:v>
                </c:pt>
                <c:pt idx="6">
                  <c:v>0.9796428125390283</c:v>
                </c:pt>
                <c:pt idx="7">
                  <c:v>0.98118113160827036</c:v>
                </c:pt>
                <c:pt idx="8">
                  <c:v>0.98333964407421426</c:v>
                </c:pt>
                <c:pt idx="9">
                  <c:v>0.98163431361153086</c:v>
                </c:pt>
                <c:pt idx="10">
                  <c:v>0.9785746003552398</c:v>
                </c:pt>
                <c:pt idx="11">
                  <c:v>0.97687923432627166</c:v>
                </c:pt>
                <c:pt idx="12">
                  <c:v>0.97747885458065831</c:v>
                </c:pt>
                <c:pt idx="13">
                  <c:v>0.97558128222589746</c:v>
                </c:pt>
                <c:pt idx="14">
                  <c:v>0.97293081299320971</c:v>
                </c:pt>
                <c:pt idx="15">
                  <c:v>0.97118472974213088</c:v>
                </c:pt>
                <c:pt idx="16">
                  <c:v>0.97140311804008905</c:v>
                </c:pt>
              </c:numCache>
            </c:numRef>
          </c:val>
          <c:smooth val="0"/>
          <c:extLst>
            <c:ext xmlns:c16="http://schemas.microsoft.com/office/drawing/2014/chart" uri="{C3380CC4-5D6E-409C-BE32-E72D297353CC}">
              <c16:uniqueId val="{00000003-7E3F-4C30-B80A-0979BACBE77D}"/>
            </c:ext>
          </c:extLst>
        </c:ser>
        <c:dLbls>
          <c:dLblPos val="t"/>
          <c:showLegendKey val="0"/>
          <c:showVal val="1"/>
          <c:showCatName val="0"/>
          <c:showSerName val="0"/>
          <c:showPercent val="0"/>
          <c:showBubbleSize val="0"/>
        </c:dLbls>
        <c:marker val="1"/>
        <c:smooth val="0"/>
        <c:axId val="667880256"/>
        <c:axId val="667880736"/>
      </c:lineChart>
      <c:catAx>
        <c:axId val="667880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cap="all" spc="120" normalizeH="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67880736"/>
        <c:crosses val="autoZero"/>
        <c:auto val="1"/>
        <c:lblAlgn val="ctr"/>
        <c:lblOffset val="100"/>
        <c:noMultiLvlLbl val="0"/>
      </c:catAx>
      <c:valAx>
        <c:axId val="66788073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25400"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67880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bar"/>
        <c:grouping val="clustered"/>
        <c:varyColors val="0"/>
        <c:ser>
          <c:idx val="0"/>
          <c:order val="0"/>
          <c:tx>
            <c:v>Firms with voluntary CSR committee</c:v>
          </c:tx>
          <c:spPr>
            <a:solidFill>
              <a:schemeClr val="accent1"/>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T2_Distribution!$J$6:$J$17</c:f>
              <c:strCache>
                <c:ptCount val="12"/>
                <c:pt idx="0">
                  <c:v>6) Business Equipment</c:v>
                </c:pt>
                <c:pt idx="1">
                  <c:v>10) Healthcare, Medical Equipment and Drugs</c:v>
                </c:pt>
                <c:pt idx="2">
                  <c:v>11) Finance</c:v>
                </c:pt>
                <c:pt idx="3">
                  <c:v>7) Telephone and Television Transmission</c:v>
                </c:pt>
                <c:pt idx="4">
                  <c:v>2) Consumer Durables</c:v>
                </c:pt>
                <c:pt idx="5">
                  <c:v>9) Wholesale, Retail, and Some Services</c:v>
                </c:pt>
                <c:pt idx="6">
                  <c:v>3) Manufacturing</c:v>
                </c:pt>
                <c:pt idx="7">
                  <c:v>1) Consumer Non-Durables</c:v>
                </c:pt>
                <c:pt idx="8">
                  <c:v>12) Other</c:v>
                </c:pt>
                <c:pt idx="9">
                  <c:v>5) Chemical and Allied Products</c:v>
                </c:pt>
                <c:pt idx="10">
                  <c:v>4) Oil, Gas, Coal Extraction and Products</c:v>
                </c:pt>
                <c:pt idx="11">
                  <c:v>8) Utilities</c:v>
                </c:pt>
              </c:strCache>
            </c:strRef>
          </c:cat>
          <c:val>
            <c:numRef>
              <c:f>T2_Distribution!$L$6:$L$17</c:f>
              <c:numCache>
                <c:formatCode>0.00%</c:formatCode>
                <c:ptCount val="12"/>
                <c:pt idx="0">
                  <c:v>2.5036741549443627E-2</c:v>
                </c:pt>
                <c:pt idx="1">
                  <c:v>3.4532605203983296E-2</c:v>
                </c:pt>
                <c:pt idx="2">
                  <c:v>5.1657521348095717E-2</c:v>
                </c:pt>
                <c:pt idx="3">
                  <c:v>5.5434782608695651E-2</c:v>
                </c:pt>
                <c:pt idx="4">
                  <c:v>6.3236870310825297E-2</c:v>
                </c:pt>
                <c:pt idx="5">
                  <c:v>6.4782649516477331E-2</c:v>
                </c:pt>
                <c:pt idx="6">
                  <c:v>8.4943317898770562E-2</c:v>
                </c:pt>
                <c:pt idx="7">
                  <c:v>8.8081436448466E-2</c:v>
                </c:pt>
                <c:pt idx="8">
                  <c:v>0.15667996417813237</c:v>
                </c:pt>
                <c:pt idx="9">
                  <c:v>0.1831275720164609</c:v>
                </c:pt>
                <c:pt idx="10">
                  <c:v>0.21270147403223585</c:v>
                </c:pt>
                <c:pt idx="11">
                  <c:v>0.2478286045165026</c:v>
                </c:pt>
              </c:numCache>
            </c:numRef>
          </c:val>
          <c:extLst>
            <c:ext xmlns:c16="http://schemas.microsoft.com/office/drawing/2014/chart" uri="{C3380CC4-5D6E-409C-BE32-E72D297353CC}">
              <c16:uniqueId val="{00000000-D77D-4DDA-AEB6-B6B93A5A0A0A}"/>
            </c:ext>
          </c:extLst>
        </c:ser>
        <c:ser>
          <c:idx val="1"/>
          <c:order val="1"/>
          <c:tx>
            <c:strRef>
              <c:f>T2_Distribution!$N$4</c:f>
              <c:strCache>
                <c:ptCount val="1"/>
                <c:pt idx="0">
                  <c:v>Firms with audit committee</c:v>
                </c:pt>
              </c:strCache>
            </c:strRef>
          </c:tx>
          <c:spPr>
            <a:solidFill>
              <a:schemeClr val="bg1">
                <a:lumMod val="65000"/>
              </a:schemeClr>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T2_Distribution!$J$6:$J$17</c:f>
              <c:strCache>
                <c:ptCount val="12"/>
                <c:pt idx="0">
                  <c:v>6) Business Equipment</c:v>
                </c:pt>
                <c:pt idx="1">
                  <c:v>10) Healthcare, Medical Equipment and Drugs</c:v>
                </c:pt>
                <c:pt idx="2">
                  <c:v>11) Finance</c:v>
                </c:pt>
                <c:pt idx="3">
                  <c:v>7) Telephone and Television Transmission</c:v>
                </c:pt>
                <c:pt idx="4">
                  <c:v>2) Consumer Durables</c:v>
                </c:pt>
                <c:pt idx="5">
                  <c:v>9) Wholesale, Retail, and Some Services</c:v>
                </c:pt>
                <c:pt idx="6">
                  <c:v>3) Manufacturing</c:v>
                </c:pt>
                <c:pt idx="7">
                  <c:v>1) Consumer Non-Durables</c:v>
                </c:pt>
                <c:pt idx="8">
                  <c:v>12) Other</c:v>
                </c:pt>
                <c:pt idx="9">
                  <c:v>5) Chemical and Allied Products</c:v>
                </c:pt>
                <c:pt idx="10">
                  <c:v>4) Oil, Gas, Coal Extraction and Products</c:v>
                </c:pt>
                <c:pt idx="11">
                  <c:v>8) Utilities</c:v>
                </c:pt>
              </c:strCache>
            </c:strRef>
          </c:cat>
          <c:val>
            <c:numRef>
              <c:f>T2_Distribution!$O$6:$O$17</c:f>
              <c:numCache>
                <c:formatCode>0.00%</c:formatCode>
                <c:ptCount val="12"/>
                <c:pt idx="0">
                  <c:v>0.98504094058366576</c:v>
                </c:pt>
                <c:pt idx="1">
                  <c:v>0.9850626405396723</c:v>
                </c:pt>
                <c:pt idx="2">
                  <c:v>0.97694730348387937</c:v>
                </c:pt>
                <c:pt idx="3">
                  <c:v>0.97527173913043474</c:v>
                </c:pt>
                <c:pt idx="4">
                  <c:v>0.96070025008931759</c:v>
                </c:pt>
                <c:pt idx="5">
                  <c:v>0.97680968923105815</c:v>
                </c:pt>
                <c:pt idx="6">
                  <c:v>0.96654957688008947</c:v>
                </c:pt>
                <c:pt idx="7">
                  <c:v>0.96338187473490744</c:v>
                </c:pt>
                <c:pt idx="8">
                  <c:v>0.98208906618904179</c:v>
                </c:pt>
                <c:pt idx="9">
                  <c:v>0.97325102880658432</c:v>
                </c:pt>
                <c:pt idx="10">
                  <c:v>0.98581071772971485</c:v>
                </c:pt>
                <c:pt idx="11">
                  <c:v>0.94412275622466701</c:v>
                </c:pt>
              </c:numCache>
            </c:numRef>
          </c:val>
          <c:extLst>
            <c:ext xmlns:c16="http://schemas.microsoft.com/office/drawing/2014/chart" uri="{C3380CC4-5D6E-409C-BE32-E72D297353CC}">
              <c16:uniqueId val="{00000001-D77D-4DDA-AEB6-B6B93A5A0A0A}"/>
            </c:ext>
          </c:extLst>
        </c:ser>
        <c:dLbls>
          <c:showLegendKey val="0"/>
          <c:showVal val="1"/>
          <c:showCatName val="0"/>
          <c:showSerName val="0"/>
          <c:showPercent val="0"/>
          <c:showBubbleSize val="0"/>
        </c:dLbls>
        <c:gapWidth val="75"/>
        <c:axId val="450568175"/>
        <c:axId val="450568655"/>
      </c:barChart>
      <c:catAx>
        <c:axId val="45056817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50568655"/>
        <c:crosses val="autoZero"/>
        <c:auto val="1"/>
        <c:lblAlgn val="ctr"/>
        <c:lblOffset val="100"/>
        <c:noMultiLvlLbl val="0"/>
      </c:catAx>
      <c:valAx>
        <c:axId val="450568655"/>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50568175"/>
        <c:crossesAt val="1"/>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DCBF3B-797A-46D2-9488-DE08F123680F}"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SG"/>
        </a:p>
      </dgm:t>
    </dgm:pt>
    <dgm:pt modelId="{8B793F15-7439-489E-8DD6-6E3E30E8819C}">
      <dgm:prSet phldrT="[Text]" custT="1"/>
      <dgm:spPr/>
      <dgm:t>
        <a:bodyPr/>
        <a:lstStyle/>
        <a:p>
          <a:r>
            <a:rPr lang="en-SG" sz="1200" b="1" dirty="0">
              <a:latin typeface="Arial" panose="020B0604020202020204" pitchFamily="34" charset="0"/>
              <a:cs typeface="Arial" panose="020B0604020202020204" pitchFamily="34" charset="0"/>
            </a:rPr>
            <a:t>Theoretical</a:t>
          </a:r>
        </a:p>
      </dgm:t>
    </dgm:pt>
    <dgm:pt modelId="{D77CE77C-DDE4-4936-830C-D64E77F16D22}" type="parTrans" cxnId="{87615A4C-42FC-4368-AAAB-E1E86E0B5457}">
      <dgm:prSet/>
      <dgm:spPr/>
      <dgm:t>
        <a:bodyPr/>
        <a:lstStyle/>
        <a:p>
          <a:endParaRPr lang="en-SG" sz="1200">
            <a:latin typeface="Arial" panose="020B0604020202020204" pitchFamily="34" charset="0"/>
            <a:cs typeface="Arial" panose="020B0604020202020204" pitchFamily="34" charset="0"/>
          </a:endParaRPr>
        </a:p>
      </dgm:t>
    </dgm:pt>
    <dgm:pt modelId="{68820F58-8593-451E-9A57-C609BA537BBB}" type="sibTrans" cxnId="{87615A4C-42FC-4368-AAAB-E1E86E0B5457}">
      <dgm:prSet/>
      <dgm:spPr/>
      <dgm:t>
        <a:bodyPr/>
        <a:lstStyle/>
        <a:p>
          <a:endParaRPr lang="en-SG" sz="1200">
            <a:latin typeface="Arial" panose="020B0604020202020204" pitchFamily="34" charset="0"/>
            <a:cs typeface="Arial" panose="020B0604020202020204" pitchFamily="34" charset="0"/>
          </a:endParaRPr>
        </a:p>
      </dgm:t>
    </dgm:pt>
    <dgm:pt modelId="{F4109916-F1C4-4569-AC91-6770720D89C5}">
      <dgm:prSet phldrT="[Text]" custT="1"/>
      <dgm:spPr/>
      <dgm:t>
        <a:bodyPr/>
        <a:lstStyle/>
        <a:p>
          <a:r>
            <a:rPr lang="en-SG" sz="1400" dirty="0">
              <a:latin typeface="Arial" panose="020B0604020202020204" pitchFamily="34" charset="0"/>
              <a:cs typeface="Arial" panose="020B0604020202020204" pitchFamily="34" charset="0"/>
            </a:rPr>
            <a:t>Research on corporate social responsibility (CSR) predominantly examines </a:t>
          </a:r>
          <a:r>
            <a:rPr lang="en-SG" sz="1400" b="1" dirty="0">
              <a:latin typeface="Arial" panose="020B0604020202020204" pitchFamily="34" charset="0"/>
              <a:cs typeface="Arial" panose="020B0604020202020204" pitchFamily="34" charset="0"/>
            </a:rPr>
            <a:t>external </a:t>
          </a:r>
          <a:r>
            <a:rPr lang="en-SG" sz="1400" b="0" dirty="0">
              <a:latin typeface="Arial" panose="020B0604020202020204" pitchFamily="34" charset="0"/>
              <a:cs typeface="Arial" panose="020B0604020202020204" pitchFamily="34" charset="0"/>
            </a:rPr>
            <a:t>disclosure.</a:t>
          </a:r>
          <a:endParaRPr lang="en-SG" sz="1400" dirty="0">
            <a:latin typeface="Arial" panose="020B0604020202020204" pitchFamily="34" charset="0"/>
            <a:cs typeface="Arial" panose="020B0604020202020204" pitchFamily="34" charset="0"/>
          </a:endParaRPr>
        </a:p>
      </dgm:t>
    </dgm:pt>
    <dgm:pt modelId="{A094C540-554E-4E0F-840A-E1146175F7DA}" type="parTrans" cxnId="{B857900C-EFCB-47BD-8CED-A99310F993EB}">
      <dgm:prSet/>
      <dgm:spPr/>
      <dgm:t>
        <a:bodyPr/>
        <a:lstStyle/>
        <a:p>
          <a:endParaRPr lang="en-SG" sz="1200">
            <a:latin typeface="Arial" panose="020B0604020202020204" pitchFamily="34" charset="0"/>
            <a:cs typeface="Arial" panose="020B0604020202020204" pitchFamily="34" charset="0"/>
          </a:endParaRPr>
        </a:p>
      </dgm:t>
    </dgm:pt>
    <dgm:pt modelId="{4D56333E-88F3-4BC0-8AF5-D721A96A7F97}" type="sibTrans" cxnId="{B857900C-EFCB-47BD-8CED-A99310F993EB}">
      <dgm:prSet/>
      <dgm:spPr/>
      <dgm:t>
        <a:bodyPr/>
        <a:lstStyle/>
        <a:p>
          <a:endParaRPr lang="en-SG" sz="1200">
            <a:latin typeface="Arial" panose="020B0604020202020204" pitchFamily="34" charset="0"/>
            <a:cs typeface="Arial" panose="020B0604020202020204" pitchFamily="34" charset="0"/>
          </a:endParaRPr>
        </a:p>
      </dgm:t>
    </dgm:pt>
    <dgm:pt modelId="{E97C4036-8FF5-4399-8481-B3B2357060F8}">
      <dgm:prSet phldrT="[Text]" custT="1"/>
      <dgm:spPr/>
      <dgm:t>
        <a:bodyPr/>
        <a:lstStyle/>
        <a:p>
          <a:r>
            <a:rPr lang="en-SG" sz="1400" dirty="0">
              <a:latin typeface="Arial" panose="020B0604020202020204" pitchFamily="34" charset="0"/>
              <a:cs typeface="Arial" panose="020B0604020202020204" pitchFamily="34" charset="0"/>
            </a:rPr>
            <a:t>Less is understood on the </a:t>
          </a:r>
          <a:r>
            <a:rPr lang="en-SG" sz="1400" b="1" dirty="0">
              <a:latin typeface="Arial" panose="020B0604020202020204" pitchFamily="34" charset="0"/>
              <a:cs typeface="Arial" panose="020B0604020202020204" pitchFamily="34" charset="0"/>
            </a:rPr>
            <a:t>internal</a:t>
          </a:r>
          <a:r>
            <a:rPr lang="en-SG" sz="1400" b="0" dirty="0">
              <a:latin typeface="Arial" panose="020B0604020202020204" pitchFamily="34" charset="0"/>
              <a:cs typeface="Arial" panose="020B0604020202020204" pitchFamily="34" charset="0"/>
            </a:rPr>
            <a:t> governance and management of CSR issues. </a:t>
          </a:r>
          <a:endParaRPr lang="en-SG" sz="1400" dirty="0">
            <a:latin typeface="Arial" panose="020B0604020202020204" pitchFamily="34" charset="0"/>
            <a:cs typeface="Arial" panose="020B0604020202020204" pitchFamily="34" charset="0"/>
          </a:endParaRPr>
        </a:p>
      </dgm:t>
    </dgm:pt>
    <dgm:pt modelId="{D3C9EE8B-9A1A-4237-B746-28ABE9713AB6}" type="parTrans" cxnId="{8F1BEFA9-C401-4D11-B5E9-9AF0A8B3CA7B}">
      <dgm:prSet/>
      <dgm:spPr/>
      <dgm:t>
        <a:bodyPr/>
        <a:lstStyle/>
        <a:p>
          <a:endParaRPr lang="en-SG" sz="1200">
            <a:latin typeface="Arial" panose="020B0604020202020204" pitchFamily="34" charset="0"/>
            <a:cs typeface="Arial" panose="020B0604020202020204" pitchFamily="34" charset="0"/>
          </a:endParaRPr>
        </a:p>
      </dgm:t>
    </dgm:pt>
    <dgm:pt modelId="{8DB942D9-B745-4DDE-8A0C-EC7939C89A69}" type="sibTrans" cxnId="{8F1BEFA9-C401-4D11-B5E9-9AF0A8B3CA7B}">
      <dgm:prSet/>
      <dgm:spPr/>
      <dgm:t>
        <a:bodyPr/>
        <a:lstStyle/>
        <a:p>
          <a:endParaRPr lang="en-SG" sz="1200">
            <a:latin typeface="Arial" panose="020B0604020202020204" pitchFamily="34" charset="0"/>
            <a:cs typeface="Arial" panose="020B0604020202020204" pitchFamily="34" charset="0"/>
          </a:endParaRPr>
        </a:p>
      </dgm:t>
    </dgm:pt>
    <dgm:pt modelId="{356CDD42-33A5-4A46-9358-6ACB4915E9EF}">
      <dgm:prSet phldrT="[Text]" custT="1"/>
      <dgm:spPr/>
      <dgm:t>
        <a:bodyPr/>
        <a:lstStyle/>
        <a:p>
          <a:r>
            <a:rPr lang="en-SG" sz="1400" dirty="0">
              <a:latin typeface="Arial" panose="020B0604020202020204" pitchFamily="34" charset="0"/>
              <a:cs typeface="Arial" panose="020B0604020202020204" pitchFamily="34" charset="0"/>
            </a:rPr>
            <a:t>Growing trend of firms voluntarily adopting board-level CSR committees – 8.5% in 2002 to 10.6% in 2018 among public firms.</a:t>
          </a:r>
        </a:p>
      </dgm:t>
    </dgm:pt>
    <dgm:pt modelId="{4E083742-C78E-40CC-A838-D1EFF1EE1D41}" type="parTrans" cxnId="{096E7DF1-9029-423D-A179-E186994ACB7D}">
      <dgm:prSet/>
      <dgm:spPr/>
      <dgm:t>
        <a:bodyPr/>
        <a:lstStyle/>
        <a:p>
          <a:endParaRPr lang="en-SG" sz="1200">
            <a:latin typeface="Arial" panose="020B0604020202020204" pitchFamily="34" charset="0"/>
            <a:cs typeface="Arial" panose="020B0604020202020204" pitchFamily="34" charset="0"/>
          </a:endParaRPr>
        </a:p>
      </dgm:t>
    </dgm:pt>
    <dgm:pt modelId="{66A401A1-20FE-43AF-81F7-36F02ECB98E5}" type="sibTrans" cxnId="{096E7DF1-9029-423D-A179-E186994ACB7D}">
      <dgm:prSet/>
      <dgm:spPr/>
      <dgm:t>
        <a:bodyPr/>
        <a:lstStyle/>
        <a:p>
          <a:endParaRPr lang="en-SG" sz="1200">
            <a:latin typeface="Arial" panose="020B0604020202020204" pitchFamily="34" charset="0"/>
            <a:cs typeface="Arial" panose="020B0604020202020204" pitchFamily="34" charset="0"/>
          </a:endParaRPr>
        </a:p>
      </dgm:t>
    </dgm:pt>
    <dgm:pt modelId="{65F563E1-DB01-4FA6-B840-3560D87E11D5}">
      <dgm:prSet phldrT="[Text]" custT="1"/>
      <dgm:spPr/>
      <dgm:t>
        <a:bodyPr/>
        <a:lstStyle/>
        <a:p>
          <a:r>
            <a:rPr lang="en-SG" sz="1200" b="1" dirty="0">
              <a:latin typeface="Arial" panose="020B0604020202020204" pitchFamily="34" charset="0"/>
              <a:cs typeface="Arial" panose="020B0604020202020204" pitchFamily="34" charset="0"/>
            </a:rPr>
            <a:t>Research Questions</a:t>
          </a:r>
        </a:p>
      </dgm:t>
    </dgm:pt>
    <dgm:pt modelId="{22CC540B-3AEC-469A-A952-A62C1AC7DA50}" type="parTrans" cxnId="{53496D2D-A122-4E2B-9EE7-91482FAB5437}">
      <dgm:prSet/>
      <dgm:spPr/>
      <dgm:t>
        <a:bodyPr/>
        <a:lstStyle/>
        <a:p>
          <a:endParaRPr lang="en-SG" sz="1200">
            <a:latin typeface="Arial" panose="020B0604020202020204" pitchFamily="34" charset="0"/>
            <a:cs typeface="Arial" panose="020B0604020202020204" pitchFamily="34" charset="0"/>
          </a:endParaRPr>
        </a:p>
      </dgm:t>
    </dgm:pt>
    <dgm:pt modelId="{E64F54CA-E33D-4EB7-B9C6-69859563901B}" type="sibTrans" cxnId="{53496D2D-A122-4E2B-9EE7-91482FAB5437}">
      <dgm:prSet/>
      <dgm:spPr/>
      <dgm:t>
        <a:bodyPr/>
        <a:lstStyle/>
        <a:p>
          <a:endParaRPr lang="en-SG" sz="1200">
            <a:latin typeface="Arial" panose="020B0604020202020204" pitchFamily="34" charset="0"/>
            <a:cs typeface="Arial" panose="020B0604020202020204" pitchFamily="34" charset="0"/>
          </a:endParaRPr>
        </a:p>
      </dgm:t>
    </dgm:pt>
    <dgm:pt modelId="{360386D2-C0E0-4AFD-9900-FC64F44F4A4F}">
      <dgm:prSet phldrT="[Text]" custT="1"/>
      <dgm:spPr/>
      <dgm:t>
        <a:bodyPr/>
        <a:lstStyle/>
        <a:p>
          <a:r>
            <a:rPr lang="en-US" sz="1400" dirty="0">
              <a:latin typeface="Arial" panose="020B0604020202020204" pitchFamily="34" charset="0"/>
              <a:cs typeface="Arial" panose="020B0604020202020204" pitchFamily="34" charset="0"/>
            </a:rPr>
            <a:t>What types of firms voluntarily create separate CSR committees on their corporate boards</a:t>
          </a:r>
          <a:r>
            <a:rPr lang="en-SG" sz="1400" dirty="0">
              <a:latin typeface="Arial" panose="020B0604020202020204" pitchFamily="34" charset="0"/>
              <a:cs typeface="Arial" panose="020B0604020202020204" pitchFamily="34" charset="0"/>
            </a:rPr>
            <a:t>?</a:t>
          </a:r>
        </a:p>
      </dgm:t>
    </dgm:pt>
    <dgm:pt modelId="{7AC5AC3F-3AC2-4F67-A7D4-80A5056E84AF}" type="parTrans" cxnId="{4058CF0F-FE49-40D1-9233-4D816CDE4049}">
      <dgm:prSet/>
      <dgm:spPr/>
      <dgm:t>
        <a:bodyPr/>
        <a:lstStyle/>
        <a:p>
          <a:endParaRPr lang="en-SG" sz="1200">
            <a:latin typeface="Arial" panose="020B0604020202020204" pitchFamily="34" charset="0"/>
            <a:cs typeface="Arial" panose="020B0604020202020204" pitchFamily="34" charset="0"/>
          </a:endParaRPr>
        </a:p>
      </dgm:t>
    </dgm:pt>
    <dgm:pt modelId="{D9F1A23F-E476-47C8-B8CB-4B5B6640D637}" type="sibTrans" cxnId="{4058CF0F-FE49-40D1-9233-4D816CDE4049}">
      <dgm:prSet/>
      <dgm:spPr/>
      <dgm:t>
        <a:bodyPr/>
        <a:lstStyle/>
        <a:p>
          <a:endParaRPr lang="en-SG" sz="1200">
            <a:latin typeface="Arial" panose="020B0604020202020204" pitchFamily="34" charset="0"/>
            <a:cs typeface="Arial" panose="020B0604020202020204" pitchFamily="34" charset="0"/>
          </a:endParaRPr>
        </a:p>
      </dgm:t>
    </dgm:pt>
    <dgm:pt modelId="{DE1D201A-26CB-4177-AE34-C1CFCAE57859}">
      <dgm:prSet phldrT="[Text]" custT="1"/>
      <dgm:spPr/>
      <dgm:t>
        <a:bodyPr/>
        <a:lstStyle/>
        <a:p>
          <a:r>
            <a:rPr lang="en-US" sz="1400" dirty="0">
              <a:latin typeface="Arial" panose="020B0604020202020204" pitchFamily="34" charset="0"/>
              <a:cs typeface="Arial" panose="020B0604020202020204" pitchFamily="34" charset="0"/>
            </a:rPr>
            <a:t>Are CSR committees associated with observable changes in CSR outcomes</a:t>
          </a:r>
          <a:r>
            <a:rPr lang="en-SG" sz="1400" dirty="0">
              <a:latin typeface="Arial" panose="020B0604020202020204" pitchFamily="34" charset="0"/>
              <a:cs typeface="Arial" panose="020B0604020202020204" pitchFamily="34" charset="0"/>
            </a:rPr>
            <a:t>?</a:t>
          </a:r>
        </a:p>
      </dgm:t>
    </dgm:pt>
    <dgm:pt modelId="{7C1D4737-D77F-41F1-AF91-E0B18EAED54A}" type="parTrans" cxnId="{EB064845-742F-4645-A937-EE9CF039FF25}">
      <dgm:prSet/>
      <dgm:spPr/>
      <dgm:t>
        <a:bodyPr/>
        <a:lstStyle/>
        <a:p>
          <a:endParaRPr lang="en-SG" sz="1200">
            <a:latin typeface="Arial" panose="020B0604020202020204" pitchFamily="34" charset="0"/>
            <a:cs typeface="Arial" panose="020B0604020202020204" pitchFamily="34" charset="0"/>
          </a:endParaRPr>
        </a:p>
      </dgm:t>
    </dgm:pt>
    <dgm:pt modelId="{151575E7-4771-4703-8064-EF4586CF0D1D}" type="sibTrans" cxnId="{EB064845-742F-4645-A937-EE9CF039FF25}">
      <dgm:prSet/>
      <dgm:spPr/>
      <dgm:t>
        <a:bodyPr/>
        <a:lstStyle/>
        <a:p>
          <a:endParaRPr lang="en-SG" sz="1200">
            <a:latin typeface="Arial" panose="020B0604020202020204" pitchFamily="34" charset="0"/>
            <a:cs typeface="Arial" panose="020B0604020202020204" pitchFamily="34" charset="0"/>
          </a:endParaRPr>
        </a:p>
      </dgm:t>
    </dgm:pt>
    <dgm:pt modelId="{599A24E4-77EA-45B4-89AE-C1E46D19CFCF}">
      <dgm:prSet phldrT="[Text]" custT="1"/>
      <dgm:spPr/>
      <dgm:t>
        <a:bodyPr/>
        <a:lstStyle/>
        <a:p>
          <a:r>
            <a:rPr lang="en-SG" sz="1200" b="1" dirty="0">
              <a:latin typeface="Arial" panose="020B0604020202020204" pitchFamily="34" charset="0"/>
              <a:cs typeface="Arial" panose="020B0604020202020204" pitchFamily="34" charset="0"/>
            </a:rPr>
            <a:t>Practical</a:t>
          </a:r>
        </a:p>
      </dgm:t>
    </dgm:pt>
    <dgm:pt modelId="{F130F92A-E617-4485-87A2-2A9F8C9852BF}" type="sibTrans" cxnId="{1F886F2E-A2B4-4FC6-B784-2E7B5834448D}">
      <dgm:prSet/>
      <dgm:spPr/>
      <dgm:t>
        <a:bodyPr/>
        <a:lstStyle/>
        <a:p>
          <a:endParaRPr lang="en-SG" sz="1200">
            <a:latin typeface="Arial" panose="020B0604020202020204" pitchFamily="34" charset="0"/>
            <a:cs typeface="Arial" panose="020B0604020202020204" pitchFamily="34" charset="0"/>
          </a:endParaRPr>
        </a:p>
      </dgm:t>
    </dgm:pt>
    <dgm:pt modelId="{0B7F6911-206E-436C-8DA8-4505B4837E7E}" type="parTrans" cxnId="{1F886F2E-A2B4-4FC6-B784-2E7B5834448D}">
      <dgm:prSet/>
      <dgm:spPr/>
      <dgm:t>
        <a:bodyPr/>
        <a:lstStyle/>
        <a:p>
          <a:endParaRPr lang="en-SG" sz="1200">
            <a:latin typeface="Arial" panose="020B0604020202020204" pitchFamily="34" charset="0"/>
            <a:cs typeface="Arial" panose="020B0604020202020204" pitchFamily="34" charset="0"/>
          </a:endParaRPr>
        </a:p>
      </dgm:t>
    </dgm:pt>
    <dgm:pt modelId="{1AB5FEC7-2792-43A1-BC7A-C538436E99DC}">
      <dgm:prSet phldrT="[Text]" custT="1"/>
      <dgm:spPr/>
      <dgm:t>
        <a:bodyPr/>
        <a:lstStyle/>
        <a:p>
          <a:r>
            <a:rPr lang="en-SG" sz="1400" dirty="0">
              <a:latin typeface="Arial" panose="020B0604020202020204" pitchFamily="34" charset="0"/>
              <a:cs typeface="Arial" panose="020B0604020202020204" pitchFamily="34" charset="0"/>
            </a:rPr>
            <a:t>Lack of regulatory consensus on whether to mandate board-level CSR committees.</a:t>
          </a:r>
        </a:p>
      </dgm:t>
    </dgm:pt>
    <dgm:pt modelId="{C2AA7135-E0C4-41BE-80B2-2D1FAF6C13B0}" type="parTrans" cxnId="{7762CF7B-383F-4BC6-B05C-30F49DCACF08}">
      <dgm:prSet/>
      <dgm:spPr/>
      <dgm:t>
        <a:bodyPr/>
        <a:lstStyle/>
        <a:p>
          <a:endParaRPr lang="en-SG"/>
        </a:p>
      </dgm:t>
    </dgm:pt>
    <dgm:pt modelId="{0F6C1F45-4521-4278-9073-4665CF3A518A}" type="sibTrans" cxnId="{7762CF7B-383F-4BC6-B05C-30F49DCACF08}">
      <dgm:prSet/>
      <dgm:spPr/>
      <dgm:t>
        <a:bodyPr/>
        <a:lstStyle/>
        <a:p>
          <a:endParaRPr lang="en-SG"/>
        </a:p>
      </dgm:t>
    </dgm:pt>
    <dgm:pt modelId="{20DFEBF6-E2D4-474A-89B5-C1C4A03BB3D5}" type="pres">
      <dgm:prSet presAssocID="{E0DCBF3B-797A-46D2-9488-DE08F123680F}" presName="linearFlow" presStyleCnt="0">
        <dgm:presLayoutVars>
          <dgm:dir/>
          <dgm:animLvl val="lvl"/>
          <dgm:resizeHandles val="exact"/>
        </dgm:presLayoutVars>
      </dgm:prSet>
      <dgm:spPr/>
    </dgm:pt>
    <dgm:pt modelId="{177DF716-884F-4C39-A03A-1276DBA83356}" type="pres">
      <dgm:prSet presAssocID="{8B793F15-7439-489E-8DD6-6E3E30E8819C}" presName="composite" presStyleCnt="0"/>
      <dgm:spPr/>
    </dgm:pt>
    <dgm:pt modelId="{2FC9EC45-40FC-419B-B740-D71F932EA1F2}" type="pres">
      <dgm:prSet presAssocID="{8B793F15-7439-489E-8DD6-6E3E30E8819C}" presName="parentText" presStyleLbl="alignNode1" presStyleIdx="0" presStyleCnt="3">
        <dgm:presLayoutVars>
          <dgm:chMax val="1"/>
          <dgm:bulletEnabled val="1"/>
        </dgm:presLayoutVars>
      </dgm:prSet>
      <dgm:spPr/>
    </dgm:pt>
    <dgm:pt modelId="{2A508290-ACE5-479E-987E-FE495E7F55BD}" type="pres">
      <dgm:prSet presAssocID="{8B793F15-7439-489E-8DD6-6E3E30E8819C}" presName="descendantText" presStyleLbl="alignAcc1" presStyleIdx="0" presStyleCnt="3">
        <dgm:presLayoutVars>
          <dgm:bulletEnabled val="1"/>
        </dgm:presLayoutVars>
      </dgm:prSet>
      <dgm:spPr/>
    </dgm:pt>
    <dgm:pt modelId="{2B5BAB67-DFAF-40E5-A788-2CA87D0236D3}" type="pres">
      <dgm:prSet presAssocID="{68820F58-8593-451E-9A57-C609BA537BBB}" presName="sp" presStyleCnt="0"/>
      <dgm:spPr/>
    </dgm:pt>
    <dgm:pt modelId="{00D23EF9-F51B-44CB-94F5-9FD5AAE41CFC}" type="pres">
      <dgm:prSet presAssocID="{599A24E4-77EA-45B4-89AE-C1E46D19CFCF}" presName="composite" presStyleCnt="0"/>
      <dgm:spPr/>
    </dgm:pt>
    <dgm:pt modelId="{B5B6A17B-9823-4FF6-B9E4-B5A1BEB0D13C}" type="pres">
      <dgm:prSet presAssocID="{599A24E4-77EA-45B4-89AE-C1E46D19CFCF}" presName="parentText" presStyleLbl="alignNode1" presStyleIdx="1" presStyleCnt="3">
        <dgm:presLayoutVars>
          <dgm:chMax val="1"/>
          <dgm:bulletEnabled val="1"/>
        </dgm:presLayoutVars>
      </dgm:prSet>
      <dgm:spPr/>
    </dgm:pt>
    <dgm:pt modelId="{9293CAB9-8704-4B51-BCC5-7F5344C5A9AE}" type="pres">
      <dgm:prSet presAssocID="{599A24E4-77EA-45B4-89AE-C1E46D19CFCF}" presName="descendantText" presStyleLbl="alignAcc1" presStyleIdx="1" presStyleCnt="3">
        <dgm:presLayoutVars>
          <dgm:bulletEnabled val="1"/>
        </dgm:presLayoutVars>
      </dgm:prSet>
      <dgm:spPr/>
    </dgm:pt>
    <dgm:pt modelId="{645B9D61-1A4A-487F-8EE3-834ED2318DF3}" type="pres">
      <dgm:prSet presAssocID="{F130F92A-E617-4485-87A2-2A9F8C9852BF}" presName="sp" presStyleCnt="0"/>
      <dgm:spPr/>
    </dgm:pt>
    <dgm:pt modelId="{C4B0156B-6A89-4361-8C00-7EAC0BB6AD42}" type="pres">
      <dgm:prSet presAssocID="{65F563E1-DB01-4FA6-B840-3560D87E11D5}" presName="composite" presStyleCnt="0"/>
      <dgm:spPr/>
    </dgm:pt>
    <dgm:pt modelId="{113203C5-3798-4BFC-A8D0-662AFB794DB4}" type="pres">
      <dgm:prSet presAssocID="{65F563E1-DB01-4FA6-B840-3560D87E11D5}" presName="parentText" presStyleLbl="alignNode1" presStyleIdx="2" presStyleCnt="3">
        <dgm:presLayoutVars>
          <dgm:chMax val="1"/>
          <dgm:bulletEnabled val="1"/>
        </dgm:presLayoutVars>
      </dgm:prSet>
      <dgm:spPr/>
    </dgm:pt>
    <dgm:pt modelId="{0F54417A-F110-486A-9E4B-8882E3FF4A88}" type="pres">
      <dgm:prSet presAssocID="{65F563E1-DB01-4FA6-B840-3560D87E11D5}" presName="descendantText" presStyleLbl="alignAcc1" presStyleIdx="2" presStyleCnt="3" custLinFactNeighborX="0" custLinFactNeighborY="-3302">
        <dgm:presLayoutVars>
          <dgm:bulletEnabled val="1"/>
        </dgm:presLayoutVars>
      </dgm:prSet>
      <dgm:spPr/>
    </dgm:pt>
  </dgm:ptLst>
  <dgm:cxnLst>
    <dgm:cxn modelId="{B857900C-EFCB-47BD-8CED-A99310F993EB}" srcId="{8B793F15-7439-489E-8DD6-6E3E30E8819C}" destId="{F4109916-F1C4-4569-AC91-6770720D89C5}" srcOrd="0" destOrd="0" parTransId="{A094C540-554E-4E0F-840A-E1146175F7DA}" sibTransId="{4D56333E-88F3-4BC0-8AF5-D721A96A7F97}"/>
    <dgm:cxn modelId="{4058CF0F-FE49-40D1-9233-4D816CDE4049}" srcId="{65F563E1-DB01-4FA6-B840-3560D87E11D5}" destId="{360386D2-C0E0-4AFD-9900-FC64F44F4A4F}" srcOrd="0" destOrd="0" parTransId="{7AC5AC3F-3AC2-4F67-A7D4-80A5056E84AF}" sibTransId="{D9F1A23F-E476-47C8-B8CB-4B5B6640D637}"/>
    <dgm:cxn modelId="{8228B415-6414-4B26-AE8F-02D5B02E88A6}" type="presOf" srcId="{360386D2-C0E0-4AFD-9900-FC64F44F4A4F}" destId="{0F54417A-F110-486A-9E4B-8882E3FF4A88}" srcOrd="0" destOrd="0" presId="urn:microsoft.com/office/officeart/2005/8/layout/chevron2"/>
    <dgm:cxn modelId="{53496D2D-A122-4E2B-9EE7-91482FAB5437}" srcId="{E0DCBF3B-797A-46D2-9488-DE08F123680F}" destId="{65F563E1-DB01-4FA6-B840-3560D87E11D5}" srcOrd="2" destOrd="0" parTransId="{22CC540B-3AEC-469A-A952-A62C1AC7DA50}" sibTransId="{E64F54CA-E33D-4EB7-B9C6-69859563901B}"/>
    <dgm:cxn modelId="{1F886F2E-A2B4-4FC6-B784-2E7B5834448D}" srcId="{E0DCBF3B-797A-46D2-9488-DE08F123680F}" destId="{599A24E4-77EA-45B4-89AE-C1E46D19CFCF}" srcOrd="1" destOrd="0" parTransId="{0B7F6911-206E-436C-8DA8-4505B4837E7E}" sibTransId="{F130F92A-E617-4485-87A2-2A9F8C9852BF}"/>
    <dgm:cxn modelId="{EB064845-742F-4645-A937-EE9CF039FF25}" srcId="{65F563E1-DB01-4FA6-B840-3560D87E11D5}" destId="{DE1D201A-26CB-4177-AE34-C1CFCAE57859}" srcOrd="1" destOrd="0" parTransId="{7C1D4737-D77F-41F1-AF91-E0B18EAED54A}" sibTransId="{151575E7-4771-4703-8064-EF4586CF0D1D}"/>
    <dgm:cxn modelId="{37BB314A-10EF-4BF3-9BAA-189F960246AE}" type="presOf" srcId="{599A24E4-77EA-45B4-89AE-C1E46D19CFCF}" destId="{B5B6A17B-9823-4FF6-B9E4-B5A1BEB0D13C}" srcOrd="0" destOrd="0" presId="urn:microsoft.com/office/officeart/2005/8/layout/chevron2"/>
    <dgm:cxn modelId="{87615A4C-42FC-4368-AAAB-E1E86E0B5457}" srcId="{E0DCBF3B-797A-46D2-9488-DE08F123680F}" destId="{8B793F15-7439-489E-8DD6-6E3E30E8819C}" srcOrd="0" destOrd="0" parTransId="{D77CE77C-DDE4-4936-830C-D64E77F16D22}" sibTransId="{68820F58-8593-451E-9A57-C609BA537BBB}"/>
    <dgm:cxn modelId="{EF225E4E-A2AA-436D-AE5D-3BF72AD09990}" type="presOf" srcId="{F4109916-F1C4-4569-AC91-6770720D89C5}" destId="{2A508290-ACE5-479E-987E-FE495E7F55BD}" srcOrd="0" destOrd="0" presId="urn:microsoft.com/office/officeart/2005/8/layout/chevron2"/>
    <dgm:cxn modelId="{7762CF7B-383F-4BC6-B05C-30F49DCACF08}" srcId="{599A24E4-77EA-45B4-89AE-C1E46D19CFCF}" destId="{1AB5FEC7-2792-43A1-BC7A-C538436E99DC}" srcOrd="0" destOrd="0" parTransId="{C2AA7135-E0C4-41BE-80B2-2D1FAF6C13B0}" sibTransId="{0F6C1F45-4521-4278-9073-4665CF3A518A}"/>
    <dgm:cxn modelId="{D79FAA98-4812-49B3-9289-428102D0FEF6}" type="presOf" srcId="{65F563E1-DB01-4FA6-B840-3560D87E11D5}" destId="{113203C5-3798-4BFC-A8D0-662AFB794DB4}" srcOrd="0" destOrd="0" presId="urn:microsoft.com/office/officeart/2005/8/layout/chevron2"/>
    <dgm:cxn modelId="{8F1BEFA9-C401-4D11-B5E9-9AF0A8B3CA7B}" srcId="{8B793F15-7439-489E-8DD6-6E3E30E8819C}" destId="{E97C4036-8FF5-4399-8481-B3B2357060F8}" srcOrd="1" destOrd="0" parTransId="{D3C9EE8B-9A1A-4237-B746-28ABE9713AB6}" sibTransId="{8DB942D9-B745-4DDE-8A0C-EC7939C89A69}"/>
    <dgm:cxn modelId="{659448AA-ADBB-4D4A-91D8-F40E8FD5E90F}" type="presOf" srcId="{1AB5FEC7-2792-43A1-BC7A-C538436E99DC}" destId="{9293CAB9-8704-4B51-BCC5-7F5344C5A9AE}" srcOrd="0" destOrd="0" presId="urn:microsoft.com/office/officeart/2005/8/layout/chevron2"/>
    <dgm:cxn modelId="{FF222BAF-97B0-47FF-83C8-03232607AA50}" type="presOf" srcId="{E97C4036-8FF5-4399-8481-B3B2357060F8}" destId="{2A508290-ACE5-479E-987E-FE495E7F55BD}" srcOrd="0" destOrd="1" presId="urn:microsoft.com/office/officeart/2005/8/layout/chevron2"/>
    <dgm:cxn modelId="{74F164B3-1C5F-4DCF-AE84-86C1A3354575}" type="presOf" srcId="{E0DCBF3B-797A-46D2-9488-DE08F123680F}" destId="{20DFEBF6-E2D4-474A-89B5-C1C4A03BB3D5}" srcOrd="0" destOrd="0" presId="urn:microsoft.com/office/officeart/2005/8/layout/chevron2"/>
    <dgm:cxn modelId="{900588C5-AA47-4301-ADA5-969EEA258E1B}" type="presOf" srcId="{356CDD42-33A5-4A46-9358-6ACB4915E9EF}" destId="{9293CAB9-8704-4B51-BCC5-7F5344C5A9AE}" srcOrd="0" destOrd="1" presId="urn:microsoft.com/office/officeart/2005/8/layout/chevron2"/>
    <dgm:cxn modelId="{7F4267D4-CB4D-4DA2-B42C-37D342A3D70E}" type="presOf" srcId="{8B793F15-7439-489E-8DD6-6E3E30E8819C}" destId="{2FC9EC45-40FC-419B-B740-D71F932EA1F2}" srcOrd="0" destOrd="0" presId="urn:microsoft.com/office/officeart/2005/8/layout/chevron2"/>
    <dgm:cxn modelId="{FD402CEC-C34E-4FCD-A43C-4B40C5E4BBF8}" type="presOf" srcId="{DE1D201A-26CB-4177-AE34-C1CFCAE57859}" destId="{0F54417A-F110-486A-9E4B-8882E3FF4A88}" srcOrd="0" destOrd="1" presId="urn:microsoft.com/office/officeart/2005/8/layout/chevron2"/>
    <dgm:cxn modelId="{096E7DF1-9029-423D-A179-E186994ACB7D}" srcId="{599A24E4-77EA-45B4-89AE-C1E46D19CFCF}" destId="{356CDD42-33A5-4A46-9358-6ACB4915E9EF}" srcOrd="1" destOrd="0" parTransId="{4E083742-C78E-40CC-A838-D1EFF1EE1D41}" sibTransId="{66A401A1-20FE-43AF-81F7-36F02ECB98E5}"/>
    <dgm:cxn modelId="{1B9084AC-E549-42E3-81D3-71644C220895}" type="presParOf" srcId="{20DFEBF6-E2D4-474A-89B5-C1C4A03BB3D5}" destId="{177DF716-884F-4C39-A03A-1276DBA83356}" srcOrd="0" destOrd="0" presId="urn:microsoft.com/office/officeart/2005/8/layout/chevron2"/>
    <dgm:cxn modelId="{4B702BCD-33B7-4A08-9708-CE0210E1AEAD}" type="presParOf" srcId="{177DF716-884F-4C39-A03A-1276DBA83356}" destId="{2FC9EC45-40FC-419B-B740-D71F932EA1F2}" srcOrd="0" destOrd="0" presId="urn:microsoft.com/office/officeart/2005/8/layout/chevron2"/>
    <dgm:cxn modelId="{7D341CEF-E2B3-48A4-89DE-5F1DE6CF0C51}" type="presParOf" srcId="{177DF716-884F-4C39-A03A-1276DBA83356}" destId="{2A508290-ACE5-479E-987E-FE495E7F55BD}" srcOrd="1" destOrd="0" presId="urn:microsoft.com/office/officeart/2005/8/layout/chevron2"/>
    <dgm:cxn modelId="{5EA14AC3-B571-44E1-B575-F6FA3B58326F}" type="presParOf" srcId="{20DFEBF6-E2D4-474A-89B5-C1C4A03BB3D5}" destId="{2B5BAB67-DFAF-40E5-A788-2CA87D0236D3}" srcOrd="1" destOrd="0" presId="urn:microsoft.com/office/officeart/2005/8/layout/chevron2"/>
    <dgm:cxn modelId="{55FA1D42-560B-43F0-9546-56DE6E3AB27A}" type="presParOf" srcId="{20DFEBF6-E2D4-474A-89B5-C1C4A03BB3D5}" destId="{00D23EF9-F51B-44CB-94F5-9FD5AAE41CFC}" srcOrd="2" destOrd="0" presId="urn:microsoft.com/office/officeart/2005/8/layout/chevron2"/>
    <dgm:cxn modelId="{93AA46CD-13B8-4A30-8251-E1404A26424C}" type="presParOf" srcId="{00D23EF9-F51B-44CB-94F5-9FD5AAE41CFC}" destId="{B5B6A17B-9823-4FF6-B9E4-B5A1BEB0D13C}" srcOrd="0" destOrd="0" presId="urn:microsoft.com/office/officeart/2005/8/layout/chevron2"/>
    <dgm:cxn modelId="{6CFCD4EB-5D7A-4ED5-8F05-CFC6B2C09E84}" type="presParOf" srcId="{00D23EF9-F51B-44CB-94F5-9FD5AAE41CFC}" destId="{9293CAB9-8704-4B51-BCC5-7F5344C5A9AE}" srcOrd="1" destOrd="0" presId="urn:microsoft.com/office/officeart/2005/8/layout/chevron2"/>
    <dgm:cxn modelId="{4527A6EB-2A69-459A-921F-246AFC87FF35}" type="presParOf" srcId="{20DFEBF6-E2D4-474A-89B5-C1C4A03BB3D5}" destId="{645B9D61-1A4A-487F-8EE3-834ED2318DF3}" srcOrd="3" destOrd="0" presId="urn:microsoft.com/office/officeart/2005/8/layout/chevron2"/>
    <dgm:cxn modelId="{673B80E2-4EB6-4F41-A662-1E7830593EDB}" type="presParOf" srcId="{20DFEBF6-E2D4-474A-89B5-C1C4A03BB3D5}" destId="{C4B0156B-6A89-4361-8C00-7EAC0BB6AD42}" srcOrd="4" destOrd="0" presId="urn:microsoft.com/office/officeart/2005/8/layout/chevron2"/>
    <dgm:cxn modelId="{3BCAF7A4-28DE-491E-9B07-7C23929EAE93}" type="presParOf" srcId="{C4B0156B-6A89-4361-8C00-7EAC0BB6AD42}" destId="{113203C5-3798-4BFC-A8D0-662AFB794DB4}" srcOrd="0" destOrd="0" presId="urn:microsoft.com/office/officeart/2005/8/layout/chevron2"/>
    <dgm:cxn modelId="{AAA10B76-622C-4D05-8099-03D48E22BF7F}" type="presParOf" srcId="{C4B0156B-6A89-4361-8C00-7EAC0BB6AD42}" destId="{0F54417A-F110-486A-9E4B-8882E3FF4A88}"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B51A9C-08A1-4749-BD7E-8D701D4CA33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SG"/>
        </a:p>
      </dgm:t>
    </dgm:pt>
    <dgm:pt modelId="{B6F2186C-936D-4AA1-B623-06FBA9E092F0}">
      <dgm:prSet phldrT="[Text]" custT="1"/>
      <dgm:spPr/>
      <dgm:t>
        <a:bodyPr/>
        <a:lstStyle/>
        <a:p>
          <a:r>
            <a:rPr lang="en-SG" sz="1500" dirty="0">
              <a:latin typeface="Arial" panose="020B0604020202020204" pitchFamily="34" charset="0"/>
              <a:cs typeface="Arial" panose="020B0604020202020204" pitchFamily="34" charset="0"/>
            </a:rPr>
            <a:t>Sample and Data</a:t>
          </a:r>
        </a:p>
      </dgm:t>
    </dgm:pt>
    <dgm:pt modelId="{CB8C6373-2195-472D-A8FC-B7638F1CEF6A}" type="parTrans" cxnId="{3553DB99-13F0-4838-8B42-D4544999D492}">
      <dgm:prSet/>
      <dgm:spPr/>
      <dgm:t>
        <a:bodyPr/>
        <a:lstStyle/>
        <a:p>
          <a:endParaRPr lang="en-SG" sz="1500">
            <a:latin typeface="Arial" panose="020B0604020202020204" pitchFamily="34" charset="0"/>
            <a:cs typeface="Arial" panose="020B0604020202020204" pitchFamily="34" charset="0"/>
          </a:endParaRPr>
        </a:p>
      </dgm:t>
    </dgm:pt>
    <dgm:pt modelId="{92C6FB08-4198-45C7-BDA4-27AB45DC442C}" type="sibTrans" cxnId="{3553DB99-13F0-4838-8B42-D4544999D492}">
      <dgm:prSet/>
      <dgm:spPr/>
      <dgm:t>
        <a:bodyPr/>
        <a:lstStyle/>
        <a:p>
          <a:endParaRPr lang="en-SG" sz="1500">
            <a:latin typeface="Arial" panose="020B0604020202020204" pitchFamily="34" charset="0"/>
            <a:cs typeface="Arial" panose="020B0604020202020204" pitchFamily="34" charset="0"/>
          </a:endParaRPr>
        </a:p>
      </dgm:t>
    </dgm:pt>
    <dgm:pt modelId="{74F087A2-E099-45E1-AA5D-B5B29B87E397}">
      <dgm:prSet phldrT="[Text]" custT="1"/>
      <dgm:spPr/>
      <dgm:t>
        <a:bodyPr/>
        <a:lstStyle/>
        <a:p>
          <a:r>
            <a:rPr lang="en-US" sz="1500" dirty="0">
              <a:latin typeface="Arial" panose="020B0604020202020204" pitchFamily="34" charset="0"/>
              <a:cs typeface="Arial" panose="020B0604020202020204" pitchFamily="34" charset="0"/>
            </a:rPr>
            <a:t>What types of firms voluntarily create separate CSR committees on their corporate boards</a:t>
          </a:r>
          <a:endParaRPr lang="en-SG" sz="1500" dirty="0">
            <a:latin typeface="Arial" panose="020B0604020202020204" pitchFamily="34" charset="0"/>
            <a:cs typeface="Arial" panose="020B0604020202020204" pitchFamily="34" charset="0"/>
          </a:endParaRPr>
        </a:p>
      </dgm:t>
    </dgm:pt>
    <dgm:pt modelId="{37FDD667-8E9D-4FF4-8649-223E673DF9B7}" type="parTrans" cxnId="{7E15D226-3430-49AA-A868-519736B62ECD}">
      <dgm:prSet/>
      <dgm:spPr/>
      <dgm:t>
        <a:bodyPr/>
        <a:lstStyle/>
        <a:p>
          <a:endParaRPr lang="en-SG" sz="1500">
            <a:latin typeface="Arial" panose="020B0604020202020204" pitchFamily="34" charset="0"/>
            <a:cs typeface="Arial" panose="020B0604020202020204" pitchFamily="34" charset="0"/>
          </a:endParaRPr>
        </a:p>
      </dgm:t>
    </dgm:pt>
    <dgm:pt modelId="{A1C1AF04-05B9-4FFE-B518-DFB313A17E8C}" type="sibTrans" cxnId="{7E15D226-3430-49AA-A868-519736B62ECD}">
      <dgm:prSet/>
      <dgm:spPr/>
      <dgm:t>
        <a:bodyPr/>
        <a:lstStyle/>
        <a:p>
          <a:endParaRPr lang="en-SG" sz="1500">
            <a:latin typeface="Arial" panose="020B0604020202020204" pitchFamily="34" charset="0"/>
            <a:cs typeface="Arial" panose="020B0604020202020204" pitchFamily="34" charset="0"/>
          </a:endParaRPr>
        </a:p>
      </dgm:t>
    </dgm:pt>
    <dgm:pt modelId="{D4E8EC61-E68C-403A-828D-CF3417966552}">
      <dgm:prSet phldrT="[Text]" custT="1"/>
      <dgm:spPr/>
      <dgm:t>
        <a:bodyPr/>
        <a:lstStyle/>
        <a:p>
          <a:r>
            <a:rPr lang="en-US" sz="1500" dirty="0">
              <a:latin typeface="Arial" panose="020B0604020202020204" pitchFamily="34" charset="0"/>
              <a:cs typeface="Arial" panose="020B0604020202020204" pitchFamily="34" charset="0"/>
            </a:rPr>
            <a:t>Are CSR committees associated with observable changes in CSR outcomes?</a:t>
          </a:r>
          <a:endParaRPr lang="en-SG" sz="1500" dirty="0">
            <a:latin typeface="Arial" panose="020B0604020202020204" pitchFamily="34" charset="0"/>
            <a:cs typeface="Arial" panose="020B0604020202020204" pitchFamily="34" charset="0"/>
          </a:endParaRPr>
        </a:p>
      </dgm:t>
    </dgm:pt>
    <dgm:pt modelId="{B9340C27-7ACC-40C1-9E67-F4765E49152D}" type="parTrans" cxnId="{C1C1575F-9948-4627-A535-3B48CA8C78C2}">
      <dgm:prSet/>
      <dgm:spPr/>
      <dgm:t>
        <a:bodyPr/>
        <a:lstStyle/>
        <a:p>
          <a:endParaRPr lang="en-SG" sz="1500">
            <a:latin typeface="Arial" panose="020B0604020202020204" pitchFamily="34" charset="0"/>
            <a:cs typeface="Arial" panose="020B0604020202020204" pitchFamily="34" charset="0"/>
          </a:endParaRPr>
        </a:p>
      </dgm:t>
    </dgm:pt>
    <dgm:pt modelId="{0A9C84D3-CD02-48D7-A7A1-DC8A888680BE}" type="sibTrans" cxnId="{C1C1575F-9948-4627-A535-3B48CA8C78C2}">
      <dgm:prSet/>
      <dgm:spPr/>
      <dgm:t>
        <a:bodyPr/>
        <a:lstStyle/>
        <a:p>
          <a:endParaRPr lang="en-SG" sz="1500">
            <a:latin typeface="Arial" panose="020B0604020202020204" pitchFamily="34" charset="0"/>
            <a:cs typeface="Arial" panose="020B0604020202020204" pitchFamily="34" charset="0"/>
          </a:endParaRPr>
        </a:p>
      </dgm:t>
    </dgm:pt>
    <dgm:pt modelId="{EC596564-C5E2-4078-885A-8159501D7A1E}">
      <dgm:prSet phldrT="[Text]" custT="1"/>
      <dgm:spPr/>
      <dgm:t>
        <a:bodyPr/>
        <a:lstStyle/>
        <a:p>
          <a:r>
            <a:rPr lang="en-SG" sz="1500" b="1" dirty="0">
              <a:latin typeface="Arial" panose="020B0604020202020204" pitchFamily="34" charset="0"/>
              <a:cs typeface="Arial" panose="020B0604020202020204" pitchFamily="34" charset="0"/>
            </a:rPr>
            <a:t>External demand: </a:t>
          </a:r>
          <a:r>
            <a:rPr lang="en-SG" sz="1500" dirty="0">
              <a:latin typeface="Arial" panose="020B0604020202020204" pitchFamily="34" charset="0"/>
              <a:cs typeface="Arial" panose="020B0604020202020204" pitchFamily="34" charset="0"/>
            </a:rPr>
            <a:t>pressures from socially conscious institutional investors, stakeholders, regulators, country-industry peers</a:t>
          </a:r>
        </a:p>
      </dgm:t>
    </dgm:pt>
    <dgm:pt modelId="{C5A49FCC-FD99-42D8-9EFB-58602C508586}" type="parTrans" cxnId="{CBFFAEBE-ECAC-402D-9054-35F5D4B100BE}">
      <dgm:prSet/>
      <dgm:spPr/>
      <dgm:t>
        <a:bodyPr/>
        <a:lstStyle/>
        <a:p>
          <a:endParaRPr lang="en-SG" sz="1500">
            <a:latin typeface="Arial" panose="020B0604020202020204" pitchFamily="34" charset="0"/>
            <a:cs typeface="Arial" panose="020B0604020202020204" pitchFamily="34" charset="0"/>
          </a:endParaRPr>
        </a:p>
      </dgm:t>
    </dgm:pt>
    <dgm:pt modelId="{50D58715-ADF6-4614-A727-39A5D6E88565}" type="sibTrans" cxnId="{CBFFAEBE-ECAC-402D-9054-35F5D4B100BE}">
      <dgm:prSet/>
      <dgm:spPr/>
      <dgm:t>
        <a:bodyPr/>
        <a:lstStyle/>
        <a:p>
          <a:endParaRPr lang="en-SG" sz="1500">
            <a:latin typeface="Arial" panose="020B0604020202020204" pitchFamily="34" charset="0"/>
            <a:cs typeface="Arial" panose="020B0604020202020204" pitchFamily="34" charset="0"/>
          </a:endParaRPr>
        </a:p>
      </dgm:t>
    </dgm:pt>
    <dgm:pt modelId="{0D0B600F-0FB5-4D95-BC0C-EDE3DA30191C}">
      <dgm:prSet phldrT="[Text]" custT="1"/>
      <dgm:spPr/>
      <dgm:t>
        <a:bodyPr/>
        <a:lstStyle/>
        <a:p>
          <a:r>
            <a:rPr lang="en-SG" sz="1500" dirty="0">
              <a:latin typeface="Arial" panose="020B0604020202020204" pitchFamily="34" charset="0"/>
              <a:cs typeface="Arial" panose="020B0604020202020204" pitchFamily="34" charset="0"/>
            </a:rPr>
            <a:t>Over 18,000 public firms</a:t>
          </a:r>
        </a:p>
      </dgm:t>
    </dgm:pt>
    <dgm:pt modelId="{322556D2-62BF-4368-81F5-DA53DBF92EC2}" type="parTrans" cxnId="{955106B9-54A4-43F0-BF72-925C5F875B97}">
      <dgm:prSet/>
      <dgm:spPr/>
      <dgm:t>
        <a:bodyPr/>
        <a:lstStyle/>
        <a:p>
          <a:endParaRPr lang="en-SG" sz="1500">
            <a:latin typeface="Arial" panose="020B0604020202020204" pitchFamily="34" charset="0"/>
            <a:cs typeface="Arial" panose="020B0604020202020204" pitchFamily="34" charset="0"/>
          </a:endParaRPr>
        </a:p>
      </dgm:t>
    </dgm:pt>
    <dgm:pt modelId="{059D7CD3-DDD2-4A8F-AF7D-252612EA1E66}" type="sibTrans" cxnId="{955106B9-54A4-43F0-BF72-925C5F875B97}">
      <dgm:prSet/>
      <dgm:spPr/>
      <dgm:t>
        <a:bodyPr/>
        <a:lstStyle/>
        <a:p>
          <a:endParaRPr lang="en-SG" sz="1500">
            <a:latin typeface="Arial" panose="020B0604020202020204" pitchFamily="34" charset="0"/>
            <a:cs typeface="Arial" panose="020B0604020202020204" pitchFamily="34" charset="0"/>
          </a:endParaRPr>
        </a:p>
      </dgm:t>
    </dgm:pt>
    <dgm:pt modelId="{8FBEA385-F932-4885-9A3B-5020C008538C}">
      <dgm:prSet phldrT="[Text]" custT="1"/>
      <dgm:spPr/>
      <dgm:t>
        <a:bodyPr/>
        <a:lstStyle/>
        <a:p>
          <a:r>
            <a:rPr lang="en-SG" sz="1500" dirty="0">
              <a:latin typeface="Arial" panose="020B0604020202020204" pitchFamily="34" charset="0"/>
              <a:cs typeface="Arial" panose="020B0604020202020204" pitchFamily="34" charset="0"/>
            </a:rPr>
            <a:t>71 countries</a:t>
          </a:r>
        </a:p>
      </dgm:t>
    </dgm:pt>
    <dgm:pt modelId="{E44F2485-A618-41DD-9C74-D09AEE0FCD6D}" type="parTrans" cxnId="{54682BAA-AFFD-48DC-963B-991C921ADBCA}">
      <dgm:prSet/>
      <dgm:spPr/>
      <dgm:t>
        <a:bodyPr/>
        <a:lstStyle/>
        <a:p>
          <a:endParaRPr lang="en-SG" sz="1500">
            <a:latin typeface="Arial" panose="020B0604020202020204" pitchFamily="34" charset="0"/>
            <a:cs typeface="Arial" panose="020B0604020202020204" pitchFamily="34" charset="0"/>
          </a:endParaRPr>
        </a:p>
      </dgm:t>
    </dgm:pt>
    <dgm:pt modelId="{15BFD6AB-2BA1-4C2F-9E15-9836FBB9BA6A}" type="sibTrans" cxnId="{54682BAA-AFFD-48DC-963B-991C921ADBCA}">
      <dgm:prSet/>
      <dgm:spPr/>
      <dgm:t>
        <a:bodyPr/>
        <a:lstStyle/>
        <a:p>
          <a:endParaRPr lang="en-SG" sz="1500">
            <a:latin typeface="Arial" panose="020B0604020202020204" pitchFamily="34" charset="0"/>
            <a:cs typeface="Arial" panose="020B0604020202020204" pitchFamily="34" charset="0"/>
          </a:endParaRPr>
        </a:p>
      </dgm:t>
    </dgm:pt>
    <dgm:pt modelId="{F37A8A22-733C-4F9B-A516-7A483A807F82}">
      <dgm:prSet phldrT="[Text]" custT="1"/>
      <dgm:spPr/>
      <dgm:t>
        <a:bodyPr/>
        <a:lstStyle/>
        <a:p>
          <a:r>
            <a:rPr lang="en-SG" sz="1500" dirty="0">
              <a:latin typeface="Arial" panose="020B0604020202020204" pitchFamily="34" charset="0"/>
              <a:cs typeface="Arial" panose="020B0604020202020204" pitchFamily="34" charset="0"/>
            </a:rPr>
            <a:t>2002-2018</a:t>
          </a:r>
        </a:p>
      </dgm:t>
    </dgm:pt>
    <dgm:pt modelId="{43510A48-AF9C-4800-8A0B-5660F3A15BAE}" type="parTrans" cxnId="{46734211-3E91-4B43-BD51-6E2551CAB74F}">
      <dgm:prSet/>
      <dgm:spPr/>
      <dgm:t>
        <a:bodyPr/>
        <a:lstStyle/>
        <a:p>
          <a:endParaRPr lang="en-SG" sz="1500">
            <a:latin typeface="Arial" panose="020B0604020202020204" pitchFamily="34" charset="0"/>
            <a:cs typeface="Arial" panose="020B0604020202020204" pitchFamily="34" charset="0"/>
          </a:endParaRPr>
        </a:p>
      </dgm:t>
    </dgm:pt>
    <dgm:pt modelId="{D6BEBE10-E854-4616-9048-31C6189E896C}" type="sibTrans" cxnId="{46734211-3E91-4B43-BD51-6E2551CAB74F}">
      <dgm:prSet/>
      <dgm:spPr/>
      <dgm:t>
        <a:bodyPr/>
        <a:lstStyle/>
        <a:p>
          <a:endParaRPr lang="en-SG" sz="1500">
            <a:latin typeface="Arial" panose="020B0604020202020204" pitchFamily="34" charset="0"/>
            <a:cs typeface="Arial" panose="020B0604020202020204" pitchFamily="34" charset="0"/>
          </a:endParaRPr>
        </a:p>
      </dgm:t>
    </dgm:pt>
    <dgm:pt modelId="{8307D69F-1812-41D4-8283-3E9A4C23FDE4}">
      <dgm:prSet phldrT="[Text]" custT="1"/>
      <dgm:spPr/>
      <dgm:t>
        <a:bodyPr/>
        <a:lstStyle/>
        <a:p>
          <a:r>
            <a:rPr lang="en-SG" sz="1500" dirty="0">
              <a:latin typeface="Arial" panose="020B0604020202020204" pitchFamily="34" charset="0"/>
              <a:cs typeface="Arial" panose="020B0604020202020204" pitchFamily="34" charset="0"/>
            </a:rPr>
            <a:t>Identify CSR committees using keyword extraction on committee names in BoardEx </a:t>
          </a:r>
          <a:r>
            <a:rPr lang="en-SG" sz="1500" dirty="0">
              <a:solidFill>
                <a:schemeClr val="bg1">
                  <a:lumMod val="65000"/>
                </a:schemeClr>
              </a:solidFill>
              <a:latin typeface="Arial" panose="020B0604020202020204" pitchFamily="34" charset="0"/>
              <a:cs typeface="Arial" panose="020B0604020202020204" pitchFamily="34" charset="0"/>
            </a:rPr>
            <a:t>(not Refinitiv – both board and executive, limited coverage)</a:t>
          </a:r>
        </a:p>
      </dgm:t>
    </dgm:pt>
    <dgm:pt modelId="{8B3CBC85-09B9-4891-B471-E3F7F02E5D92}" type="parTrans" cxnId="{A37447E2-0BB3-4B5D-B3B4-4D35AC817CA6}">
      <dgm:prSet/>
      <dgm:spPr/>
      <dgm:t>
        <a:bodyPr/>
        <a:lstStyle/>
        <a:p>
          <a:endParaRPr lang="en-SG" sz="1500">
            <a:latin typeface="Arial" panose="020B0604020202020204" pitchFamily="34" charset="0"/>
            <a:cs typeface="Arial" panose="020B0604020202020204" pitchFamily="34" charset="0"/>
          </a:endParaRPr>
        </a:p>
      </dgm:t>
    </dgm:pt>
    <dgm:pt modelId="{F6F26EE8-D9A1-4E38-88A1-8140EB7759FA}" type="sibTrans" cxnId="{A37447E2-0BB3-4B5D-B3B4-4D35AC817CA6}">
      <dgm:prSet/>
      <dgm:spPr/>
      <dgm:t>
        <a:bodyPr/>
        <a:lstStyle/>
        <a:p>
          <a:endParaRPr lang="en-SG" sz="1500">
            <a:latin typeface="Arial" panose="020B0604020202020204" pitchFamily="34" charset="0"/>
            <a:cs typeface="Arial" panose="020B0604020202020204" pitchFamily="34" charset="0"/>
          </a:endParaRPr>
        </a:p>
      </dgm:t>
    </dgm:pt>
    <dgm:pt modelId="{9C9F1046-CFDE-4776-BB5A-984CABB3161C}">
      <dgm:prSet phldrT="[Text]" custT="1"/>
      <dgm:spPr/>
      <dgm:t>
        <a:bodyPr/>
        <a:lstStyle/>
        <a:p>
          <a:r>
            <a:rPr lang="en-SG" sz="1500" b="1" dirty="0">
              <a:latin typeface="Arial" panose="020B0604020202020204" pitchFamily="34" charset="0"/>
              <a:cs typeface="Arial" panose="020B0604020202020204" pitchFamily="34" charset="0"/>
            </a:rPr>
            <a:t>Internal monitoring need: </a:t>
          </a:r>
          <a:r>
            <a:rPr lang="en-SG" sz="1500" dirty="0">
              <a:latin typeface="Arial" panose="020B0604020202020204" pitchFamily="34" charset="0"/>
              <a:cs typeface="Arial" panose="020B0604020202020204" pitchFamily="34" charset="0"/>
            </a:rPr>
            <a:t>board size and complexity</a:t>
          </a:r>
        </a:p>
      </dgm:t>
    </dgm:pt>
    <dgm:pt modelId="{1EBB721F-077B-45F8-92F6-6AB393EA9B7A}" type="parTrans" cxnId="{C2C1B5FD-7436-4461-A874-D75265136D4E}">
      <dgm:prSet/>
      <dgm:spPr/>
      <dgm:t>
        <a:bodyPr/>
        <a:lstStyle/>
        <a:p>
          <a:endParaRPr lang="en-SG" sz="1500">
            <a:latin typeface="Arial" panose="020B0604020202020204" pitchFamily="34" charset="0"/>
            <a:cs typeface="Arial" panose="020B0604020202020204" pitchFamily="34" charset="0"/>
          </a:endParaRPr>
        </a:p>
      </dgm:t>
    </dgm:pt>
    <dgm:pt modelId="{E9E1815B-2AF8-427B-A073-E161223F74CD}" type="sibTrans" cxnId="{C2C1B5FD-7436-4461-A874-D75265136D4E}">
      <dgm:prSet/>
      <dgm:spPr/>
      <dgm:t>
        <a:bodyPr/>
        <a:lstStyle/>
        <a:p>
          <a:endParaRPr lang="en-SG" sz="1500">
            <a:latin typeface="Arial" panose="020B0604020202020204" pitchFamily="34" charset="0"/>
            <a:cs typeface="Arial" panose="020B0604020202020204" pitchFamily="34" charset="0"/>
          </a:endParaRPr>
        </a:p>
      </dgm:t>
    </dgm:pt>
    <dgm:pt modelId="{5418D056-BAC7-4CA4-BFD7-1853B2A64568}">
      <dgm:prSet phldrT="[Text]" custT="1"/>
      <dgm:spPr/>
      <dgm:t>
        <a:bodyPr/>
        <a:lstStyle/>
        <a:p>
          <a:r>
            <a:rPr lang="en-SG" sz="1500" b="1" dirty="0">
              <a:latin typeface="Arial" panose="020B0604020202020204" pitchFamily="34" charset="0"/>
              <a:cs typeface="Arial" panose="020B0604020202020204" pitchFamily="34" charset="0"/>
            </a:rPr>
            <a:t>External search cost: </a:t>
          </a:r>
          <a:r>
            <a:rPr lang="en-SG" sz="1500" dirty="0">
              <a:latin typeface="Arial" panose="020B0604020202020204" pitchFamily="34" charset="0"/>
              <a:cs typeface="Arial" panose="020B0604020202020204" pitchFamily="34" charset="0"/>
            </a:rPr>
            <a:t>access to candidate pool</a:t>
          </a:r>
        </a:p>
      </dgm:t>
    </dgm:pt>
    <dgm:pt modelId="{5F9D001D-E6CE-4BDB-A8C9-572D12ACB3F4}" type="parTrans" cxnId="{401C811C-5C10-41F8-837C-A8F375862EE8}">
      <dgm:prSet/>
      <dgm:spPr/>
      <dgm:t>
        <a:bodyPr/>
        <a:lstStyle/>
        <a:p>
          <a:endParaRPr lang="en-SG" sz="1500">
            <a:latin typeface="Arial" panose="020B0604020202020204" pitchFamily="34" charset="0"/>
            <a:cs typeface="Arial" panose="020B0604020202020204" pitchFamily="34" charset="0"/>
          </a:endParaRPr>
        </a:p>
      </dgm:t>
    </dgm:pt>
    <dgm:pt modelId="{EAC9D175-AF4D-4B83-996A-A633A11A7EF1}" type="sibTrans" cxnId="{401C811C-5C10-41F8-837C-A8F375862EE8}">
      <dgm:prSet/>
      <dgm:spPr/>
      <dgm:t>
        <a:bodyPr/>
        <a:lstStyle/>
        <a:p>
          <a:endParaRPr lang="en-SG" sz="1500">
            <a:latin typeface="Arial" panose="020B0604020202020204" pitchFamily="34" charset="0"/>
            <a:cs typeface="Arial" panose="020B0604020202020204" pitchFamily="34" charset="0"/>
          </a:endParaRPr>
        </a:p>
      </dgm:t>
    </dgm:pt>
    <dgm:pt modelId="{D7F9C369-CB1C-4B8A-B404-660049BB4D93}">
      <dgm:prSet phldrT="[Text]" custT="1"/>
      <dgm:spPr/>
      <dgm:t>
        <a:bodyPr/>
        <a:lstStyle/>
        <a:p>
          <a:r>
            <a:rPr lang="en-SG" sz="1500" dirty="0">
              <a:latin typeface="Arial" panose="020B0604020202020204" pitchFamily="34" charset="0"/>
              <a:cs typeface="Arial" panose="020B0604020202020204" pitchFamily="34" charset="0"/>
            </a:rPr>
            <a:t>Improve in subsequent </a:t>
          </a:r>
          <a:r>
            <a:rPr lang="en-SG" sz="1500" b="1" dirty="0">
              <a:latin typeface="Arial" panose="020B0604020202020204" pitchFamily="34" charset="0"/>
              <a:cs typeface="Arial" panose="020B0604020202020204" pitchFamily="34" charset="0"/>
            </a:rPr>
            <a:t>environmental and social outcomes</a:t>
          </a:r>
          <a:r>
            <a:rPr lang="en-SG" sz="1500" b="0" dirty="0">
              <a:latin typeface="Arial" panose="020B0604020202020204" pitchFamily="34" charset="0"/>
              <a:cs typeface="Arial" panose="020B0604020202020204" pitchFamily="34" charset="0"/>
            </a:rPr>
            <a:t>: lower carbon emissions </a:t>
          </a:r>
          <a:r>
            <a:rPr lang="en-SG" sz="1500" b="0" dirty="0">
              <a:solidFill>
                <a:schemeClr val="bg1">
                  <a:lumMod val="50000"/>
                </a:schemeClr>
              </a:solidFill>
              <a:latin typeface="Arial" panose="020B0604020202020204" pitchFamily="34" charset="0"/>
              <a:cs typeface="Arial" panose="020B0604020202020204" pitchFamily="34" charset="0"/>
            </a:rPr>
            <a:t>(esp. in industries with material environmental issues and countries with higher EPI) </a:t>
          </a:r>
          <a:r>
            <a:rPr lang="en-SG" sz="1500" b="0" dirty="0">
              <a:latin typeface="Arial" panose="020B0604020202020204" pitchFamily="34" charset="0"/>
              <a:cs typeface="Arial" panose="020B0604020202020204" pitchFamily="34" charset="0"/>
            </a:rPr>
            <a:t>and fewer employee injuries</a:t>
          </a:r>
          <a:endParaRPr lang="en-SG" sz="1500" b="1" dirty="0">
            <a:latin typeface="Arial" panose="020B0604020202020204" pitchFamily="34" charset="0"/>
            <a:cs typeface="Arial" panose="020B0604020202020204" pitchFamily="34" charset="0"/>
          </a:endParaRPr>
        </a:p>
      </dgm:t>
    </dgm:pt>
    <dgm:pt modelId="{27ED714D-9BC5-4EDF-BDCE-120ED1613BA4}" type="parTrans" cxnId="{00287E68-62C7-447F-8A8E-BE7771D89E57}">
      <dgm:prSet/>
      <dgm:spPr/>
      <dgm:t>
        <a:bodyPr/>
        <a:lstStyle/>
        <a:p>
          <a:endParaRPr lang="en-SG" sz="1500">
            <a:latin typeface="Arial" panose="020B0604020202020204" pitchFamily="34" charset="0"/>
            <a:cs typeface="Arial" panose="020B0604020202020204" pitchFamily="34" charset="0"/>
          </a:endParaRPr>
        </a:p>
      </dgm:t>
    </dgm:pt>
    <dgm:pt modelId="{7A49187A-9F77-4BC0-974E-6E83BB6A6154}" type="sibTrans" cxnId="{00287E68-62C7-447F-8A8E-BE7771D89E57}">
      <dgm:prSet/>
      <dgm:spPr/>
      <dgm:t>
        <a:bodyPr/>
        <a:lstStyle/>
        <a:p>
          <a:endParaRPr lang="en-SG" sz="1500">
            <a:latin typeface="Arial" panose="020B0604020202020204" pitchFamily="34" charset="0"/>
            <a:cs typeface="Arial" panose="020B0604020202020204" pitchFamily="34" charset="0"/>
          </a:endParaRPr>
        </a:p>
      </dgm:t>
    </dgm:pt>
    <dgm:pt modelId="{E28D5739-1385-4505-835C-F835EB03601C}">
      <dgm:prSet phldrT="[Text]" custT="1"/>
      <dgm:spPr/>
      <dgm:t>
        <a:bodyPr/>
        <a:lstStyle/>
        <a:p>
          <a:r>
            <a:rPr lang="en-SG" sz="1500" dirty="0">
              <a:latin typeface="Arial" panose="020B0604020202020204" pitchFamily="34" charset="0"/>
              <a:cs typeface="Arial" panose="020B0604020202020204" pitchFamily="34" charset="0"/>
            </a:rPr>
            <a:t>Strengthen </a:t>
          </a:r>
          <a:r>
            <a:rPr lang="en-SG" sz="1500" b="1" dirty="0">
              <a:latin typeface="Arial" panose="020B0604020202020204" pitchFamily="34" charset="0"/>
              <a:cs typeface="Arial" panose="020B0604020202020204" pitchFamily="34" charset="0"/>
            </a:rPr>
            <a:t>CSR management practices</a:t>
          </a:r>
        </a:p>
      </dgm:t>
    </dgm:pt>
    <dgm:pt modelId="{50EE0A24-EB48-438F-9148-7A1FE78F4B0E}" type="parTrans" cxnId="{AC9EA4C9-6B90-4F56-BA01-3EA1456AD993}">
      <dgm:prSet/>
      <dgm:spPr/>
      <dgm:t>
        <a:bodyPr/>
        <a:lstStyle/>
        <a:p>
          <a:endParaRPr lang="en-SG" sz="1500">
            <a:latin typeface="Arial" panose="020B0604020202020204" pitchFamily="34" charset="0"/>
            <a:cs typeface="Arial" panose="020B0604020202020204" pitchFamily="34" charset="0"/>
          </a:endParaRPr>
        </a:p>
      </dgm:t>
    </dgm:pt>
    <dgm:pt modelId="{5F583844-8D97-485B-AB06-0C030097B772}" type="sibTrans" cxnId="{AC9EA4C9-6B90-4F56-BA01-3EA1456AD993}">
      <dgm:prSet/>
      <dgm:spPr/>
      <dgm:t>
        <a:bodyPr/>
        <a:lstStyle/>
        <a:p>
          <a:endParaRPr lang="en-SG" sz="1500">
            <a:latin typeface="Arial" panose="020B0604020202020204" pitchFamily="34" charset="0"/>
            <a:cs typeface="Arial" panose="020B0604020202020204" pitchFamily="34" charset="0"/>
          </a:endParaRPr>
        </a:p>
      </dgm:t>
    </dgm:pt>
    <dgm:pt modelId="{B37F63EE-8741-4820-8D23-A336AC59A1A5}" type="pres">
      <dgm:prSet presAssocID="{11B51A9C-08A1-4749-BD7E-8D701D4CA33A}" presName="Name0" presStyleCnt="0">
        <dgm:presLayoutVars>
          <dgm:dir/>
          <dgm:animLvl val="lvl"/>
          <dgm:resizeHandles val="exact"/>
        </dgm:presLayoutVars>
      </dgm:prSet>
      <dgm:spPr/>
    </dgm:pt>
    <dgm:pt modelId="{E1B41434-736E-441B-A71C-2707633A8F96}" type="pres">
      <dgm:prSet presAssocID="{B6F2186C-936D-4AA1-B623-06FBA9E092F0}" presName="composite" presStyleCnt="0"/>
      <dgm:spPr/>
    </dgm:pt>
    <dgm:pt modelId="{410AA5F5-5BCC-4C42-8181-79FE52657BF1}" type="pres">
      <dgm:prSet presAssocID="{B6F2186C-936D-4AA1-B623-06FBA9E092F0}" presName="parTx" presStyleLbl="alignNode1" presStyleIdx="0" presStyleCnt="3">
        <dgm:presLayoutVars>
          <dgm:chMax val="0"/>
          <dgm:chPref val="0"/>
          <dgm:bulletEnabled val="1"/>
        </dgm:presLayoutVars>
      </dgm:prSet>
      <dgm:spPr/>
    </dgm:pt>
    <dgm:pt modelId="{9780CE35-5436-4DAE-B135-D2641A5D8AC3}" type="pres">
      <dgm:prSet presAssocID="{B6F2186C-936D-4AA1-B623-06FBA9E092F0}" presName="desTx" presStyleLbl="alignAccFollowNode1" presStyleIdx="0" presStyleCnt="3">
        <dgm:presLayoutVars>
          <dgm:bulletEnabled val="1"/>
        </dgm:presLayoutVars>
      </dgm:prSet>
      <dgm:spPr/>
    </dgm:pt>
    <dgm:pt modelId="{57A74043-DBD7-4EAF-8EC3-F4A9BD134AC2}" type="pres">
      <dgm:prSet presAssocID="{92C6FB08-4198-45C7-BDA4-27AB45DC442C}" presName="space" presStyleCnt="0"/>
      <dgm:spPr/>
    </dgm:pt>
    <dgm:pt modelId="{D0FD9282-F6C6-47FB-8123-233DFFB9B7A6}" type="pres">
      <dgm:prSet presAssocID="{74F087A2-E099-45E1-AA5D-B5B29B87E397}" presName="composite" presStyleCnt="0"/>
      <dgm:spPr/>
    </dgm:pt>
    <dgm:pt modelId="{66816BE7-2C33-456B-B0D8-F65742068037}" type="pres">
      <dgm:prSet presAssocID="{74F087A2-E099-45E1-AA5D-B5B29B87E397}" presName="parTx" presStyleLbl="alignNode1" presStyleIdx="1" presStyleCnt="3">
        <dgm:presLayoutVars>
          <dgm:chMax val="0"/>
          <dgm:chPref val="0"/>
          <dgm:bulletEnabled val="1"/>
        </dgm:presLayoutVars>
      </dgm:prSet>
      <dgm:spPr/>
    </dgm:pt>
    <dgm:pt modelId="{3FD9464E-3CD5-4554-84C2-5BA7E8F339A3}" type="pres">
      <dgm:prSet presAssocID="{74F087A2-E099-45E1-AA5D-B5B29B87E397}" presName="desTx" presStyleLbl="alignAccFollowNode1" presStyleIdx="1" presStyleCnt="3">
        <dgm:presLayoutVars>
          <dgm:bulletEnabled val="1"/>
        </dgm:presLayoutVars>
      </dgm:prSet>
      <dgm:spPr/>
    </dgm:pt>
    <dgm:pt modelId="{6C554CCD-E59C-4CA7-B09D-326D02B1078E}" type="pres">
      <dgm:prSet presAssocID="{A1C1AF04-05B9-4FFE-B518-DFB313A17E8C}" presName="space" presStyleCnt="0"/>
      <dgm:spPr/>
    </dgm:pt>
    <dgm:pt modelId="{302B516E-36BB-4780-AE32-3ADC0ADA5C4F}" type="pres">
      <dgm:prSet presAssocID="{D4E8EC61-E68C-403A-828D-CF3417966552}" presName="composite" presStyleCnt="0"/>
      <dgm:spPr/>
    </dgm:pt>
    <dgm:pt modelId="{3A60F9C3-1E99-410D-AB43-0CDAA5E93CBA}" type="pres">
      <dgm:prSet presAssocID="{D4E8EC61-E68C-403A-828D-CF3417966552}" presName="parTx" presStyleLbl="alignNode1" presStyleIdx="2" presStyleCnt="3">
        <dgm:presLayoutVars>
          <dgm:chMax val="0"/>
          <dgm:chPref val="0"/>
          <dgm:bulletEnabled val="1"/>
        </dgm:presLayoutVars>
      </dgm:prSet>
      <dgm:spPr/>
    </dgm:pt>
    <dgm:pt modelId="{90C60C82-8E12-449D-8D4F-EE1B7DB53F45}" type="pres">
      <dgm:prSet presAssocID="{D4E8EC61-E68C-403A-828D-CF3417966552}" presName="desTx" presStyleLbl="alignAccFollowNode1" presStyleIdx="2" presStyleCnt="3">
        <dgm:presLayoutVars>
          <dgm:bulletEnabled val="1"/>
        </dgm:presLayoutVars>
      </dgm:prSet>
      <dgm:spPr/>
    </dgm:pt>
  </dgm:ptLst>
  <dgm:cxnLst>
    <dgm:cxn modelId="{FF87F502-5CF0-4DD4-A5EC-560D863F68BB}" type="presOf" srcId="{8307D69F-1812-41D4-8283-3E9A4C23FDE4}" destId="{9780CE35-5436-4DAE-B135-D2641A5D8AC3}" srcOrd="0" destOrd="3" presId="urn:microsoft.com/office/officeart/2005/8/layout/hList1"/>
    <dgm:cxn modelId="{C0088E0B-052E-4CEF-BEF2-98D136EBA8E3}" type="presOf" srcId="{8FBEA385-F932-4885-9A3B-5020C008538C}" destId="{9780CE35-5436-4DAE-B135-D2641A5D8AC3}" srcOrd="0" destOrd="1" presId="urn:microsoft.com/office/officeart/2005/8/layout/hList1"/>
    <dgm:cxn modelId="{7B879E0E-F0C1-45DE-8475-A621E7C3B413}" type="presOf" srcId="{D7F9C369-CB1C-4B8A-B404-660049BB4D93}" destId="{90C60C82-8E12-449D-8D4F-EE1B7DB53F45}" srcOrd="0" destOrd="0" presId="urn:microsoft.com/office/officeart/2005/8/layout/hList1"/>
    <dgm:cxn modelId="{46734211-3E91-4B43-BD51-6E2551CAB74F}" srcId="{B6F2186C-936D-4AA1-B623-06FBA9E092F0}" destId="{F37A8A22-733C-4F9B-A516-7A483A807F82}" srcOrd="2" destOrd="0" parTransId="{43510A48-AF9C-4800-8A0B-5660F3A15BAE}" sibTransId="{D6BEBE10-E854-4616-9048-31C6189E896C}"/>
    <dgm:cxn modelId="{89129D1B-9824-4E60-A7BF-D6721F0C4A20}" type="presOf" srcId="{F37A8A22-733C-4F9B-A516-7A483A807F82}" destId="{9780CE35-5436-4DAE-B135-D2641A5D8AC3}" srcOrd="0" destOrd="2" presId="urn:microsoft.com/office/officeart/2005/8/layout/hList1"/>
    <dgm:cxn modelId="{401C811C-5C10-41F8-837C-A8F375862EE8}" srcId="{74F087A2-E099-45E1-AA5D-B5B29B87E397}" destId="{5418D056-BAC7-4CA4-BFD7-1853B2A64568}" srcOrd="2" destOrd="0" parTransId="{5F9D001D-E6CE-4BDB-A8C9-572D12ACB3F4}" sibTransId="{EAC9D175-AF4D-4B83-996A-A633A11A7EF1}"/>
    <dgm:cxn modelId="{7E15D226-3430-49AA-A868-519736B62ECD}" srcId="{11B51A9C-08A1-4749-BD7E-8D701D4CA33A}" destId="{74F087A2-E099-45E1-AA5D-B5B29B87E397}" srcOrd="1" destOrd="0" parTransId="{37FDD667-8E9D-4FF4-8649-223E673DF9B7}" sibTransId="{A1C1AF04-05B9-4FFE-B518-DFB313A17E8C}"/>
    <dgm:cxn modelId="{C1C1575F-9948-4627-A535-3B48CA8C78C2}" srcId="{11B51A9C-08A1-4749-BD7E-8D701D4CA33A}" destId="{D4E8EC61-E68C-403A-828D-CF3417966552}" srcOrd="2" destOrd="0" parTransId="{B9340C27-7ACC-40C1-9E67-F4765E49152D}" sibTransId="{0A9C84D3-CD02-48D7-A7A1-DC8A888680BE}"/>
    <dgm:cxn modelId="{07E96461-3594-4B55-A801-C171075E930F}" type="presOf" srcId="{EC596564-C5E2-4078-885A-8159501D7A1E}" destId="{3FD9464E-3CD5-4554-84C2-5BA7E8F339A3}" srcOrd="0" destOrd="0" presId="urn:microsoft.com/office/officeart/2005/8/layout/hList1"/>
    <dgm:cxn modelId="{E6E99E65-331D-44D1-BB9E-E764EFF6BFB1}" type="presOf" srcId="{B6F2186C-936D-4AA1-B623-06FBA9E092F0}" destId="{410AA5F5-5BCC-4C42-8181-79FE52657BF1}" srcOrd="0" destOrd="0" presId="urn:microsoft.com/office/officeart/2005/8/layout/hList1"/>
    <dgm:cxn modelId="{00287E68-62C7-447F-8A8E-BE7771D89E57}" srcId="{D4E8EC61-E68C-403A-828D-CF3417966552}" destId="{D7F9C369-CB1C-4B8A-B404-660049BB4D93}" srcOrd="0" destOrd="0" parTransId="{27ED714D-9BC5-4EDF-BDCE-120ED1613BA4}" sibTransId="{7A49187A-9F77-4BC0-974E-6E83BB6A6154}"/>
    <dgm:cxn modelId="{818AAA6B-DB17-445A-A440-5610222C9189}" type="presOf" srcId="{5418D056-BAC7-4CA4-BFD7-1853B2A64568}" destId="{3FD9464E-3CD5-4554-84C2-5BA7E8F339A3}" srcOrd="0" destOrd="2" presId="urn:microsoft.com/office/officeart/2005/8/layout/hList1"/>
    <dgm:cxn modelId="{6AF06C85-9E00-4876-B42A-754546B7CF48}" type="presOf" srcId="{11B51A9C-08A1-4749-BD7E-8D701D4CA33A}" destId="{B37F63EE-8741-4820-8D23-A336AC59A1A5}" srcOrd="0" destOrd="0" presId="urn:microsoft.com/office/officeart/2005/8/layout/hList1"/>
    <dgm:cxn modelId="{3553DB99-13F0-4838-8B42-D4544999D492}" srcId="{11B51A9C-08A1-4749-BD7E-8D701D4CA33A}" destId="{B6F2186C-936D-4AA1-B623-06FBA9E092F0}" srcOrd="0" destOrd="0" parTransId="{CB8C6373-2195-472D-A8FC-B7638F1CEF6A}" sibTransId="{92C6FB08-4198-45C7-BDA4-27AB45DC442C}"/>
    <dgm:cxn modelId="{9AB2B89C-6E9D-4972-A061-E369254646E2}" type="presOf" srcId="{9C9F1046-CFDE-4776-BB5A-984CABB3161C}" destId="{3FD9464E-3CD5-4554-84C2-5BA7E8F339A3}" srcOrd="0" destOrd="1" presId="urn:microsoft.com/office/officeart/2005/8/layout/hList1"/>
    <dgm:cxn modelId="{54682BAA-AFFD-48DC-963B-991C921ADBCA}" srcId="{B6F2186C-936D-4AA1-B623-06FBA9E092F0}" destId="{8FBEA385-F932-4885-9A3B-5020C008538C}" srcOrd="1" destOrd="0" parTransId="{E44F2485-A618-41DD-9C74-D09AEE0FCD6D}" sibTransId="{15BFD6AB-2BA1-4C2F-9E15-9836FBB9BA6A}"/>
    <dgm:cxn modelId="{955106B9-54A4-43F0-BF72-925C5F875B97}" srcId="{B6F2186C-936D-4AA1-B623-06FBA9E092F0}" destId="{0D0B600F-0FB5-4D95-BC0C-EDE3DA30191C}" srcOrd="0" destOrd="0" parTransId="{322556D2-62BF-4368-81F5-DA53DBF92EC2}" sibTransId="{059D7CD3-DDD2-4A8F-AF7D-252612EA1E66}"/>
    <dgm:cxn modelId="{CBFFAEBE-ECAC-402D-9054-35F5D4B100BE}" srcId="{74F087A2-E099-45E1-AA5D-B5B29B87E397}" destId="{EC596564-C5E2-4078-885A-8159501D7A1E}" srcOrd="0" destOrd="0" parTransId="{C5A49FCC-FD99-42D8-9EFB-58602C508586}" sibTransId="{50D58715-ADF6-4614-A727-39A5D6E88565}"/>
    <dgm:cxn modelId="{AC9EA4C9-6B90-4F56-BA01-3EA1456AD993}" srcId="{D4E8EC61-E68C-403A-828D-CF3417966552}" destId="{E28D5739-1385-4505-835C-F835EB03601C}" srcOrd="1" destOrd="0" parTransId="{50EE0A24-EB48-438F-9148-7A1FE78F4B0E}" sibTransId="{5F583844-8D97-485B-AB06-0C030097B772}"/>
    <dgm:cxn modelId="{B3C50CD7-938D-48F5-9B95-14DC8484D168}" type="presOf" srcId="{0D0B600F-0FB5-4D95-BC0C-EDE3DA30191C}" destId="{9780CE35-5436-4DAE-B135-D2641A5D8AC3}" srcOrd="0" destOrd="0" presId="urn:microsoft.com/office/officeart/2005/8/layout/hList1"/>
    <dgm:cxn modelId="{A37447E2-0BB3-4B5D-B3B4-4D35AC817CA6}" srcId="{B6F2186C-936D-4AA1-B623-06FBA9E092F0}" destId="{8307D69F-1812-41D4-8283-3E9A4C23FDE4}" srcOrd="3" destOrd="0" parTransId="{8B3CBC85-09B9-4891-B471-E3F7F02E5D92}" sibTransId="{F6F26EE8-D9A1-4E38-88A1-8140EB7759FA}"/>
    <dgm:cxn modelId="{9D0CF3E2-4177-4949-86E2-4627814AA805}" type="presOf" srcId="{E28D5739-1385-4505-835C-F835EB03601C}" destId="{90C60C82-8E12-449D-8D4F-EE1B7DB53F45}" srcOrd="0" destOrd="1" presId="urn:microsoft.com/office/officeart/2005/8/layout/hList1"/>
    <dgm:cxn modelId="{0907ADE6-8029-4461-8BB9-522DB1E250C3}" type="presOf" srcId="{D4E8EC61-E68C-403A-828D-CF3417966552}" destId="{3A60F9C3-1E99-410D-AB43-0CDAA5E93CBA}" srcOrd="0" destOrd="0" presId="urn:microsoft.com/office/officeart/2005/8/layout/hList1"/>
    <dgm:cxn modelId="{7F5725EA-B154-4E75-8FF8-8E5B0AB09092}" type="presOf" srcId="{74F087A2-E099-45E1-AA5D-B5B29B87E397}" destId="{66816BE7-2C33-456B-B0D8-F65742068037}" srcOrd="0" destOrd="0" presId="urn:microsoft.com/office/officeart/2005/8/layout/hList1"/>
    <dgm:cxn modelId="{C2C1B5FD-7436-4461-A874-D75265136D4E}" srcId="{74F087A2-E099-45E1-AA5D-B5B29B87E397}" destId="{9C9F1046-CFDE-4776-BB5A-984CABB3161C}" srcOrd="1" destOrd="0" parTransId="{1EBB721F-077B-45F8-92F6-6AB393EA9B7A}" sibTransId="{E9E1815B-2AF8-427B-A073-E161223F74CD}"/>
    <dgm:cxn modelId="{516781AE-82B9-44A0-BD26-F9B9F53534B5}" type="presParOf" srcId="{B37F63EE-8741-4820-8D23-A336AC59A1A5}" destId="{E1B41434-736E-441B-A71C-2707633A8F96}" srcOrd="0" destOrd="0" presId="urn:microsoft.com/office/officeart/2005/8/layout/hList1"/>
    <dgm:cxn modelId="{919065E1-9A5C-4B1C-9539-EF537E769A56}" type="presParOf" srcId="{E1B41434-736E-441B-A71C-2707633A8F96}" destId="{410AA5F5-5BCC-4C42-8181-79FE52657BF1}" srcOrd="0" destOrd="0" presId="urn:microsoft.com/office/officeart/2005/8/layout/hList1"/>
    <dgm:cxn modelId="{E52F711F-EF23-419F-B9A0-39432192C157}" type="presParOf" srcId="{E1B41434-736E-441B-A71C-2707633A8F96}" destId="{9780CE35-5436-4DAE-B135-D2641A5D8AC3}" srcOrd="1" destOrd="0" presId="urn:microsoft.com/office/officeart/2005/8/layout/hList1"/>
    <dgm:cxn modelId="{1D99765A-3EA4-4865-9F2E-A85AF56BDE00}" type="presParOf" srcId="{B37F63EE-8741-4820-8D23-A336AC59A1A5}" destId="{57A74043-DBD7-4EAF-8EC3-F4A9BD134AC2}" srcOrd="1" destOrd="0" presId="urn:microsoft.com/office/officeart/2005/8/layout/hList1"/>
    <dgm:cxn modelId="{C7497E1B-F4D6-4681-9AC0-9697405E61CC}" type="presParOf" srcId="{B37F63EE-8741-4820-8D23-A336AC59A1A5}" destId="{D0FD9282-F6C6-47FB-8123-233DFFB9B7A6}" srcOrd="2" destOrd="0" presId="urn:microsoft.com/office/officeart/2005/8/layout/hList1"/>
    <dgm:cxn modelId="{1D267691-62BE-4811-870D-4BC4D46C5C0A}" type="presParOf" srcId="{D0FD9282-F6C6-47FB-8123-233DFFB9B7A6}" destId="{66816BE7-2C33-456B-B0D8-F65742068037}" srcOrd="0" destOrd="0" presId="urn:microsoft.com/office/officeart/2005/8/layout/hList1"/>
    <dgm:cxn modelId="{396DA27D-9C95-4DA9-8553-990074EEA021}" type="presParOf" srcId="{D0FD9282-F6C6-47FB-8123-233DFFB9B7A6}" destId="{3FD9464E-3CD5-4554-84C2-5BA7E8F339A3}" srcOrd="1" destOrd="0" presId="urn:microsoft.com/office/officeart/2005/8/layout/hList1"/>
    <dgm:cxn modelId="{DF8E110F-79A9-4ECA-960F-4C7F57592CB8}" type="presParOf" srcId="{B37F63EE-8741-4820-8D23-A336AC59A1A5}" destId="{6C554CCD-E59C-4CA7-B09D-326D02B1078E}" srcOrd="3" destOrd="0" presId="urn:microsoft.com/office/officeart/2005/8/layout/hList1"/>
    <dgm:cxn modelId="{5D35E003-45F1-47FA-AD8C-3F2D8E89B297}" type="presParOf" srcId="{B37F63EE-8741-4820-8D23-A336AC59A1A5}" destId="{302B516E-36BB-4780-AE32-3ADC0ADA5C4F}" srcOrd="4" destOrd="0" presId="urn:microsoft.com/office/officeart/2005/8/layout/hList1"/>
    <dgm:cxn modelId="{A6B0C6F4-9C17-4881-86F5-6ED4C0C508B1}" type="presParOf" srcId="{302B516E-36BB-4780-AE32-3ADC0ADA5C4F}" destId="{3A60F9C3-1E99-410D-AB43-0CDAA5E93CBA}" srcOrd="0" destOrd="0" presId="urn:microsoft.com/office/officeart/2005/8/layout/hList1"/>
    <dgm:cxn modelId="{60AB1076-FD89-4102-9F89-4F6FF7DDE7F1}" type="presParOf" srcId="{302B516E-36BB-4780-AE32-3ADC0ADA5C4F}" destId="{90C60C82-8E12-449D-8D4F-EE1B7DB53F45}"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15A795-A2D8-4A0E-8D2A-D8B61E504E5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SG"/>
        </a:p>
      </dgm:t>
    </dgm:pt>
    <dgm:pt modelId="{5D5D596F-C231-4473-A8A1-45B4EC1811A2}">
      <dgm:prSet phldrT="[Text]" custT="1"/>
      <dgm:spPr/>
      <dgm:t>
        <a:bodyPr/>
        <a:lstStyle/>
        <a:p>
          <a:r>
            <a:rPr lang="en-SG" sz="1400" dirty="0">
              <a:latin typeface="Arial" panose="020B0604020202020204" pitchFamily="34" charset="0"/>
              <a:cs typeface="Arial" panose="020B0604020202020204" pitchFamily="34" charset="0"/>
            </a:rPr>
            <a:t>Incentives for internal CSR governance and management practices</a:t>
          </a:r>
        </a:p>
      </dgm:t>
    </dgm:pt>
    <dgm:pt modelId="{A9B22E3E-38D8-436F-88D9-5B37701EC64A}" type="parTrans" cxnId="{821DE47C-630E-46D1-8FE3-FF0DD0FAD28C}">
      <dgm:prSet/>
      <dgm:spPr/>
      <dgm:t>
        <a:bodyPr/>
        <a:lstStyle/>
        <a:p>
          <a:endParaRPr lang="en-SG" sz="1400">
            <a:latin typeface="Arial" panose="020B0604020202020204" pitchFamily="34" charset="0"/>
            <a:cs typeface="Arial" panose="020B0604020202020204" pitchFamily="34" charset="0"/>
          </a:endParaRPr>
        </a:p>
      </dgm:t>
    </dgm:pt>
    <dgm:pt modelId="{1CA8CF8B-0A00-4270-8DA3-35A696FB7219}" type="sibTrans" cxnId="{821DE47C-630E-46D1-8FE3-FF0DD0FAD28C}">
      <dgm:prSet/>
      <dgm:spPr/>
      <dgm:t>
        <a:bodyPr/>
        <a:lstStyle/>
        <a:p>
          <a:endParaRPr lang="en-SG" sz="1400">
            <a:latin typeface="Arial" panose="020B0604020202020204" pitchFamily="34" charset="0"/>
            <a:cs typeface="Arial" panose="020B0604020202020204" pitchFamily="34" charset="0"/>
          </a:endParaRPr>
        </a:p>
      </dgm:t>
    </dgm:pt>
    <dgm:pt modelId="{F81F597B-0137-4432-AF7A-17B36C37107C}">
      <dgm:prSet phldrT="[Text]" custT="1"/>
      <dgm:spPr/>
      <dgm:t>
        <a:bodyPr/>
        <a:lstStyle/>
        <a:p>
          <a:r>
            <a:rPr lang="en-SG" sz="1400" dirty="0">
              <a:solidFill>
                <a:schemeClr val="bg1"/>
              </a:solidFill>
              <a:latin typeface="Arial" panose="020B0604020202020204" pitchFamily="34" charset="0"/>
              <a:cs typeface="Arial" panose="020B0604020202020204" pitchFamily="34" charset="0"/>
            </a:rPr>
            <a:t>Board characteristics and CSR performance</a:t>
          </a:r>
        </a:p>
      </dgm:t>
    </dgm:pt>
    <dgm:pt modelId="{51C55C53-AC0A-489D-BC52-168D9846BE3E}" type="parTrans" cxnId="{EA2CC5BC-D3A6-4F76-8F41-5EEA64E6D762}">
      <dgm:prSet/>
      <dgm:spPr/>
      <dgm:t>
        <a:bodyPr/>
        <a:lstStyle/>
        <a:p>
          <a:endParaRPr lang="en-SG" sz="1400">
            <a:latin typeface="Arial" panose="020B0604020202020204" pitchFamily="34" charset="0"/>
            <a:cs typeface="Arial" panose="020B0604020202020204" pitchFamily="34" charset="0"/>
          </a:endParaRPr>
        </a:p>
      </dgm:t>
    </dgm:pt>
    <dgm:pt modelId="{500F16EB-A3D5-4FCA-A487-0F35C1868992}" type="sibTrans" cxnId="{EA2CC5BC-D3A6-4F76-8F41-5EEA64E6D762}">
      <dgm:prSet/>
      <dgm:spPr/>
      <dgm:t>
        <a:bodyPr/>
        <a:lstStyle/>
        <a:p>
          <a:endParaRPr lang="en-SG" sz="1400">
            <a:latin typeface="Arial" panose="020B0604020202020204" pitchFamily="34" charset="0"/>
            <a:cs typeface="Arial" panose="020B0604020202020204" pitchFamily="34" charset="0"/>
          </a:endParaRPr>
        </a:p>
      </dgm:t>
    </dgm:pt>
    <dgm:pt modelId="{829E570B-EC50-481B-92B3-7597BB44EAAC}">
      <dgm:prSet phldrT="[Text]" custT="1"/>
      <dgm:spPr/>
      <dgm:t>
        <a:bodyPr/>
        <a:lstStyle/>
        <a:p>
          <a:r>
            <a:rPr lang="en-SG" sz="1400" dirty="0">
              <a:latin typeface="Arial" panose="020B0604020202020204" pitchFamily="34" charset="0"/>
              <a:cs typeface="Arial" panose="020B0604020202020204" pitchFamily="34" charset="0"/>
            </a:rPr>
            <a:t>CSR contracting </a:t>
          </a:r>
          <a:r>
            <a:rPr lang="en-SG" sz="1400" dirty="0">
              <a:solidFill>
                <a:schemeClr val="bg1">
                  <a:lumMod val="65000"/>
                </a:schemeClr>
              </a:solidFill>
              <a:latin typeface="Arial" panose="020B0604020202020204" pitchFamily="34" charset="0"/>
              <a:cs typeface="Arial" panose="020B0604020202020204" pitchFamily="34" charset="0"/>
            </a:rPr>
            <a:t>(Flammer, Hong, Minor 2019; </a:t>
          </a:r>
          <a:r>
            <a:rPr lang="de-DE" sz="1400" dirty="0">
              <a:solidFill>
                <a:schemeClr val="bg1">
                  <a:lumMod val="65000"/>
                </a:schemeClr>
              </a:solidFill>
              <a:latin typeface="Arial" panose="020B0604020202020204" pitchFamily="34" charset="0"/>
              <a:cs typeface="Arial" panose="020B0604020202020204" pitchFamily="34" charset="0"/>
            </a:rPr>
            <a:t>Cohen, Kadach, Ormazabal, Reichelstein 2023)</a:t>
          </a:r>
          <a:endParaRPr lang="en-SG" sz="1400" dirty="0">
            <a:solidFill>
              <a:schemeClr val="bg1">
                <a:lumMod val="65000"/>
              </a:schemeClr>
            </a:solidFill>
            <a:latin typeface="Arial" panose="020B0604020202020204" pitchFamily="34" charset="0"/>
            <a:cs typeface="Arial" panose="020B0604020202020204" pitchFamily="34" charset="0"/>
          </a:endParaRPr>
        </a:p>
      </dgm:t>
    </dgm:pt>
    <dgm:pt modelId="{9D883B74-8B05-445D-B7AA-E9E4E78E4835}" type="parTrans" cxnId="{184AAAC5-6CB5-4CAA-8F33-7A7120D88A72}">
      <dgm:prSet/>
      <dgm:spPr/>
      <dgm:t>
        <a:bodyPr/>
        <a:lstStyle/>
        <a:p>
          <a:endParaRPr lang="en-SG" sz="1400">
            <a:latin typeface="Arial" panose="020B0604020202020204" pitchFamily="34" charset="0"/>
            <a:cs typeface="Arial" panose="020B0604020202020204" pitchFamily="34" charset="0"/>
          </a:endParaRPr>
        </a:p>
      </dgm:t>
    </dgm:pt>
    <dgm:pt modelId="{07D74CEE-178C-4624-B083-D147008F13DC}" type="sibTrans" cxnId="{184AAAC5-6CB5-4CAA-8F33-7A7120D88A72}">
      <dgm:prSet/>
      <dgm:spPr/>
      <dgm:t>
        <a:bodyPr/>
        <a:lstStyle/>
        <a:p>
          <a:endParaRPr lang="en-SG" sz="1400">
            <a:latin typeface="Arial" panose="020B0604020202020204" pitchFamily="34" charset="0"/>
            <a:cs typeface="Arial" panose="020B0604020202020204" pitchFamily="34" charset="0"/>
          </a:endParaRPr>
        </a:p>
      </dgm:t>
    </dgm:pt>
    <dgm:pt modelId="{053A1138-B8DE-46FF-B19B-665B145F64CC}">
      <dgm:prSet phldrT="[Text]" custT="1"/>
      <dgm:spPr/>
      <dgm:t>
        <a:bodyPr/>
        <a:lstStyle/>
        <a:p>
          <a:r>
            <a:rPr lang="en-US" sz="1400" dirty="0">
              <a:latin typeface="Arial" panose="020B0604020202020204" pitchFamily="34" charset="0"/>
              <a:cs typeface="Arial" panose="020B0604020202020204" pitchFamily="34" charset="0"/>
            </a:rPr>
            <a:t>Board gender </a:t>
          </a:r>
          <a:r>
            <a:rPr lang="en-US" sz="1400" dirty="0">
              <a:solidFill>
                <a:schemeClr val="bg1">
                  <a:lumMod val="65000"/>
                </a:schemeClr>
              </a:solidFill>
              <a:latin typeface="Arial" panose="020B0604020202020204" pitchFamily="34" charset="0"/>
              <a:cs typeface="Arial" panose="020B0604020202020204" pitchFamily="34" charset="0"/>
            </a:rPr>
            <a:t>(Hsu, Li, Pan 2023), </a:t>
          </a:r>
          <a:r>
            <a:rPr lang="en-SG" sz="1400" dirty="0">
              <a:solidFill>
                <a:schemeClr val="tx1"/>
              </a:solidFill>
              <a:latin typeface="Arial" panose="020B0604020202020204" pitchFamily="34" charset="0"/>
              <a:cs typeface="Arial" panose="020B0604020202020204" pitchFamily="34" charset="0"/>
            </a:rPr>
            <a:t>diversity </a:t>
          </a:r>
          <a:r>
            <a:rPr lang="en-SG" sz="1400" dirty="0">
              <a:solidFill>
                <a:schemeClr val="bg1">
                  <a:lumMod val="65000"/>
                </a:schemeClr>
              </a:solidFill>
              <a:latin typeface="Arial" panose="020B0604020202020204" pitchFamily="34" charset="0"/>
              <a:cs typeface="Arial" panose="020B0604020202020204" pitchFamily="34" charset="0"/>
            </a:rPr>
            <a:t>(Cai, Dey, </a:t>
          </a:r>
          <a:r>
            <a:rPr lang="en-SG" sz="1400" dirty="0" err="1">
              <a:solidFill>
                <a:schemeClr val="bg1">
                  <a:lumMod val="65000"/>
                </a:schemeClr>
              </a:solidFill>
              <a:latin typeface="Arial" panose="020B0604020202020204" pitchFamily="34" charset="0"/>
              <a:cs typeface="Arial" panose="020B0604020202020204" pitchFamily="34" charset="0"/>
            </a:rPr>
            <a:t>Grennan</a:t>
          </a:r>
          <a:r>
            <a:rPr lang="en-SG" sz="1400" dirty="0">
              <a:solidFill>
                <a:schemeClr val="bg1">
                  <a:lumMod val="65000"/>
                </a:schemeClr>
              </a:solidFill>
              <a:latin typeface="Arial" panose="020B0604020202020204" pitchFamily="34" charset="0"/>
              <a:cs typeface="Arial" panose="020B0604020202020204" pitchFamily="34" charset="0"/>
            </a:rPr>
            <a:t>, Pacelli, Qiu 2022)</a:t>
          </a:r>
        </a:p>
      </dgm:t>
    </dgm:pt>
    <dgm:pt modelId="{0766C424-8DA8-4139-BC8D-C0384E009D1F}" type="parTrans" cxnId="{CAB0848B-DEB3-48B5-843E-A674774B2F24}">
      <dgm:prSet/>
      <dgm:spPr/>
      <dgm:t>
        <a:bodyPr/>
        <a:lstStyle/>
        <a:p>
          <a:endParaRPr lang="en-SG" sz="1400">
            <a:latin typeface="Arial" panose="020B0604020202020204" pitchFamily="34" charset="0"/>
            <a:cs typeface="Arial" panose="020B0604020202020204" pitchFamily="34" charset="0"/>
          </a:endParaRPr>
        </a:p>
      </dgm:t>
    </dgm:pt>
    <dgm:pt modelId="{3FE46543-4513-4C11-A612-A8EF9285C278}" type="sibTrans" cxnId="{CAB0848B-DEB3-48B5-843E-A674774B2F24}">
      <dgm:prSet/>
      <dgm:spPr/>
      <dgm:t>
        <a:bodyPr/>
        <a:lstStyle/>
        <a:p>
          <a:endParaRPr lang="en-SG" sz="1400">
            <a:latin typeface="Arial" panose="020B0604020202020204" pitchFamily="34" charset="0"/>
            <a:cs typeface="Arial" panose="020B0604020202020204" pitchFamily="34" charset="0"/>
          </a:endParaRPr>
        </a:p>
      </dgm:t>
    </dgm:pt>
    <dgm:pt modelId="{054BC4E3-8BE0-4DCC-9A43-28783F90B582}">
      <dgm:prSet custT="1"/>
      <dgm:spPr/>
      <dgm:t>
        <a:bodyPr/>
        <a:lstStyle/>
        <a:p>
          <a:r>
            <a:rPr lang="en-SG" sz="1400" dirty="0">
              <a:solidFill>
                <a:schemeClr val="tx1"/>
              </a:solidFill>
              <a:latin typeface="Arial" panose="020B0604020202020204" pitchFamily="34" charset="0"/>
              <a:cs typeface="Arial" panose="020B0604020202020204" pitchFamily="34" charset="0"/>
            </a:rPr>
            <a:t>Organizational processes </a:t>
          </a:r>
          <a:r>
            <a:rPr lang="en-SG" sz="1400" dirty="0">
              <a:solidFill>
                <a:schemeClr val="bg1">
                  <a:lumMod val="65000"/>
                </a:schemeClr>
              </a:solidFill>
              <a:latin typeface="Arial" panose="020B0604020202020204" pitchFamily="34" charset="0"/>
              <a:cs typeface="Arial" panose="020B0604020202020204" pitchFamily="34" charset="0"/>
            </a:rPr>
            <a:t>(Eccles, Ioannou, </a:t>
          </a:r>
          <a:r>
            <a:rPr lang="en-SG" sz="1400" dirty="0" err="1">
              <a:solidFill>
                <a:schemeClr val="bg1">
                  <a:lumMod val="65000"/>
                </a:schemeClr>
              </a:solidFill>
              <a:latin typeface="Arial" panose="020B0604020202020204" pitchFamily="34" charset="0"/>
              <a:cs typeface="Arial" panose="020B0604020202020204" pitchFamily="34" charset="0"/>
            </a:rPr>
            <a:t>Serafeim</a:t>
          </a:r>
          <a:r>
            <a:rPr lang="en-SG" sz="1400" dirty="0">
              <a:solidFill>
                <a:schemeClr val="bg1">
                  <a:lumMod val="65000"/>
                </a:schemeClr>
              </a:solidFill>
              <a:latin typeface="Arial" panose="020B0604020202020204" pitchFamily="34" charset="0"/>
              <a:cs typeface="Arial" panose="020B0604020202020204" pitchFamily="34" charset="0"/>
            </a:rPr>
            <a:t> 2014)</a:t>
          </a:r>
        </a:p>
      </dgm:t>
    </dgm:pt>
    <dgm:pt modelId="{39DCC8D4-F840-42D7-8B17-B92C63222520}" type="parTrans" cxnId="{2619004C-731C-4706-9FF3-A741849BDA73}">
      <dgm:prSet/>
      <dgm:spPr/>
      <dgm:t>
        <a:bodyPr/>
        <a:lstStyle/>
        <a:p>
          <a:endParaRPr lang="en-SG" sz="1400">
            <a:latin typeface="Arial" panose="020B0604020202020204" pitchFamily="34" charset="0"/>
            <a:cs typeface="Arial" panose="020B0604020202020204" pitchFamily="34" charset="0"/>
          </a:endParaRPr>
        </a:p>
      </dgm:t>
    </dgm:pt>
    <dgm:pt modelId="{57BDB592-DA8F-4ADF-91A8-4A7AA132D232}" type="sibTrans" cxnId="{2619004C-731C-4706-9FF3-A741849BDA73}">
      <dgm:prSet/>
      <dgm:spPr/>
      <dgm:t>
        <a:bodyPr/>
        <a:lstStyle/>
        <a:p>
          <a:endParaRPr lang="en-SG" sz="1400">
            <a:latin typeface="Arial" panose="020B0604020202020204" pitchFamily="34" charset="0"/>
            <a:cs typeface="Arial" panose="020B0604020202020204" pitchFamily="34" charset="0"/>
          </a:endParaRPr>
        </a:p>
      </dgm:t>
    </dgm:pt>
    <dgm:pt modelId="{5C07AFDD-85D1-4F95-920F-1C7CEE03A3A6}">
      <dgm:prSet custT="1"/>
      <dgm:spPr/>
      <dgm:t>
        <a:bodyPr/>
        <a:lstStyle/>
        <a:p>
          <a:r>
            <a:rPr lang="en-SG" sz="1400" dirty="0">
              <a:solidFill>
                <a:schemeClr val="tx1"/>
              </a:solidFill>
              <a:latin typeface="Arial" panose="020B0604020202020204" pitchFamily="34" charset="0"/>
              <a:cs typeface="Arial" panose="020B0604020202020204" pitchFamily="34" charset="0"/>
            </a:rPr>
            <a:t>CSR committee – country-level factors </a:t>
          </a:r>
          <a:r>
            <a:rPr lang="en-SG" sz="1400" dirty="0">
              <a:solidFill>
                <a:schemeClr val="bg1">
                  <a:lumMod val="65000"/>
                </a:schemeClr>
              </a:solidFill>
              <a:latin typeface="Arial" panose="020B0604020202020204" pitchFamily="34" charset="0"/>
              <a:cs typeface="Arial" panose="020B0604020202020204" pitchFamily="34" charset="0"/>
            </a:rPr>
            <a:t>(</a:t>
          </a:r>
          <a:r>
            <a:rPr lang="en-SG" sz="1400" dirty="0" err="1">
              <a:solidFill>
                <a:schemeClr val="bg1">
                  <a:lumMod val="65000"/>
                </a:schemeClr>
              </a:solidFill>
              <a:latin typeface="Arial" panose="020B0604020202020204" pitchFamily="34" charset="0"/>
              <a:cs typeface="Arial" panose="020B0604020202020204" pitchFamily="34" charset="0"/>
            </a:rPr>
            <a:t>Gennari</a:t>
          </a:r>
          <a:r>
            <a:rPr lang="en-SG" sz="1400" dirty="0">
              <a:solidFill>
                <a:schemeClr val="bg1">
                  <a:lumMod val="65000"/>
                </a:schemeClr>
              </a:solidFill>
              <a:latin typeface="Arial" panose="020B0604020202020204" pitchFamily="34" charset="0"/>
              <a:cs typeface="Arial" panose="020B0604020202020204" pitchFamily="34" charset="0"/>
            </a:rPr>
            <a:t>, Salvioni 2019)</a:t>
          </a:r>
        </a:p>
      </dgm:t>
    </dgm:pt>
    <dgm:pt modelId="{FA074D76-AB8D-4984-A663-E86EE159BC59}" type="parTrans" cxnId="{C4B07A2D-0974-4864-93D3-55C9D5D13945}">
      <dgm:prSet/>
      <dgm:spPr/>
      <dgm:t>
        <a:bodyPr/>
        <a:lstStyle/>
        <a:p>
          <a:endParaRPr lang="en-SG" sz="1400">
            <a:latin typeface="Arial" panose="020B0604020202020204" pitchFamily="34" charset="0"/>
            <a:cs typeface="Arial" panose="020B0604020202020204" pitchFamily="34" charset="0"/>
          </a:endParaRPr>
        </a:p>
      </dgm:t>
    </dgm:pt>
    <dgm:pt modelId="{702B9BBA-EFA2-491E-9E4F-4C3FBBAEAF1E}" type="sibTrans" cxnId="{C4B07A2D-0974-4864-93D3-55C9D5D13945}">
      <dgm:prSet/>
      <dgm:spPr/>
      <dgm:t>
        <a:bodyPr/>
        <a:lstStyle/>
        <a:p>
          <a:endParaRPr lang="en-SG" sz="1400">
            <a:latin typeface="Arial" panose="020B0604020202020204" pitchFamily="34" charset="0"/>
            <a:cs typeface="Arial" panose="020B0604020202020204" pitchFamily="34" charset="0"/>
          </a:endParaRPr>
        </a:p>
      </dgm:t>
    </dgm:pt>
    <dgm:pt modelId="{789C7418-EBC8-4266-A1C7-1733A9C91FE6}">
      <dgm:prSet phldrT="[Text]" custT="1"/>
      <dgm:spPr/>
      <dgm:t>
        <a:bodyPr/>
        <a:lstStyle/>
        <a:p>
          <a:r>
            <a:rPr lang="en-US" sz="1400" dirty="0">
              <a:solidFill>
                <a:schemeClr val="tx1"/>
              </a:solidFill>
              <a:latin typeface="Arial" panose="020B0604020202020204" pitchFamily="34" charset="0"/>
              <a:cs typeface="Arial" panose="020B0604020202020204" pitchFamily="34" charset="0"/>
            </a:rPr>
            <a:t>Board risk oversight </a:t>
          </a:r>
          <a:r>
            <a:rPr lang="en-US" sz="1400" dirty="0">
              <a:solidFill>
                <a:schemeClr val="bg1">
                  <a:lumMod val="65000"/>
                </a:schemeClr>
              </a:solidFill>
              <a:latin typeface="Arial" panose="020B0604020202020204" pitchFamily="34" charset="0"/>
              <a:cs typeface="Arial" panose="020B0604020202020204" pitchFamily="34" charset="0"/>
            </a:rPr>
            <a:t>(</a:t>
          </a:r>
          <a:r>
            <a:rPr lang="en-US" sz="1400" dirty="0" err="1">
              <a:solidFill>
                <a:schemeClr val="bg1">
                  <a:lumMod val="65000"/>
                </a:schemeClr>
              </a:solidFill>
              <a:latin typeface="Arial" panose="020B0604020202020204" pitchFamily="34" charset="0"/>
              <a:cs typeface="Arial" panose="020B0604020202020204" pitchFamily="34" charset="0"/>
            </a:rPr>
            <a:t>Amiraslani</a:t>
          </a:r>
          <a:r>
            <a:rPr lang="en-US" sz="1400" dirty="0">
              <a:solidFill>
                <a:schemeClr val="bg1">
                  <a:lumMod val="65000"/>
                </a:schemeClr>
              </a:solidFill>
              <a:latin typeface="Arial" panose="020B0604020202020204" pitchFamily="34" charset="0"/>
              <a:cs typeface="Arial" panose="020B0604020202020204" pitchFamily="34" charset="0"/>
            </a:rPr>
            <a:t>, Deller, </a:t>
          </a:r>
          <a:r>
            <a:rPr lang="en-US" sz="1400" dirty="0" err="1">
              <a:solidFill>
                <a:schemeClr val="bg1">
                  <a:lumMod val="65000"/>
                </a:schemeClr>
              </a:solidFill>
              <a:latin typeface="Arial" panose="020B0604020202020204" pitchFamily="34" charset="0"/>
              <a:cs typeface="Arial" panose="020B0604020202020204" pitchFamily="34" charset="0"/>
            </a:rPr>
            <a:t>Ittner</a:t>
          </a:r>
          <a:r>
            <a:rPr lang="en-US" sz="1400" dirty="0">
              <a:solidFill>
                <a:schemeClr val="bg1">
                  <a:lumMod val="65000"/>
                </a:schemeClr>
              </a:solidFill>
              <a:latin typeface="Arial" panose="020B0604020202020204" pitchFamily="34" charset="0"/>
              <a:cs typeface="Arial" panose="020B0604020202020204" pitchFamily="34" charset="0"/>
            </a:rPr>
            <a:t>, </a:t>
          </a:r>
          <a:r>
            <a:rPr lang="en-US" sz="1400" dirty="0" err="1">
              <a:solidFill>
                <a:schemeClr val="bg1">
                  <a:lumMod val="65000"/>
                </a:schemeClr>
              </a:solidFill>
              <a:latin typeface="Arial" panose="020B0604020202020204" pitchFamily="34" charset="0"/>
              <a:cs typeface="Arial" panose="020B0604020202020204" pitchFamily="34" charset="0"/>
            </a:rPr>
            <a:t>Keusch</a:t>
          </a:r>
          <a:r>
            <a:rPr lang="en-US" sz="1400" dirty="0">
              <a:solidFill>
                <a:schemeClr val="bg1">
                  <a:lumMod val="65000"/>
                </a:schemeClr>
              </a:solidFill>
              <a:latin typeface="Arial" panose="020B0604020202020204" pitchFamily="34" charset="0"/>
              <a:cs typeface="Arial" panose="020B0604020202020204" pitchFamily="34" charset="0"/>
            </a:rPr>
            <a:t> 2023)</a:t>
          </a:r>
          <a:endParaRPr lang="en-SG" sz="1400" dirty="0">
            <a:solidFill>
              <a:schemeClr val="bg1">
                <a:lumMod val="65000"/>
              </a:schemeClr>
            </a:solidFill>
            <a:latin typeface="Arial" panose="020B0604020202020204" pitchFamily="34" charset="0"/>
            <a:cs typeface="Arial" panose="020B0604020202020204" pitchFamily="34" charset="0"/>
          </a:endParaRPr>
        </a:p>
      </dgm:t>
    </dgm:pt>
    <dgm:pt modelId="{E59296B1-8A47-4583-9709-2B24B876A78A}" type="parTrans" cxnId="{D05B4340-AE71-4E6D-8085-4EF7BB59D838}">
      <dgm:prSet/>
      <dgm:spPr/>
      <dgm:t>
        <a:bodyPr/>
        <a:lstStyle/>
        <a:p>
          <a:endParaRPr lang="en-SG" sz="1400">
            <a:latin typeface="Arial" panose="020B0604020202020204" pitchFamily="34" charset="0"/>
            <a:cs typeface="Arial" panose="020B0604020202020204" pitchFamily="34" charset="0"/>
          </a:endParaRPr>
        </a:p>
      </dgm:t>
    </dgm:pt>
    <dgm:pt modelId="{88469F64-9591-4015-B8D2-9A79A4A373CA}" type="sibTrans" cxnId="{D05B4340-AE71-4E6D-8085-4EF7BB59D838}">
      <dgm:prSet/>
      <dgm:spPr/>
      <dgm:t>
        <a:bodyPr/>
        <a:lstStyle/>
        <a:p>
          <a:endParaRPr lang="en-SG" sz="1400">
            <a:latin typeface="Arial" panose="020B0604020202020204" pitchFamily="34" charset="0"/>
            <a:cs typeface="Arial" panose="020B0604020202020204" pitchFamily="34" charset="0"/>
          </a:endParaRPr>
        </a:p>
      </dgm:t>
    </dgm:pt>
    <dgm:pt modelId="{3B73206A-003F-47B0-BC15-29E953EF250D}">
      <dgm:prSet phldrT="[Text]" custT="1"/>
      <dgm:spPr/>
      <dgm:t>
        <a:bodyPr/>
        <a:lstStyle/>
        <a:p>
          <a:r>
            <a:rPr lang="en-SG" sz="1400" dirty="0">
              <a:solidFill>
                <a:schemeClr val="tx1"/>
              </a:solidFill>
              <a:latin typeface="Arial" panose="020B0604020202020204" pitchFamily="34" charset="0"/>
              <a:cs typeface="Arial" panose="020B0604020202020204" pitchFamily="34" charset="0"/>
            </a:rPr>
            <a:t>Board renewal mechanism </a:t>
          </a:r>
          <a:r>
            <a:rPr lang="en-SG" sz="1400" dirty="0">
              <a:solidFill>
                <a:schemeClr val="bg1">
                  <a:lumMod val="65000"/>
                </a:schemeClr>
              </a:solidFill>
              <a:latin typeface="Arial" panose="020B0604020202020204" pitchFamily="34" charset="0"/>
              <a:cs typeface="Arial" panose="020B0604020202020204" pitchFamily="34" charset="0"/>
            </a:rPr>
            <a:t>(Dyck, </a:t>
          </a:r>
          <a:r>
            <a:rPr lang="en-SG" sz="1400" dirty="0" err="1">
              <a:solidFill>
                <a:schemeClr val="bg1">
                  <a:lumMod val="65000"/>
                </a:schemeClr>
              </a:solidFill>
              <a:latin typeface="Arial" panose="020B0604020202020204" pitchFamily="34" charset="0"/>
              <a:cs typeface="Arial" panose="020B0604020202020204" pitchFamily="34" charset="0"/>
            </a:rPr>
            <a:t>Lins</a:t>
          </a:r>
          <a:r>
            <a:rPr lang="en-SG" sz="1400" dirty="0">
              <a:solidFill>
                <a:schemeClr val="bg1">
                  <a:lumMod val="65000"/>
                </a:schemeClr>
              </a:solidFill>
              <a:latin typeface="Arial" panose="020B0604020202020204" pitchFamily="34" charset="0"/>
              <a:cs typeface="Arial" panose="020B0604020202020204" pitchFamily="34" charset="0"/>
            </a:rPr>
            <a:t>, Roth, Towner, Wagner 2023)</a:t>
          </a:r>
        </a:p>
      </dgm:t>
    </dgm:pt>
    <dgm:pt modelId="{655F8997-A25B-4ACA-B37F-A2623126E337}" type="parTrans" cxnId="{6C92E3D6-BEBC-404F-A55D-DF42FE25D8D3}">
      <dgm:prSet/>
      <dgm:spPr/>
      <dgm:t>
        <a:bodyPr/>
        <a:lstStyle/>
        <a:p>
          <a:endParaRPr lang="en-SG" sz="1400">
            <a:latin typeface="Arial" panose="020B0604020202020204" pitchFamily="34" charset="0"/>
            <a:cs typeface="Arial" panose="020B0604020202020204" pitchFamily="34" charset="0"/>
          </a:endParaRPr>
        </a:p>
      </dgm:t>
    </dgm:pt>
    <dgm:pt modelId="{D53540CE-B879-4FD9-BE86-16CD2305BC8B}" type="sibTrans" cxnId="{6C92E3D6-BEBC-404F-A55D-DF42FE25D8D3}">
      <dgm:prSet/>
      <dgm:spPr/>
      <dgm:t>
        <a:bodyPr/>
        <a:lstStyle/>
        <a:p>
          <a:endParaRPr lang="en-SG" sz="1400">
            <a:latin typeface="Arial" panose="020B0604020202020204" pitchFamily="34" charset="0"/>
            <a:cs typeface="Arial" panose="020B0604020202020204" pitchFamily="34" charset="0"/>
          </a:endParaRPr>
        </a:p>
      </dgm:t>
    </dgm:pt>
    <dgm:pt modelId="{1ED56AF9-354B-44AF-B14B-DF5CD9DA10FA}">
      <dgm:prSet phldrT="[Text]" custT="1"/>
      <dgm:spPr/>
      <dgm:t>
        <a:bodyPr/>
        <a:lstStyle/>
        <a:p>
          <a:r>
            <a:rPr lang="en-SG" sz="1400" dirty="0">
              <a:solidFill>
                <a:schemeClr val="tx1"/>
              </a:solidFill>
              <a:latin typeface="Arial" panose="020B0604020202020204" pitchFamily="34" charset="0"/>
              <a:cs typeface="Arial" panose="020B0604020202020204" pitchFamily="34" charset="0"/>
            </a:rPr>
            <a:t>Review studies </a:t>
          </a:r>
          <a:r>
            <a:rPr lang="en-SG" sz="1400" dirty="0">
              <a:solidFill>
                <a:schemeClr val="bg1">
                  <a:lumMod val="65000"/>
                </a:schemeClr>
              </a:solidFill>
              <a:latin typeface="Arial" panose="020B0604020202020204" pitchFamily="34" charset="0"/>
              <a:cs typeface="Arial" panose="020B0604020202020204" pitchFamily="34" charset="0"/>
            </a:rPr>
            <a:t>(Walls, Perrone, Phan 2012; </a:t>
          </a:r>
          <a:r>
            <a:rPr lang="en-SG" sz="1400" dirty="0" err="1">
              <a:solidFill>
                <a:schemeClr val="bg1">
                  <a:lumMod val="65000"/>
                </a:schemeClr>
              </a:solidFill>
              <a:latin typeface="Arial" panose="020B0604020202020204" pitchFamily="34" charset="0"/>
              <a:cs typeface="Arial" panose="020B0604020202020204" pitchFamily="34" charset="0"/>
            </a:rPr>
            <a:t>Velte</a:t>
          </a:r>
          <a:r>
            <a:rPr lang="en-SG" sz="1400" dirty="0">
              <a:solidFill>
                <a:schemeClr val="bg1">
                  <a:lumMod val="65000"/>
                </a:schemeClr>
              </a:solidFill>
              <a:latin typeface="Arial" panose="020B0604020202020204" pitchFamily="34" charset="0"/>
              <a:cs typeface="Arial" panose="020B0604020202020204" pitchFamily="34" charset="0"/>
            </a:rPr>
            <a:t> and Stawinoga 2020) </a:t>
          </a:r>
        </a:p>
      </dgm:t>
    </dgm:pt>
    <dgm:pt modelId="{57D1499D-FB68-45FA-B530-D13CF09F958B}" type="parTrans" cxnId="{FF92AEEB-DEC2-4088-A995-E4E228749978}">
      <dgm:prSet/>
      <dgm:spPr/>
      <dgm:t>
        <a:bodyPr/>
        <a:lstStyle/>
        <a:p>
          <a:endParaRPr lang="en-SG" sz="1400"/>
        </a:p>
      </dgm:t>
    </dgm:pt>
    <dgm:pt modelId="{1015C5D9-8EBC-499D-A32D-43F2A8C1CD3E}" type="sibTrans" cxnId="{FF92AEEB-DEC2-4088-A995-E4E228749978}">
      <dgm:prSet/>
      <dgm:spPr/>
      <dgm:t>
        <a:bodyPr/>
        <a:lstStyle/>
        <a:p>
          <a:endParaRPr lang="en-SG" sz="1400"/>
        </a:p>
      </dgm:t>
    </dgm:pt>
    <dgm:pt modelId="{89C135BB-FDBF-47E5-A0F0-E306E03740EE}">
      <dgm:prSet phldrT="[Text]" custT="1"/>
      <dgm:spPr/>
      <dgm:t>
        <a:bodyPr/>
        <a:lstStyle/>
        <a:p>
          <a:r>
            <a:rPr lang="en-SG" sz="1400" dirty="0">
              <a:solidFill>
                <a:schemeClr val="tx1"/>
              </a:solidFill>
              <a:latin typeface="Arial" panose="020B0604020202020204" pitchFamily="34" charset="0"/>
              <a:cs typeface="Arial" panose="020B0604020202020204" pitchFamily="34" charset="0"/>
            </a:rPr>
            <a:t>CSR committee – specific performance/single-country/environmental aspect only </a:t>
          </a:r>
          <a:r>
            <a:rPr lang="en-SG" sz="1400" dirty="0">
              <a:solidFill>
                <a:schemeClr val="bg1">
                  <a:lumMod val="65000"/>
                </a:schemeClr>
              </a:solidFill>
              <a:latin typeface="Arial" panose="020B0604020202020204" pitchFamily="34" charset="0"/>
              <a:cs typeface="Arial" panose="020B0604020202020204" pitchFamily="34" charset="0"/>
            </a:rPr>
            <a:t>(e.g., Peters and </a:t>
          </a:r>
          <a:r>
            <a:rPr lang="en-SG" sz="1400" dirty="0" err="1">
              <a:solidFill>
                <a:schemeClr val="bg1">
                  <a:lumMod val="65000"/>
                </a:schemeClr>
              </a:solidFill>
              <a:latin typeface="Arial" panose="020B0604020202020204" pitchFamily="34" charset="0"/>
              <a:cs typeface="Arial" panose="020B0604020202020204" pitchFamily="34" charset="0"/>
            </a:rPr>
            <a:t>Romi</a:t>
          </a:r>
          <a:r>
            <a:rPr lang="en-SG" sz="1400" dirty="0">
              <a:solidFill>
                <a:schemeClr val="bg1">
                  <a:lumMod val="65000"/>
                </a:schemeClr>
              </a:solidFill>
              <a:latin typeface="Arial" panose="020B0604020202020204" pitchFamily="34" charset="0"/>
              <a:cs typeface="Arial" panose="020B0604020202020204" pitchFamily="34" charset="0"/>
            </a:rPr>
            <a:t> 2014; </a:t>
          </a:r>
          <a:r>
            <a:rPr lang="en-US" sz="1400" dirty="0">
              <a:solidFill>
                <a:schemeClr val="bg1">
                  <a:lumMod val="65000"/>
                </a:schemeClr>
              </a:solidFill>
              <a:latin typeface="Arial" panose="020B0604020202020204" pitchFamily="34" charset="0"/>
              <a:cs typeface="Arial" panose="020B0604020202020204" pitchFamily="34" charset="0"/>
            </a:rPr>
            <a:t>Dixon-Fowler, Ellstrand, and Johnson 2017; </a:t>
          </a:r>
          <a:r>
            <a:rPr lang="en-SG" sz="1400" dirty="0">
              <a:solidFill>
                <a:schemeClr val="bg1">
                  <a:lumMod val="65000"/>
                </a:schemeClr>
              </a:solidFill>
              <a:latin typeface="Arial" panose="020B0604020202020204" pitchFamily="34" charset="0"/>
              <a:cs typeface="Arial" panose="020B0604020202020204" pitchFamily="34" charset="0"/>
            </a:rPr>
            <a:t>Burke, Hoitash, and Hoitash 2019)</a:t>
          </a:r>
        </a:p>
      </dgm:t>
    </dgm:pt>
    <dgm:pt modelId="{B3F12CD8-DC4F-4200-85C2-5726C2BF0C75}" type="parTrans" cxnId="{F48CA8AF-42D6-48DC-B211-5F2EE8546FDC}">
      <dgm:prSet/>
      <dgm:spPr/>
      <dgm:t>
        <a:bodyPr/>
        <a:lstStyle/>
        <a:p>
          <a:endParaRPr lang="en-SG" sz="1400"/>
        </a:p>
      </dgm:t>
    </dgm:pt>
    <dgm:pt modelId="{17158E6E-A684-42AE-8328-FDECC9D6FDB3}" type="sibTrans" cxnId="{F48CA8AF-42D6-48DC-B211-5F2EE8546FDC}">
      <dgm:prSet/>
      <dgm:spPr/>
      <dgm:t>
        <a:bodyPr/>
        <a:lstStyle/>
        <a:p>
          <a:endParaRPr lang="en-SG" sz="1400"/>
        </a:p>
      </dgm:t>
    </dgm:pt>
    <dgm:pt modelId="{2E24DA68-C74E-4F8D-9E68-7EDD253760B4}" type="pres">
      <dgm:prSet presAssocID="{9B15A795-A2D8-4A0E-8D2A-D8B61E504E57}" presName="linear" presStyleCnt="0">
        <dgm:presLayoutVars>
          <dgm:dir/>
          <dgm:animLvl val="lvl"/>
          <dgm:resizeHandles val="exact"/>
        </dgm:presLayoutVars>
      </dgm:prSet>
      <dgm:spPr/>
    </dgm:pt>
    <dgm:pt modelId="{1EC8E085-73F1-4B4A-BC7A-B60D75125936}" type="pres">
      <dgm:prSet presAssocID="{5D5D596F-C231-4473-A8A1-45B4EC1811A2}" presName="parentLin" presStyleCnt="0"/>
      <dgm:spPr/>
    </dgm:pt>
    <dgm:pt modelId="{7CAA5122-D24B-4423-9D1A-72E55C12EDF0}" type="pres">
      <dgm:prSet presAssocID="{5D5D596F-C231-4473-A8A1-45B4EC1811A2}" presName="parentLeftMargin" presStyleLbl="node1" presStyleIdx="0" presStyleCnt="2"/>
      <dgm:spPr/>
    </dgm:pt>
    <dgm:pt modelId="{626F6FC5-3F23-4421-8A4B-92B41D75CBC8}" type="pres">
      <dgm:prSet presAssocID="{5D5D596F-C231-4473-A8A1-45B4EC1811A2}" presName="parentText" presStyleLbl="node1" presStyleIdx="0" presStyleCnt="2">
        <dgm:presLayoutVars>
          <dgm:chMax val="0"/>
          <dgm:bulletEnabled val="1"/>
        </dgm:presLayoutVars>
      </dgm:prSet>
      <dgm:spPr/>
    </dgm:pt>
    <dgm:pt modelId="{C08086A7-8FFA-4F21-A489-F68D90C4E613}" type="pres">
      <dgm:prSet presAssocID="{5D5D596F-C231-4473-A8A1-45B4EC1811A2}" presName="negativeSpace" presStyleCnt="0"/>
      <dgm:spPr/>
    </dgm:pt>
    <dgm:pt modelId="{4F685C96-88DE-4F77-9327-6B239CE9D7F4}" type="pres">
      <dgm:prSet presAssocID="{5D5D596F-C231-4473-A8A1-45B4EC1811A2}" presName="childText" presStyleLbl="conFgAcc1" presStyleIdx="0" presStyleCnt="2">
        <dgm:presLayoutVars>
          <dgm:bulletEnabled val="1"/>
        </dgm:presLayoutVars>
      </dgm:prSet>
      <dgm:spPr/>
    </dgm:pt>
    <dgm:pt modelId="{97342333-F395-451D-BA85-23F1B744B709}" type="pres">
      <dgm:prSet presAssocID="{1CA8CF8B-0A00-4270-8DA3-35A696FB7219}" presName="spaceBetweenRectangles" presStyleCnt="0"/>
      <dgm:spPr/>
    </dgm:pt>
    <dgm:pt modelId="{F577C7A3-3F4F-4261-BE75-ABCB35552DFF}" type="pres">
      <dgm:prSet presAssocID="{F81F597B-0137-4432-AF7A-17B36C37107C}" presName="parentLin" presStyleCnt="0"/>
      <dgm:spPr/>
    </dgm:pt>
    <dgm:pt modelId="{2D98C472-BBB1-4E9C-8472-BB49BB3F1F81}" type="pres">
      <dgm:prSet presAssocID="{F81F597B-0137-4432-AF7A-17B36C37107C}" presName="parentLeftMargin" presStyleLbl="node1" presStyleIdx="0" presStyleCnt="2"/>
      <dgm:spPr/>
    </dgm:pt>
    <dgm:pt modelId="{AB931A13-873B-45E7-8A0C-14FDDDCE713A}" type="pres">
      <dgm:prSet presAssocID="{F81F597B-0137-4432-AF7A-17B36C37107C}" presName="parentText" presStyleLbl="node1" presStyleIdx="1" presStyleCnt="2">
        <dgm:presLayoutVars>
          <dgm:chMax val="0"/>
          <dgm:bulletEnabled val="1"/>
        </dgm:presLayoutVars>
      </dgm:prSet>
      <dgm:spPr/>
    </dgm:pt>
    <dgm:pt modelId="{C5A35899-BE04-4550-8840-38F869C9FC5B}" type="pres">
      <dgm:prSet presAssocID="{F81F597B-0137-4432-AF7A-17B36C37107C}" presName="negativeSpace" presStyleCnt="0"/>
      <dgm:spPr/>
    </dgm:pt>
    <dgm:pt modelId="{5D4C7827-FE08-42D1-94A8-43052896C95B}" type="pres">
      <dgm:prSet presAssocID="{F81F597B-0137-4432-AF7A-17B36C37107C}" presName="childText" presStyleLbl="conFgAcc1" presStyleIdx="1" presStyleCnt="2">
        <dgm:presLayoutVars>
          <dgm:bulletEnabled val="1"/>
        </dgm:presLayoutVars>
      </dgm:prSet>
      <dgm:spPr/>
    </dgm:pt>
  </dgm:ptLst>
  <dgm:cxnLst>
    <dgm:cxn modelId="{AA0E212B-2F3A-4D72-9C61-8EB3FD70A825}" type="presOf" srcId="{89C135BB-FDBF-47E5-A0F0-E306E03740EE}" destId="{5D4C7827-FE08-42D1-94A8-43052896C95B}" srcOrd="0" destOrd="3" presId="urn:microsoft.com/office/officeart/2005/8/layout/list1"/>
    <dgm:cxn modelId="{C4B07A2D-0974-4864-93D3-55C9D5D13945}" srcId="{5D5D596F-C231-4473-A8A1-45B4EC1811A2}" destId="{5C07AFDD-85D1-4F95-920F-1C7CEE03A3A6}" srcOrd="2" destOrd="0" parTransId="{FA074D76-AB8D-4984-A663-E86EE159BC59}" sibTransId="{702B9BBA-EFA2-491E-9E4F-4C3FBBAEAF1E}"/>
    <dgm:cxn modelId="{62606F34-C095-458A-AE0A-4503A7676AD7}" type="presOf" srcId="{5D5D596F-C231-4473-A8A1-45B4EC1811A2}" destId="{7CAA5122-D24B-4423-9D1A-72E55C12EDF0}" srcOrd="0" destOrd="0" presId="urn:microsoft.com/office/officeart/2005/8/layout/list1"/>
    <dgm:cxn modelId="{D05B4340-AE71-4E6D-8085-4EF7BB59D838}" srcId="{F81F597B-0137-4432-AF7A-17B36C37107C}" destId="{789C7418-EBC8-4266-A1C7-1733A9C91FE6}" srcOrd="1" destOrd="0" parTransId="{E59296B1-8A47-4583-9709-2B24B876A78A}" sibTransId="{88469F64-9591-4015-B8D2-9A79A4A373CA}"/>
    <dgm:cxn modelId="{88B4535F-B47D-40B2-A439-17566ADFF9CB}" type="presOf" srcId="{3B73206A-003F-47B0-BC15-29E953EF250D}" destId="{5D4C7827-FE08-42D1-94A8-43052896C95B}" srcOrd="0" destOrd="2" presId="urn:microsoft.com/office/officeart/2005/8/layout/list1"/>
    <dgm:cxn modelId="{94A3B94A-3D7B-4934-8C97-7D3616A46325}" type="presOf" srcId="{F81F597B-0137-4432-AF7A-17B36C37107C}" destId="{2D98C472-BBB1-4E9C-8472-BB49BB3F1F81}" srcOrd="0" destOrd="0" presId="urn:microsoft.com/office/officeart/2005/8/layout/list1"/>
    <dgm:cxn modelId="{2619004C-731C-4706-9FF3-A741849BDA73}" srcId="{5D5D596F-C231-4473-A8A1-45B4EC1811A2}" destId="{054BC4E3-8BE0-4DCC-9A43-28783F90B582}" srcOrd="1" destOrd="0" parTransId="{39DCC8D4-F840-42D7-8B17-B92C63222520}" sibTransId="{57BDB592-DA8F-4ADF-91A8-4A7AA132D232}"/>
    <dgm:cxn modelId="{821DE47C-630E-46D1-8FE3-FF0DD0FAD28C}" srcId="{9B15A795-A2D8-4A0E-8D2A-D8B61E504E57}" destId="{5D5D596F-C231-4473-A8A1-45B4EC1811A2}" srcOrd="0" destOrd="0" parTransId="{A9B22E3E-38D8-436F-88D9-5B37701EC64A}" sibTransId="{1CA8CF8B-0A00-4270-8DA3-35A696FB7219}"/>
    <dgm:cxn modelId="{3BC02783-BEA7-4F06-A17A-EAE13C70C41D}" type="presOf" srcId="{5D5D596F-C231-4473-A8A1-45B4EC1811A2}" destId="{626F6FC5-3F23-4421-8A4B-92B41D75CBC8}" srcOrd="1" destOrd="0" presId="urn:microsoft.com/office/officeart/2005/8/layout/list1"/>
    <dgm:cxn modelId="{E2BD5B88-4210-4D44-BAAB-F6E65A465CB5}" type="presOf" srcId="{829E570B-EC50-481B-92B3-7597BB44EAAC}" destId="{4F685C96-88DE-4F77-9327-6B239CE9D7F4}" srcOrd="0" destOrd="0" presId="urn:microsoft.com/office/officeart/2005/8/layout/list1"/>
    <dgm:cxn modelId="{CAB0848B-DEB3-48B5-843E-A674774B2F24}" srcId="{F81F597B-0137-4432-AF7A-17B36C37107C}" destId="{053A1138-B8DE-46FF-B19B-665B145F64CC}" srcOrd="0" destOrd="0" parTransId="{0766C424-8DA8-4139-BC8D-C0384E009D1F}" sibTransId="{3FE46543-4513-4C11-A612-A8EF9285C278}"/>
    <dgm:cxn modelId="{8F58AE9A-0A3A-48A9-8835-0360A92405A3}" type="presOf" srcId="{F81F597B-0137-4432-AF7A-17B36C37107C}" destId="{AB931A13-873B-45E7-8A0C-14FDDDCE713A}" srcOrd="1" destOrd="0" presId="urn:microsoft.com/office/officeart/2005/8/layout/list1"/>
    <dgm:cxn modelId="{012D979B-8093-49E3-8CCC-61D90C532C0A}" type="presOf" srcId="{9B15A795-A2D8-4A0E-8D2A-D8B61E504E57}" destId="{2E24DA68-C74E-4F8D-9E68-7EDD253760B4}" srcOrd="0" destOrd="0" presId="urn:microsoft.com/office/officeart/2005/8/layout/list1"/>
    <dgm:cxn modelId="{F48CA8AF-42D6-48DC-B211-5F2EE8546FDC}" srcId="{F81F597B-0137-4432-AF7A-17B36C37107C}" destId="{89C135BB-FDBF-47E5-A0F0-E306E03740EE}" srcOrd="3" destOrd="0" parTransId="{B3F12CD8-DC4F-4200-85C2-5726C2BF0C75}" sibTransId="{17158E6E-A684-42AE-8328-FDECC9D6FDB3}"/>
    <dgm:cxn modelId="{EA2CC5BC-D3A6-4F76-8F41-5EEA64E6D762}" srcId="{9B15A795-A2D8-4A0E-8D2A-D8B61E504E57}" destId="{F81F597B-0137-4432-AF7A-17B36C37107C}" srcOrd="1" destOrd="0" parTransId="{51C55C53-AC0A-489D-BC52-168D9846BE3E}" sibTransId="{500F16EB-A3D5-4FCA-A487-0F35C1868992}"/>
    <dgm:cxn modelId="{184AAAC5-6CB5-4CAA-8F33-7A7120D88A72}" srcId="{5D5D596F-C231-4473-A8A1-45B4EC1811A2}" destId="{829E570B-EC50-481B-92B3-7597BB44EAAC}" srcOrd="0" destOrd="0" parTransId="{9D883B74-8B05-445D-B7AA-E9E4E78E4835}" sibTransId="{07D74CEE-178C-4624-B083-D147008F13DC}"/>
    <dgm:cxn modelId="{59F9CBCD-437C-4F45-812F-30564AEDB595}" type="presOf" srcId="{5C07AFDD-85D1-4F95-920F-1C7CEE03A3A6}" destId="{4F685C96-88DE-4F77-9327-6B239CE9D7F4}" srcOrd="0" destOrd="2" presId="urn:microsoft.com/office/officeart/2005/8/layout/list1"/>
    <dgm:cxn modelId="{6C92E3D6-BEBC-404F-A55D-DF42FE25D8D3}" srcId="{F81F597B-0137-4432-AF7A-17B36C37107C}" destId="{3B73206A-003F-47B0-BC15-29E953EF250D}" srcOrd="2" destOrd="0" parTransId="{655F8997-A25B-4ACA-B37F-A2623126E337}" sibTransId="{D53540CE-B879-4FD9-BE86-16CD2305BC8B}"/>
    <dgm:cxn modelId="{E260A8DF-8EBB-4DC2-9B18-46FE1C9EDF44}" type="presOf" srcId="{053A1138-B8DE-46FF-B19B-665B145F64CC}" destId="{5D4C7827-FE08-42D1-94A8-43052896C95B}" srcOrd="0" destOrd="0" presId="urn:microsoft.com/office/officeart/2005/8/layout/list1"/>
    <dgm:cxn modelId="{44FCF9DF-D380-4804-B6D1-71872BF7DD3F}" type="presOf" srcId="{054BC4E3-8BE0-4DCC-9A43-28783F90B582}" destId="{4F685C96-88DE-4F77-9327-6B239CE9D7F4}" srcOrd="0" destOrd="1" presId="urn:microsoft.com/office/officeart/2005/8/layout/list1"/>
    <dgm:cxn modelId="{D53AD7EA-B003-48F3-AC70-2AC992225ABA}" type="presOf" srcId="{1ED56AF9-354B-44AF-B14B-DF5CD9DA10FA}" destId="{5D4C7827-FE08-42D1-94A8-43052896C95B}" srcOrd="0" destOrd="4" presId="urn:microsoft.com/office/officeart/2005/8/layout/list1"/>
    <dgm:cxn modelId="{FF92AEEB-DEC2-4088-A995-E4E228749978}" srcId="{F81F597B-0137-4432-AF7A-17B36C37107C}" destId="{1ED56AF9-354B-44AF-B14B-DF5CD9DA10FA}" srcOrd="4" destOrd="0" parTransId="{57D1499D-FB68-45FA-B530-D13CF09F958B}" sibTransId="{1015C5D9-8EBC-499D-A32D-43F2A8C1CD3E}"/>
    <dgm:cxn modelId="{DE001BF5-815A-4EFA-91A5-22215B7B2942}" type="presOf" srcId="{789C7418-EBC8-4266-A1C7-1733A9C91FE6}" destId="{5D4C7827-FE08-42D1-94A8-43052896C95B}" srcOrd="0" destOrd="1" presId="urn:microsoft.com/office/officeart/2005/8/layout/list1"/>
    <dgm:cxn modelId="{202CB1DD-7E03-4840-A064-31172A204004}" type="presParOf" srcId="{2E24DA68-C74E-4F8D-9E68-7EDD253760B4}" destId="{1EC8E085-73F1-4B4A-BC7A-B60D75125936}" srcOrd="0" destOrd="0" presId="urn:microsoft.com/office/officeart/2005/8/layout/list1"/>
    <dgm:cxn modelId="{3D84C718-3368-4BA4-AA32-127D196612D9}" type="presParOf" srcId="{1EC8E085-73F1-4B4A-BC7A-B60D75125936}" destId="{7CAA5122-D24B-4423-9D1A-72E55C12EDF0}" srcOrd="0" destOrd="0" presId="urn:microsoft.com/office/officeart/2005/8/layout/list1"/>
    <dgm:cxn modelId="{C6E2DA3C-C0EC-4274-8CE4-4610F88BA0C9}" type="presParOf" srcId="{1EC8E085-73F1-4B4A-BC7A-B60D75125936}" destId="{626F6FC5-3F23-4421-8A4B-92B41D75CBC8}" srcOrd="1" destOrd="0" presId="urn:microsoft.com/office/officeart/2005/8/layout/list1"/>
    <dgm:cxn modelId="{C2B9726B-9179-4CD3-B5B5-FE214C7B33F2}" type="presParOf" srcId="{2E24DA68-C74E-4F8D-9E68-7EDD253760B4}" destId="{C08086A7-8FFA-4F21-A489-F68D90C4E613}" srcOrd="1" destOrd="0" presId="urn:microsoft.com/office/officeart/2005/8/layout/list1"/>
    <dgm:cxn modelId="{B77E60C6-38D3-4DD4-ABE5-2E38C4E85344}" type="presParOf" srcId="{2E24DA68-C74E-4F8D-9E68-7EDD253760B4}" destId="{4F685C96-88DE-4F77-9327-6B239CE9D7F4}" srcOrd="2" destOrd="0" presId="urn:microsoft.com/office/officeart/2005/8/layout/list1"/>
    <dgm:cxn modelId="{48F134FB-ED70-4B4C-9D0B-A8CA2A3D5792}" type="presParOf" srcId="{2E24DA68-C74E-4F8D-9E68-7EDD253760B4}" destId="{97342333-F395-451D-BA85-23F1B744B709}" srcOrd="3" destOrd="0" presId="urn:microsoft.com/office/officeart/2005/8/layout/list1"/>
    <dgm:cxn modelId="{E8563FE0-F7D0-4C93-B028-70DFF2D01109}" type="presParOf" srcId="{2E24DA68-C74E-4F8D-9E68-7EDD253760B4}" destId="{F577C7A3-3F4F-4261-BE75-ABCB35552DFF}" srcOrd="4" destOrd="0" presId="urn:microsoft.com/office/officeart/2005/8/layout/list1"/>
    <dgm:cxn modelId="{24920767-BE58-4F52-A393-DE66E761FD5E}" type="presParOf" srcId="{F577C7A3-3F4F-4261-BE75-ABCB35552DFF}" destId="{2D98C472-BBB1-4E9C-8472-BB49BB3F1F81}" srcOrd="0" destOrd="0" presId="urn:microsoft.com/office/officeart/2005/8/layout/list1"/>
    <dgm:cxn modelId="{4AE18448-1E4C-42E3-B354-70AFFF29E8DE}" type="presParOf" srcId="{F577C7A3-3F4F-4261-BE75-ABCB35552DFF}" destId="{AB931A13-873B-45E7-8A0C-14FDDDCE713A}" srcOrd="1" destOrd="0" presId="urn:microsoft.com/office/officeart/2005/8/layout/list1"/>
    <dgm:cxn modelId="{FC8AC0DA-AC01-4525-A2A3-D3477AA17ECC}" type="presParOf" srcId="{2E24DA68-C74E-4F8D-9E68-7EDD253760B4}" destId="{C5A35899-BE04-4550-8840-38F869C9FC5B}" srcOrd="5" destOrd="0" presId="urn:microsoft.com/office/officeart/2005/8/layout/list1"/>
    <dgm:cxn modelId="{B735F8AB-E005-4674-981D-F101256B77ED}" type="presParOf" srcId="{2E24DA68-C74E-4F8D-9E68-7EDD253760B4}" destId="{5D4C7827-FE08-42D1-94A8-43052896C95B}"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F467A6E-2EFB-4C60-82C9-533D5B875D8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SG"/>
        </a:p>
      </dgm:t>
    </dgm:pt>
    <dgm:pt modelId="{22A591D8-35A2-4879-954D-86BCBED53CE1}">
      <dgm:prSet phldrT="[Text]"/>
      <dgm:spPr/>
      <dgm:t>
        <a:bodyPr/>
        <a:lstStyle/>
        <a:p>
          <a:r>
            <a:rPr lang="en-SG" dirty="0">
              <a:latin typeface="Arial" panose="020B0604020202020204" pitchFamily="34" charset="0"/>
              <a:cs typeface="Arial" panose="020B0604020202020204" pitchFamily="34" charset="0"/>
            </a:rPr>
            <a:t>Resource Dependent Theory</a:t>
          </a:r>
        </a:p>
      </dgm:t>
    </dgm:pt>
    <dgm:pt modelId="{3F448F91-9AD8-4777-9B1C-CC1E33BBE244}" type="parTrans" cxnId="{A2029DB1-B7AD-4072-AEE0-778CF7903744}">
      <dgm:prSet/>
      <dgm:spPr/>
      <dgm:t>
        <a:bodyPr/>
        <a:lstStyle/>
        <a:p>
          <a:endParaRPr lang="en-SG">
            <a:latin typeface="Arial" panose="020B0604020202020204" pitchFamily="34" charset="0"/>
            <a:cs typeface="Arial" panose="020B0604020202020204" pitchFamily="34" charset="0"/>
          </a:endParaRPr>
        </a:p>
      </dgm:t>
    </dgm:pt>
    <dgm:pt modelId="{1649FE11-1CDA-4C85-B9F7-BBE8DC8B14BA}" type="sibTrans" cxnId="{A2029DB1-B7AD-4072-AEE0-778CF7903744}">
      <dgm:prSet/>
      <dgm:spPr/>
      <dgm:t>
        <a:bodyPr/>
        <a:lstStyle/>
        <a:p>
          <a:endParaRPr lang="en-SG">
            <a:latin typeface="Arial" panose="020B0604020202020204" pitchFamily="34" charset="0"/>
            <a:cs typeface="Arial" panose="020B0604020202020204" pitchFamily="34" charset="0"/>
          </a:endParaRPr>
        </a:p>
      </dgm:t>
    </dgm:pt>
    <dgm:pt modelId="{8F560082-4D71-4C5F-A36A-676C469735EC}">
      <dgm:prSet phldrT="[Text]"/>
      <dgm:spPr/>
      <dgm:t>
        <a:bodyPr/>
        <a:lstStyle/>
        <a:p>
          <a:r>
            <a:rPr lang="en-SG" dirty="0">
              <a:latin typeface="Arial" panose="020B0604020202020204" pitchFamily="34" charset="0"/>
              <a:cs typeface="Arial" panose="020B0604020202020204" pitchFamily="34" charset="0"/>
            </a:rPr>
            <a:t>CSR committee </a:t>
          </a:r>
          <a:r>
            <a:rPr lang="en-US" altLang="zh-CN" dirty="0">
              <a:latin typeface="Arial" panose="020B0604020202020204" pitchFamily="34" charset="0"/>
              <a:cs typeface="Arial" panose="020B0604020202020204" pitchFamily="34" charset="0"/>
            </a:rPr>
            <a:t>being instrumental for boards to </a:t>
          </a:r>
          <a:r>
            <a:rPr lang="en-SG" dirty="0">
              <a:latin typeface="Arial" panose="020B0604020202020204" pitchFamily="34" charset="0"/>
              <a:cs typeface="Arial" panose="020B0604020202020204" pitchFamily="34" charset="0"/>
            </a:rPr>
            <a:t>provide resources – such as advice, legitimacy, reputation, communication, access to external networks – in sustainability</a:t>
          </a:r>
        </a:p>
      </dgm:t>
    </dgm:pt>
    <dgm:pt modelId="{608EBE33-48F0-4148-BD96-BC8AE739B2B6}" type="parTrans" cxnId="{51E6B67B-C927-496A-BDF2-C567EA535894}">
      <dgm:prSet/>
      <dgm:spPr/>
      <dgm:t>
        <a:bodyPr/>
        <a:lstStyle/>
        <a:p>
          <a:endParaRPr lang="en-SG">
            <a:latin typeface="Arial" panose="020B0604020202020204" pitchFamily="34" charset="0"/>
            <a:cs typeface="Arial" panose="020B0604020202020204" pitchFamily="34" charset="0"/>
          </a:endParaRPr>
        </a:p>
      </dgm:t>
    </dgm:pt>
    <dgm:pt modelId="{E4F996F7-267B-43C7-B619-15067EFA3559}" type="sibTrans" cxnId="{51E6B67B-C927-496A-BDF2-C567EA535894}">
      <dgm:prSet/>
      <dgm:spPr/>
      <dgm:t>
        <a:bodyPr/>
        <a:lstStyle/>
        <a:p>
          <a:endParaRPr lang="en-SG">
            <a:latin typeface="Arial" panose="020B0604020202020204" pitchFamily="34" charset="0"/>
            <a:cs typeface="Arial" panose="020B0604020202020204" pitchFamily="34" charset="0"/>
          </a:endParaRPr>
        </a:p>
      </dgm:t>
    </dgm:pt>
    <dgm:pt modelId="{4A9736E4-E00A-4D9B-A496-5BE9C2A70CFE}">
      <dgm:prSet phldrT="[Text]"/>
      <dgm:spPr/>
      <dgm:t>
        <a:bodyPr/>
        <a:lstStyle/>
        <a:p>
          <a:r>
            <a:rPr lang="en-SG" b="1" dirty="0">
              <a:latin typeface="Arial" panose="020B0604020202020204" pitchFamily="34" charset="0"/>
              <a:cs typeface="Arial" panose="020B0604020202020204" pitchFamily="34" charset="0"/>
            </a:rPr>
            <a:t>Potential reasons: </a:t>
          </a:r>
          <a:r>
            <a:rPr lang="en-SG" dirty="0">
              <a:latin typeface="Arial" panose="020B0604020202020204" pitchFamily="34" charset="0"/>
              <a:cs typeface="Arial" panose="020B0604020202020204" pitchFamily="34" charset="0"/>
            </a:rPr>
            <a:t>external pressures from regulators, </a:t>
          </a:r>
          <a:r>
            <a:rPr lang="en-US" altLang="zh-CN" dirty="0">
              <a:latin typeface="Arial" panose="020B0604020202020204" pitchFamily="34" charset="0"/>
              <a:cs typeface="Arial" panose="020B0604020202020204" pitchFamily="34" charset="0"/>
            </a:rPr>
            <a:t>socially conscious </a:t>
          </a:r>
          <a:r>
            <a:rPr lang="en-SG" dirty="0">
              <a:latin typeface="Arial" panose="020B0604020202020204" pitchFamily="34" charset="0"/>
              <a:cs typeface="Arial" panose="020B0604020202020204" pitchFamily="34" charset="0"/>
            </a:rPr>
            <a:t>shareholders and stakeholders</a:t>
          </a:r>
        </a:p>
      </dgm:t>
    </dgm:pt>
    <dgm:pt modelId="{6C9E75EE-69CA-430A-A433-491683D4CFAF}" type="parTrans" cxnId="{84E2967E-0678-461B-BD50-348E2067C78F}">
      <dgm:prSet/>
      <dgm:spPr/>
      <dgm:t>
        <a:bodyPr/>
        <a:lstStyle/>
        <a:p>
          <a:endParaRPr lang="en-SG">
            <a:latin typeface="Arial" panose="020B0604020202020204" pitchFamily="34" charset="0"/>
            <a:cs typeface="Arial" panose="020B0604020202020204" pitchFamily="34" charset="0"/>
          </a:endParaRPr>
        </a:p>
      </dgm:t>
    </dgm:pt>
    <dgm:pt modelId="{C816B45B-2BB4-461E-9BC4-9932856F8F4C}" type="sibTrans" cxnId="{84E2967E-0678-461B-BD50-348E2067C78F}">
      <dgm:prSet/>
      <dgm:spPr/>
      <dgm:t>
        <a:bodyPr/>
        <a:lstStyle/>
        <a:p>
          <a:endParaRPr lang="en-SG">
            <a:latin typeface="Arial" panose="020B0604020202020204" pitchFamily="34" charset="0"/>
            <a:cs typeface="Arial" panose="020B0604020202020204" pitchFamily="34" charset="0"/>
          </a:endParaRPr>
        </a:p>
      </dgm:t>
    </dgm:pt>
    <dgm:pt modelId="{D60B888E-F5F2-44F7-A89E-713F12149998}">
      <dgm:prSet phldrT="[Text]"/>
      <dgm:spPr/>
      <dgm:t>
        <a:bodyPr/>
        <a:lstStyle/>
        <a:p>
          <a:r>
            <a:rPr lang="en-SG" dirty="0">
              <a:latin typeface="Arial" panose="020B0604020202020204" pitchFamily="34" charset="0"/>
              <a:cs typeface="Arial" panose="020B0604020202020204" pitchFamily="34" charset="0"/>
            </a:rPr>
            <a:t>Institutional Theory</a:t>
          </a:r>
        </a:p>
      </dgm:t>
    </dgm:pt>
    <dgm:pt modelId="{27C17ECE-4C56-416D-B4FD-C72B7B429D01}" type="parTrans" cxnId="{BE535D8D-8165-4DC5-A90E-E42D7BB9A0CA}">
      <dgm:prSet/>
      <dgm:spPr/>
      <dgm:t>
        <a:bodyPr/>
        <a:lstStyle/>
        <a:p>
          <a:endParaRPr lang="en-SG">
            <a:latin typeface="Arial" panose="020B0604020202020204" pitchFamily="34" charset="0"/>
            <a:cs typeface="Arial" panose="020B0604020202020204" pitchFamily="34" charset="0"/>
          </a:endParaRPr>
        </a:p>
      </dgm:t>
    </dgm:pt>
    <dgm:pt modelId="{9D6514F6-238C-44D5-BC30-D1D77BA5378E}" type="sibTrans" cxnId="{BE535D8D-8165-4DC5-A90E-E42D7BB9A0CA}">
      <dgm:prSet/>
      <dgm:spPr/>
      <dgm:t>
        <a:bodyPr/>
        <a:lstStyle/>
        <a:p>
          <a:endParaRPr lang="en-SG">
            <a:latin typeface="Arial" panose="020B0604020202020204" pitchFamily="34" charset="0"/>
            <a:cs typeface="Arial" panose="020B0604020202020204" pitchFamily="34" charset="0"/>
          </a:endParaRPr>
        </a:p>
      </dgm:t>
    </dgm:pt>
    <dgm:pt modelId="{15690C42-3DE3-4F1C-BDF2-F239DF583F58}">
      <dgm:prSet phldrT="[Text]"/>
      <dgm:spPr/>
      <dgm:t>
        <a:bodyPr/>
        <a:lstStyle/>
        <a:p>
          <a:r>
            <a:rPr lang="en-SG" dirty="0">
              <a:latin typeface="Arial" panose="020B0604020202020204" pitchFamily="34" charset="0"/>
              <a:cs typeface="Arial" panose="020B0604020202020204" pitchFamily="34" charset="0"/>
            </a:rPr>
            <a:t>Firms mimic practices of successful peers </a:t>
          </a:r>
        </a:p>
      </dgm:t>
    </dgm:pt>
    <dgm:pt modelId="{C8EB31E3-CB6E-4F9A-93C7-CFE7DEA9EC56}" type="parTrans" cxnId="{70626018-81DC-4F64-B8D3-3C4BB2F0ED5F}">
      <dgm:prSet/>
      <dgm:spPr/>
      <dgm:t>
        <a:bodyPr/>
        <a:lstStyle/>
        <a:p>
          <a:endParaRPr lang="en-SG">
            <a:latin typeface="Arial" panose="020B0604020202020204" pitchFamily="34" charset="0"/>
            <a:cs typeface="Arial" panose="020B0604020202020204" pitchFamily="34" charset="0"/>
          </a:endParaRPr>
        </a:p>
      </dgm:t>
    </dgm:pt>
    <dgm:pt modelId="{171B76C5-D1BA-48F6-A831-F12A414C1B28}" type="sibTrans" cxnId="{70626018-81DC-4F64-B8D3-3C4BB2F0ED5F}">
      <dgm:prSet/>
      <dgm:spPr/>
      <dgm:t>
        <a:bodyPr/>
        <a:lstStyle/>
        <a:p>
          <a:endParaRPr lang="en-SG">
            <a:latin typeface="Arial" panose="020B0604020202020204" pitchFamily="34" charset="0"/>
            <a:cs typeface="Arial" panose="020B0604020202020204" pitchFamily="34" charset="0"/>
          </a:endParaRPr>
        </a:p>
      </dgm:t>
    </dgm:pt>
    <dgm:pt modelId="{92796D23-C995-4C90-BE50-A8765ADF9528}">
      <dgm:prSet phldrT="[Text]"/>
      <dgm:spPr/>
      <dgm:t>
        <a:bodyPr/>
        <a:lstStyle/>
        <a:p>
          <a:r>
            <a:rPr lang="en-SG" b="1" dirty="0">
              <a:latin typeface="Arial" panose="020B0604020202020204" pitchFamily="34" charset="0"/>
              <a:cs typeface="Arial" panose="020B0604020202020204" pitchFamily="34" charset="0"/>
            </a:rPr>
            <a:t>Potential reasons: </a:t>
          </a:r>
          <a:r>
            <a:rPr lang="en-US" altLang="zh-CN" b="0" dirty="0">
              <a:latin typeface="Arial" panose="020B0604020202020204" pitchFamily="34" charset="0"/>
              <a:cs typeface="Arial" panose="020B0604020202020204" pitchFamily="34" charset="0"/>
            </a:rPr>
            <a:t>industry </a:t>
          </a:r>
          <a:r>
            <a:rPr lang="en-SG" dirty="0">
              <a:latin typeface="Arial" panose="020B0604020202020204" pitchFamily="34" charset="0"/>
              <a:cs typeface="Arial" panose="020B0604020202020204" pitchFamily="34" charset="0"/>
            </a:rPr>
            <a:t>peer pressure</a:t>
          </a:r>
        </a:p>
      </dgm:t>
    </dgm:pt>
    <dgm:pt modelId="{AD73FF2A-E989-49E1-BC39-D87794CA70C7}" type="parTrans" cxnId="{57031960-F77D-4252-9CBB-B4E88530CAD9}">
      <dgm:prSet/>
      <dgm:spPr/>
      <dgm:t>
        <a:bodyPr/>
        <a:lstStyle/>
        <a:p>
          <a:endParaRPr lang="en-SG">
            <a:latin typeface="Arial" panose="020B0604020202020204" pitchFamily="34" charset="0"/>
            <a:cs typeface="Arial" panose="020B0604020202020204" pitchFamily="34" charset="0"/>
          </a:endParaRPr>
        </a:p>
      </dgm:t>
    </dgm:pt>
    <dgm:pt modelId="{FFB20293-D065-4950-AA9E-0B490FC3F0C7}" type="sibTrans" cxnId="{57031960-F77D-4252-9CBB-B4E88530CAD9}">
      <dgm:prSet/>
      <dgm:spPr/>
      <dgm:t>
        <a:bodyPr/>
        <a:lstStyle/>
        <a:p>
          <a:endParaRPr lang="en-SG">
            <a:latin typeface="Arial" panose="020B0604020202020204" pitchFamily="34" charset="0"/>
            <a:cs typeface="Arial" panose="020B0604020202020204" pitchFamily="34" charset="0"/>
          </a:endParaRPr>
        </a:p>
      </dgm:t>
    </dgm:pt>
    <dgm:pt modelId="{C11412AF-7909-422A-A451-EF71C1C48648}">
      <dgm:prSet phldrT="[Text]"/>
      <dgm:spPr/>
      <dgm:t>
        <a:bodyPr/>
        <a:lstStyle/>
        <a:p>
          <a:r>
            <a:rPr lang="en-SG" dirty="0">
              <a:latin typeface="Arial" panose="020B0604020202020204" pitchFamily="34" charset="0"/>
              <a:cs typeface="Arial" panose="020B0604020202020204" pitchFamily="34" charset="0"/>
            </a:rPr>
            <a:t>Agency Theory</a:t>
          </a:r>
        </a:p>
      </dgm:t>
    </dgm:pt>
    <dgm:pt modelId="{D87FC23E-B6F2-40FB-AA3F-EB3BE02313FD}" type="parTrans" cxnId="{5B6DC15B-0190-4281-AB34-8E29970B5CDC}">
      <dgm:prSet/>
      <dgm:spPr/>
      <dgm:t>
        <a:bodyPr/>
        <a:lstStyle/>
        <a:p>
          <a:endParaRPr lang="en-SG">
            <a:latin typeface="Arial" panose="020B0604020202020204" pitchFamily="34" charset="0"/>
            <a:cs typeface="Arial" panose="020B0604020202020204" pitchFamily="34" charset="0"/>
          </a:endParaRPr>
        </a:p>
      </dgm:t>
    </dgm:pt>
    <dgm:pt modelId="{2CA60B77-0816-4AE6-9A0F-AA575C948EFD}" type="sibTrans" cxnId="{5B6DC15B-0190-4281-AB34-8E29970B5CDC}">
      <dgm:prSet/>
      <dgm:spPr/>
      <dgm:t>
        <a:bodyPr/>
        <a:lstStyle/>
        <a:p>
          <a:endParaRPr lang="en-SG">
            <a:latin typeface="Arial" panose="020B0604020202020204" pitchFamily="34" charset="0"/>
            <a:cs typeface="Arial" panose="020B0604020202020204" pitchFamily="34" charset="0"/>
          </a:endParaRPr>
        </a:p>
      </dgm:t>
    </dgm:pt>
    <dgm:pt modelId="{0D823255-7810-44D6-BEC0-1B5F861CCCAC}">
      <dgm:prSet phldrT="[Text]"/>
      <dgm:spPr/>
      <dgm:t>
        <a:bodyPr/>
        <a:lstStyle/>
        <a:p>
          <a:r>
            <a:rPr lang="en-SG" dirty="0">
              <a:latin typeface="Arial" panose="020B0604020202020204" pitchFamily="34" charset="0"/>
              <a:cs typeface="Arial" panose="020B0604020202020204" pitchFamily="34" charset="0"/>
            </a:rPr>
            <a:t>Knowledge specialization, individual accountability, mitigation of free-riding problems</a:t>
          </a:r>
        </a:p>
      </dgm:t>
    </dgm:pt>
    <dgm:pt modelId="{F972C52B-AC4C-449C-9522-E31674F6EB6A}" type="parTrans" cxnId="{F43693C8-3ABE-476E-9DBE-71676DD875EE}">
      <dgm:prSet/>
      <dgm:spPr/>
      <dgm:t>
        <a:bodyPr/>
        <a:lstStyle/>
        <a:p>
          <a:endParaRPr lang="en-SG">
            <a:latin typeface="Arial" panose="020B0604020202020204" pitchFamily="34" charset="0"/>
            <a:cs typeface="Arial" panose="020B0604020202020204" pitchFamily="34" charset="0"/>
          </a:endParaRPr>
        </a:p>
      </dgm:t>
    </dgm:pt>
    <dgm:pt modelId="{F7B86D39-7472-4106-B199-3703B34A3017}" type="sibTrans" cxnId="{F43693C8-3ABE-476E-9DBE-71676DD875EE}">
      <dgm:prSet/>
      <dgm:spPr/>
      <dgm:t>
        <a:bodyPr/>
        <a:lstStyle/>
        <a:p>
          <a:endParaRPr lang="en-SG">
            <a:latin typeface="Arial" panose="020B0604020202020204" pitchFamily="34" charset="0"/>
            <a:cs typeface="Arial" panose="020B0604020202020204" pitchFamily="34" charset="0"/>
          </a:endParaRPr>
        </a:p>
      </dgm:t>
    </dgm:pt>
    <dgm:pt modelId="{E714B7F7-5032-47DD-96E1-932FE729C671}">
      <dgm:prSet phldrT="[Text]"/>
      <dgm:spPr/>
      <dgm:t>
        <a:bodyPr/>
        <a:lstStyle/>
        <a:p>
          <a:r>
            <a:rPr lang="en-SG" b="1" dirty="0">
              <a:latin typeface="Arial" panose="020B0604020202020204" pitchFamily="34" charset="0"/>
              <a:cs typeface="Arial" panose="020B0604020202020204" pitchFamily="34" charset="0"/>
            </a:rPr>
            <a:t>Potential reasons: </a:t>
          </a:r>
          <a:r>
            <a:rPr lang="en-SG" dirty="0">
              <a:latin typeface="Arial" panose="020B0604020202020204" pitchFamily="34" charset="0"/>
              <a:cs typeface="Arial" panose="020B0604020202020204" pitchFamily="34" charset="0"/>
            </a:rPr>
            <a:t>internal monitoring needs and low search cost</a:t>
          </a:r>
        </a:p>
      </dgm:t>
    </dgm:pt>
    <dgm:pt modelId="{B00DCC7D-FD4E-499D-A576-F5E94B8E9E48}" type="parTrans" cxnId="{755FD4BF-E7EA-4214-8053-8EFECEB6B054}">
      <dgm:prSet/>
      <dgm:spPr/>
      <dgm:t>
        <a:bodyPr/>
        <a:lstStyle/>
        <a:p>
          <a:endParaRPr lang="en-SG">
            <a:latin typeface="Arial" panose="020B0604020202020204" pitchFamily="34" charset="0"/>
            <a:cs typeface="Arial" panose="020B0604020202020204" pitchFamily="34" charset="0"/>
          </a:endParaRPr>
        </a:p>
      </dgm:t>
    </dgm:pt>
    <dgm:pt modelId="{5DBE541F-45FC-4097-A8CB-FA194FABBE5A}" type="sibTrans" cxnId="{755FD4BF-E7EA-4214-8053-8EFECEB6B054}">
      <dgm:prSet/>
      <dgm:spPr/>
      <dgm:t>
        <a:bodyPr/>
        <a:lstStyle/>
        <a:p>
          <a:endParaRPr lang="en-SG">
            <a:latin typeface="Arial" panose="020B0604020202020204" pitchFamily="34" charset="0"/>
            <a:cs typeface="Arial" panose="020B0604020202020204" pitchFamily="34" charset="0"/>
          </a:endParaRPr>
        </a:p>
      </dgm:t>
    </dgm:pt>
    <dgm:pt modelId="{F0E4AA1D-4D6F-4FC2-ADEA-EC146B65C4EF}">
      <dgm:prSet/>
      <dgm:spPr/>
      <dgm:t>
        <a:bodyPr/>
        <a:lstStyle/>
        <a:p>
          <a:r>
            <a:rPr lang="en-GB" dirty="0">
              <a:latin typeface="Arial" panose="020B0604020202020204" pitchFamily="34" charset="0"/>
              <a:cs typeface="Arial" panose="020B0604020202020204" pitchFamily="34" charset="0"/>
            </a:rPr>
            <a:t>However, extra workload, search and hiring costs, information segregation problems</a:t>
          </a:r>
        </a:p>
      </dgm:t>
    </dgm:pt>
    <dgm:pt modelId="{52B9BEC4-A870-4D9F-BB54-387AD4872A45}" type="parTrans" cxnId="{76DC1E20-0880-43BB-952D-B45E4B76FBA2}">
      <dgm:prSet/>
      <dgm:spPr/>
      <dgm:t>
        <a:bodyPr/>
        <a:lstStyle/>
        <a:p>
          <a:endParaRPr lang="en-SG">
            <a:latin typeface="Arial" panose="020B0604020202020204" pitchFamily="34" charset="0"/>
            <a:cs typeface="Arial" panose="020B0604020202020204" pitchFamily="34" charset="0"/>
          </a:endParaRPr>
        </a:p>
      </dgm:t>
    </dgm:pt>
    <dgm:pt modelId="{5CA23832-4D7A-4FBB-90D0-E8ECE42536EB}" type="sibTrans" cxnId="{76DC1E20-0880-43BB-952D-B45E4B76FBA2}">
      <dgm:prSet/>
      <dgm:spPr/>
      <dgm:t>
        <a:bodyPr/>
        <a:lstStyle/>
        <a:p>
          <a:endParaRPr lang="en-SG">
            <a:latin typeface="Arial" panose="020B0604020202020204" pitchFamily="34" charset="0"/>
            <a:cs typeface="Arial" panose="020B0604020202020204" pitchFamily="34" charset="0"/>
          </a:endParaRPr>
        </a:p>
      </dgm:t>
    </dgm:pt>
    <dgm:pt modelId="{CABF7811-C357-40D4-87E1-F5BC9442B833}" type="pres">
      <dgm:prSet presAssocID="{9F467A6E-2EFB-4C60-82C9-533D5B875D80}" presName="linear" presStyleCnt="0">
        <dgm:presLayoutVars>
          <dgm:animLvl val="lvl"/>
          <dgm:resizeHandles val="exact"/>
        </dgm:presLayoutVars>
      </dgm:prSet>
      <dgm:spPr/>
    </dgm:pt>
    <dgm:pt modelId="{F9B1FF4E-3D2A-4631-B536-35C538A6B422}" type="pres">
      <dgm:prSet presAssocID="{22A591D8-35A2-4879-954D-86BCBED53CE1}" presName="parentText" presStyleLbl="node1" presStyleIdx="0" presStyleCnt="3">
        <dgm:presLayoutVars>
          <dgm:chMax val="0"/>
          <dgm:bulletEnabled val="1"/>
        </dgm:presLayoutVars>
      </dgm:prSet>
      <dgm:spPr/>
    </dgm:pt>
    <dgm:pt modelId="{0E17AD53-971E-465A-A1B1-0665529BFC75}" type="pres">
      <dgm:prSet presAssocID="{22A591D8-35A2-4879-954D-86BCBED53CE1}" presName="childText" presStyleLbl="revTx" presStyleIdx="0" presStyleCnt="3">
        <dgm:presLayoutVars>
          <dgm:bulletEnabled val="1"/>
        </dgm:presLayoutVars>
      </dgm:prSet>
      <dgm:spPr/>
    </dgm:pt>
    <dgm:pt modelId="{7A6BBDFA-3E26-43AE-ADF2-A56EFD36F12E}" type="pres">
      <dgm:prSet presAssocID="{D60B888E-F5F2-44F7-A89E-713F12149998}" presName="parentText" presStyleLbl="node1" presStyleIdx="1" presStyleCnt="3">
        <dgm:presLayoutVars>
          <dgm:chMax val="0"/>
          <dgm:bulletEnabled val="1"/>
        </dgm:presLayoutVars>
      </dgm:prSet>
      <dgm:spPr/>
    </dgm:pt>
    <dgm:pt modelId="{7ABA7C99-41F2-4322-B280-407CFCA0D976}" type="pres">
      <dgm:prSet presAssocID="{D60B888E-F5F2-44F7-A89E-713F12149998}" presName="childText" presStyleLbl="revTx" presStyleIdx="1" presStyleCnt="3">
        <dgm:presLayoutVars>
          <dgm:bulletEnabled val="1"/>
        </dgm:presLayoutVars>
      </dgm:prSet>
      <dgm:spPr/>
    </dgm:pt>
    <dgm:pt modelId="{BA73871E-BCA4-46C0-95DF-59A69CCAC446}" type="pres">
      <dgm:prSet presAssocID="{C11412AF-7909-422A-A451-EF71C1C48648}" presName="parentText" presStyleLbl="node1" presStyleIdx="2" presStyleCnt="3">
        <dgm:presLayoutVars>
          <dgm:chMax val="0"/>
          <dgm:bulletEnabled val="1"/>
        </dgm:presLayoutVars>
      </dgm:prSet>
      <dgm:spPr/>
    </dgm:pt>
    <dgm:pt modelId="{09C0E011-AF44-4526-9778-B82B8F2226FC}" type="pres">
      <dgm:prSet presAssocID="{C11412AF-7909-422A-A451-EF71C1C48648}" presName="childText" presStyleLbl="revTx" presStyleIdx="2" presStyleCnt="3">
        <dgm:presLayoutVars>
          <dgm:bulletEnabled val="1"/>
        </dgm:presLayoutVars>
      </dgm:prSet>
      <dgm:spPr/>
    </dgm:pt>
  </dgm:ptLst>
  <dgm:cxnLst>
    <dgm:cxn modelId="{8404C107-979B-41A1-8530-F8CAA17E4553}" type="presOf" srcId="{C11412AF-7909-422A-A451-EF71C1C48648}" destId="{BA73871E-BCA4-46C0-95DF-59A69CCAC446}" srcOrd="0" destOrd="0" presId="urn:microsoft.com/office/officeart/2005/8/layout/vList2"/>
    <dgm:cxn modelId="{2FB0AF0A-65C3-4600-98C6-8A6BE27A721D}" type="presOf" srcId="{E714B7F7-5032-47DD-96E1-932FE729C671}" destId="{09C0E011-AF44-4526-9778-B82B8F2226FC}" srcOrd="0" destOrd="2" presId="urn:microsoft.com/office/officeart/2005/8/layout/vList2"/>
    <dgm:cxn modelId="{70626018-81DC-4F64-B8D3-3C4BB2F0ED5F}" srcId="{D60B888E-F5F2-44F7-A89E-713F12149998}" destId="{15690C42-3DE3-4F1C-BDF2-F239DF583F58}" srcOrd="0" destOrd="0" parTransId="{C8EB31E3-CB6E-4F9A-93C7-CFE7DEA9EC56}" sibTransId="{171B76C5-D1BA-48F6-A831-F12A414C1B28}"/>
    <dgm:cxn modelId="{D60E9218-0290-4C53-91AE-DFDE051A91EB}" type="presOf" srcId="{0D823255-7810-44D6-BEC0-1B5F861CCCAC}" destId="{09C0E011-AF44-4526-9778-B82B8F2226FC}" srcOrd="0" destOrd="0" presId="urn:microsoft.com/office/officeart/2005/8/layout/vList2"/>
    <dgm:cxn modelId="{76DC1E20-0880-43BB-952D-B45E4B76FBA2}" srcId="{C11412AF-7909-422A-A451-EF71C1C48648}" destId="{F0E4AA1D-4D6F-4FC2-ADEA-EC146B65C4EF}" srcOrd="1" destOrd="0" parTransId="{52B9BEC4-A870-4D9F-BB54-387AD4872A45}" sibTransId="{5CA23832-4D7A-4FBB-90D0-E8ECE42536EB}"/>
    <dgm:cxn modelId="{D9E8FB2A-10C6-4C3D-9784-307AA7271875}" type="presOf" srcId="{9F467A6E-2EFB-4C60-82C9-533D5B875D80}" destId="{CABF7811-C357-40D4-87E1-F5BC9442B833}" srcOrd="0" destOrd="0" presId="urn:microsoft.com/office/officeart/2005/8/layout/vList2"/>
    <dgm:cxn modelId="{5B6DC15B-0190-4281-AB34-8E29970B5CDC}" srcId="{9F467A6E-2EFB-4C60-82C9-533D5B875D80}" destId="{C11412AF-7909-422A-A451-EF71C1C48648}" srcOrd="2" destOrd="0" parTransId="{D87FC23E-B6F2-40FB-AA3F-EB3BE02313FD}" sibTransId="{2CA60B77-0816-4AE6-9A0F-AA575C948EFD}"/>
    <dgm:cxn modelId="{DD947D5C-47AD-4B45-91A9-1A7F90148559}" type="presOf" srcId="{8F560082-4D71-4C5F-A36A-676C469735EC}" destId="{0E17AD53-971E-465A-A1B1-0665529BFC75}" srcOrd="0" destOrd="0" presId="urn:microsoft.com/office/officeart/2005/8/layout/vList2"/>
    <dgm:cxn modelId="{57031960-F77D-4252-9CBB-B4E88530CAD9}" srcId="{D60B888E-F5F2-44F7-A89E-713F12149998}" destId="{92796D23-C995-4C90-BE50-A8765ADF9528}" srcOrd="1" destOrd="0" parTransId="{AD73FF2A-E989-49E1-BC39-D87794CA70C7}" sibTransId="{FFB20293-D065-4950-AA9E-0B490FC3F0C7}"/>
    <dgm:cxn modelId="{E060D846-34B7-465C-B140-17BFECCF8F61}" type="presOf" srcId="{D60B888E-F5F2-44F7-A89E-713F12149998}" destId="{7A6BBDFA-3E26-43AE-ADF2-A56EFD36F12E}" srcOrd="0" destOrd="0" presId="urn:microsoft.com/office/officeart/2005/8/layout/vList2"/>
    <dgm:cxn modelId="{51E6B67B-C927-496A-BDF2-C567EA535894}" srcId="{22A591D8-35A2-4879-954D-86BCBED53CE1}" destId="{8F560082-4D71-4C5F-A36A-676C469735EC}" srcOrd="0" destOrd="0" parTransId="{608EBE33-48F0-4148-BD96-BC8AE739B2B6}" sibTransId="{E4F996F7-267B-43C7-B619-15067EFA3559}"/>
    <dgm:cxn modelId="{84E2967E-0678-461B-BD50-348E2067C78F}" srcId="{22A591D8-35A2-4879-954D-86BCBED53CE1}" destId="{4A9736E4-E00A-4D9B-A496-5BE9C2A70CFE}" srcOrd="1" destOrd="0" parTransId="{6C9E75EE-69CA-430A-A433-491683D4CFAF}" sibTransId="{C816B45B-2BB4-461E-9BC4-9932856F8F4C}"/>
    <dgm:cxn modelId="{BE535D8D-8165-4DC5-A90E-E42D7BB9A0CA}" srcId="{9F467A6E-2EFB-4C60-82C9-533D5B875D80}" destId="{D60B888E-F5F2-44F7-A89E-713F12149998}" srcOrd="1" destOrd="0" parTransId="{27C17ECE-4C56-416D-B4FD-C72B7B429D01}" sibTransId="{9D6514F6-238C-44D5-BC30-D1D77BA5378E}"/>
    <dgm:cxn modelId="{A64D2590-F52E-4F4B-B920-B00F5245F229}" type="presOf" srcId="{4A9736E4-E00A-4D9B-A496-5BE9C2A70CFE}" destId="{0E17AD53-971E-465A-A1B1-0665529BFC75}" srcOrd="0" destOrd="1" presId="urn:microsoft.com/office/officeart/2005/8/layout/vList2"/>
    <dgm:cxn modelId="{E857879E-D7E4-47B8-807B-6EBCF7D026BE}" type="presOf" srcId="{F0E4AA1D-4D6F-4FC2-ADEA-EC146B65C4EF}" destId="{09C0E011-AF44-4526-9778-B82B8F2226FC}" srcOrd="0" destOrd="1" presId="urn:microsoft.com/office/officeart/2005/8/layout/vList2"/>
    <dgm:cxn modelId="{A2029DB1-B7AD-4072-AEE0-778CF7903744}" srcId="{9F467A6E-2EFB-4C60-82C9-533D5B875D80}" destId="{22A591D8-35A2-4879-954D-86BCBED53CE1}" srcOrd="0" destOrd="0" parTransId="{3F448F91-9AD8-4777-9B1C-CC1E33BBE244}" sibTransId="{1649FE11-1CDA-4C85-B9F7-BBE8DC8B14BA}"/>
    <dgm:cxn modelId="{755FD4BF-E7EA-4214-8053-8EFECEB6B054}" srcId="{C11412AF-7909-422A-A451-EF71C1C48648}" destId="{E714B7F7-5032-47DD-96E1-932FE729C671}" srcOrd="2" destOrd="0" parTransId="{B00DCC7D-FD4E-499D-A576-F5E94B8E9E48}" sibTransId="{5DBE541F-45FC-4097-A8CB-FA194FABBE5A}"/>
    <dgm:cxn modelId="{C7AC86C4-0B22-43BF-9BE1-7AB497BD790B}" type="presOf" srcId="{92796D23-C995-4C90-BE50-A8765ADF9528}" destId="{7ABA7C99-41F2-4322-B280-407CFCA0D976}" srcOrd="0" destOrd="1" presId="urn:microsoft.com/office/officeart/2005/8/layout/vList2"/>
    <dgm:cxn modelId="{F43693C8-3ABE-476E-9DBE-71676DD875EE}" srcId="{C11412AF-7909-422A-A451-EF71C1C48648}" destId="{0D823255-7810-44D6-BEC0-1B5F861CCCAC}" srcOrd="0" destOrd="0" parTransId="{F972C52B-AC4C-449C-9522-E31674F6EB6A}" sibTransId="{F7B86D39-7472-4106-B199-3703B34A3017}"/>
    <dgm:cxn modelId="{F200B5D3-BE4A-440D-8026-EAD6B48BEFD3}" type="presOf" srcId="{15690C42-3DE3-4F1C-BDF2-F239DF583F58}" destId="{7ABA7C99-41F2-4322-B280-407CFCA0D976}" srcOrd="0" destOrd="0" presId="urn:microsoft.com/office/officeart/2005/8/layout/vList2"/>
    <dgm:cxn modelId="{E63C23E5-3073-498D-BCF1-8F8CED0B52EC}" type="presOf" srcId="{22A591D8-35A2-4879-954D-86BCBED53CE1}" destId="{F9B1FF4E-3D2A-4631-B536-35C538A6B422}" srcOrd="0" destOrd="0" presId="urn:microsoft.com/office/officeart/2005/8/layout/vList2"/>
    <dgm:cxn modelId="{67E26D9F-3CD1-427C-A14F-F7A6288BE4E8}" type="presParOf" srcId="{CABF7811-C357-40D4-87E1-F5BC9442B833}" destId="{F9B1FF4E-3D2A-4631-B536-35C538A6B422}" srcOrd="0" destOrd="0" presId="urn:microsoft.com/office/officeart/2005/8/layout/vList2"/>
    <dgm:cxn modelId="{DA53C3BE-64FF-415C-90C5-F7A22886E4F5}" type="presParOf" srcId="{CABF7811-C357-40D4-87E1-F5BC9442B833}" destId="{0E17AD53-971E-465A-A1B1-0665529BFC75}" srcOrd="1" destOrd="0" presId="urn:microsoft.com/office/officeart/2005/8/layout/vList2"/>
    <dgm:cxn modelId="{AD4814F6-ECBB-4A50-9726-282256D8A8CF}" type="presParOf" srcId="{CABF7811-C357-40D4-87E1-F5BC9442B833}" destId="{7A6BBDFA-3E26-43AE-ADF2-A56EFD36F12E}" srcOrd="2" destOrd="0" presId="urn:microsoft.com/office/officeart/2005/8/layout/vList2"/>
    <dgm:cxn modelId="{A2F97FC1-1299-47FC-A806-1AD2FC249F31}" type="presParOf" srcId="{CABF7811-C357-40D4-87E1-F5BC9442B833}" destId="{7ABA7C99-41F2-4322-B280-407CFCA0D976}" srcOrd="3" destOrd="0" presId="urn:microsoft.com/office/officeart/2005/8/layout/vList2"/>
    <dgm:cxn modelId="{3FA06F47-3925-41BB-971B-5C2BFE11CACF}" type="presParOf" srcId="{CABF7811-C357-40D4-87E1-F5BC9442B833}" destId="{BA73871E-BCA4-46C0-95DF-59A69CCAC446}" srcOrd="4" destOrd="0" presId="urn:microsoft.com/office/officeart/2005/8/layout/vList2"/>
    <dgm:cxn modelId="{C4EDAE46-8F97-47DF-83F6-95C1C6209F8B}" type="presParOf" srcId="{CABF7811-C357-40D4-87E1-F5BC9442B833}" destId="{09C0E011-AF44-4526-9778-B82B8F2226FC}"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CE33DA6-F8E7-43EF-932D-AC3A5192F29B}"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n-GB"/>
        </a:p>
      </dgm:t>
    </dgm:pt>
    <dgm:pt modelId="{AEBE80FC-D12F-4348-AE2D-1D1E2C0D1D65}">
      <dgm:prSet phldrT="[Text]" custT="1"/>
      <dgm:spPr/>
      <dgm:t>
        <a:bodyPr/>
        <a:lstStyle/>
        <a:p>
          <a:r>
            <a:rPr lang="en-GB" sz="1600" dirty="0">
              <a:latin typeface="Arial" panose="020B0604020202020204" pitchFamily="34" charset="0"/>
              <a:cs typeface="Arial" panose="020B0604020202020204" pitchFamily="34" charset="0"/>
            </a:rPr>
            <a:t>Knowledge specialisation</a:t>
          </a:r>
        </a:p>
        <a:p>
          <a:r>
            <a:rPr lang="en-GB" sz="1600" dirty="0">
              <a:latin typeface="Arial" panose="020B0604020202020204" pitchFamily="34" charset="0"/>
              <a:cs typeface="Arial" panose="020B0604020202020204" pitchFamily="34" charset="0"/>
            </a:rPr>
            <a:t>Task-division efficiency</a:t>
          </a:r>
        </a:p>
        <a:p>
          <a:r>
            <a:rPr lang="en-GB" sz="1600" dirty="0">
              <a:latin typeface="Arial" panose="020B0604020202020204" pitchFamily="34" charset="0"/>
              <a:cs typeface="Arial" panose="020B0604020202020204" pitchFamily="34" charset="0"/>
            </a:rPr>
            <a:t>Individual accountability</a:t>
          </a:r>
        </a:p>
      </dgm:t>
    </dgm:pt>
    <dgm:pt modelId="{E2525506-D64E-4E3F-97EB-8B49A75BC0E4}" type="parTrans" cxnId="{6365BD1D-28F6-4465-A17E-A96F2D5D7278}">
      <dgm:prSet/>
      <dgm:spPr/>
      <dgm:t>
        <a:bodyPr/>
        <a:lstStyle/>
        <a:p>
          <a:endParaRPr lang="en-GB" sz="1600">
            <a:latin typeface="Arial" panose="020B0604020202020204" pitchFamily="34" charset="0"/>
            <a:cs typeface="Arial" panose="020B0604020202020204" pitchFamily="34" charset="0"/>
          </a:endParaRPr>
        </a:p>
      </dgm:t>
    </dgm:pt>
    <dgm:pt modelId="{247ECD80-68C0-401F-B803-1FDD62523955}" type="sibTrans" cxnId="{6365BD1D-28F6-4465-A17E-A96F2D5D7278}">
      <dgm:prSet/>
      <dgm:spPr/>
      <dgm:t>
        <a:bodyPr/>
        <a:lstStyle/>
        <a:p>
          <a:endParaRPr lang="en-GB" sz="1600">
            <a:latin typeface="Arial" panose="020B0604020202020204" pitchFamily="34" charset="0"/>
            <a:cs typeface="Arial" panose="020B0604020202020204" pitchFamily="34" charset="0"/>
          </a:endParaRPr>
        </a:p>
      </dgm:t>
    </dgm:pt>
    <dgm:pt modelId="{B2EE51FF-3055-47FF-BCC1-F8FF64F9365B}">
      <dgm:prSet phldrT="[Text]" custT="1"/>
      <dgm:spPr/>
      <dgm:t>
        <a:bodyPr/>
        <a:lstStyle/>
        <a:p>
          <a:r>
            <a:rPr lang="en-GB" sz="1600" dirty="0">
              <a:latin typeface="Arial" panose="020B0604020202020204" pitchFamily="34" charset="0"/>
              <a:cs typeface="Arial" panose="020B0604020202020204" pitchFamily="34" charset="0"/>
            </a:rPr>
            <a:t>Hiring costs</a:t>
          </a:r>
        </a:p>
        <a:p>
          <a:r>
            <a:rPr lang="en-GB" sz="1600" dirty="0">
              <a:latin typeface="Arial" panose="020B0604020202020204" pitchFamily="34" charset="0"/>
              <a:cs typeface="Arial" panose="020B0604020202020204" pitchFamily="34" charset="0"/>
            </a:rPr>
            <a:t>Extra workload</a:t>
          </a:r>
        </a:p>
        <a:p>
          <a:r>
            <a:rPr lang="en-GB" sz="1600" dirty="0">
              <a:latin typeface="Arial" panose="020B0604020202020204" pitchFamily="34" charset="0"/>
              <a:cs typeface="Arial" panose="020B0604020202020204" pitchFamily="34" charset="0"/>
            </a:rPr>
            <a:t>Information segregation</a:t>
          </a:r>
        </a:p>
      </dgm:t>
    </dgm:pt>
    <dgm:pt modelId="{E57736A9-48CF-4F02-B018-93FFCAF43A4D}" type="parTrans" cxnId="{862E925F-7E3A-46AC-95B0-4DA6B7C0D329}">
      <dgm:prSet/>
      <dgm:spPr/>
      <dgm:t>
        <a:bodyPr/>
        <a:lstStyle/>
        <a:p>
          <a:endParaRPr lang="en-GB" sz="1600">
            <a:latin typeface="Arial" panose="020B0604020202020204" pitchFamily="34" charset="0"/>
            <a:cs typeface="Arial" panose="020B0604020202020204" pitchFamily="34" charset="0"/>
          </a:endParaRPr>
        </a:p>
      </dgm:t>
    </dgm:pt>
    <dgm:pt modelId="{480153AC-D409-4D1E-BAF8-AABB24F3D5AC}" type="sibTrans" cxnId="{862E925F-7E3A-46AC-95B0-4DA6B7C0D329}">
      <dgm:prSet/>
      <dgm:spPr/>
      <dgm:t>
        <a:bodyPr/>
        <a:lstStyle/>
        <a:p>
          <a:endParaRPr lang="en-GB" sz="1600">
            <a:latin typeface="Arial" panose="020B0604020202020204" pitchFamily="34" charset="0"/>
            <a:cs typeface="Arial" panose="020B0604020202020204" pitchFamily="34" charset="0"/>
          </a:endParaRPr>
        </a:p>
      </dgm:t>
    </dgm:pt>
    <dgm:pt modelId="{A6523B94-AFBB-47A4-B200-02C7E857FB63}" type="pres">
      <dgm:prSet presAssocID="{5CE33DA6-F8E7-43EF-932D-AC3A5192F29B}" presName="compositeShape" presStyleCnt="0">
        <dgm:presLayoutVars>
          <dgm:chMax val="2"/>
          <dgm:dir/>
          <dgm:resizeHandles val="exact"/>
        </dgm:presLayoutVars>
      </dgm:prSet>
      <dgm:spPr/>
    </dgm:pt>
    <dgm:pt modelId="{4A14A951-348A-4081-A776-26A64BE84FE8}" type="pres">
      <dgm:prSet presAssocID="{5CE33DA6-F8E7-43EF-932D-AC3A5192F29B}" presName="divider" presStyleLbl="fgShp" presStyleIdx="0" presStyleCnt="1"/>
      <dgm:spPr/>
    </dgm:pt>
    <dgm:pt modelId="{C3BCA88B-8542-40C7-AA27-5BE68A264438}" type="pres">
      <dgm:prSet presAssocID="{B2EE51FF-3055-47FF-BCC1-F8FF64F9365B}" presName="downArrow" presStyleLbl="node1" presStyleIdx="0" presStyleCnt="2"/>
      <dgm:spPr/>
    </dgm:pt>
    <dgm:pt modelId="{52770988-9D02-4BF5-AB03-8D5E0810494D}" type="pres">
      <dgm:prSet presAssocID="{B2EE51FF-3055-47FF-BCC1-F8FF64F9365B}" presName="downArrowText" presStyleLbl="revTx" presStyleIdx="0" presStyleCnt="2" custScaleX="138305">
        <dgm:presLayoutVars>
          <dgm:bulletEnabled val="1"/>
        </dgm:presLayoutVars>
      </dgm:prSet>
      <dgm:spPr/>
    </dgm:pt>
    <dgm:pt modelId="{0CE3EABF-87E0-4B28-8643-B847753BA756}" type="pres">
      <dgm:prSet presAssocID="{AEBE80FC-D12F-4348-AE2D-1D1E2C0D1D65}" presName="upArrow" presStyleLbl="node1" presStyleIdx="1" presStyleCnt="2"/>
      <dgm:spPr/>
    </dgm:pt>
    <dgm:pt modelId="{B0491C3A-874B-4608-BCD3-DFEF60484E20}" type="pres">
      <dgm:prSet presAssocID="{AEBE80FC-D12F-4348-AE2D-1D1E2C0D1D65}" presName="upArrowText" presStyleLbl="revTx" presStyleIdx="1" presStyleCnt="2" custScaleX="145772">
        <dgm:presLayoutVars>
          <dgm:bulletEnabled val="1"/>
        </dgm:presLayoutVars>
      </dgm:prSet>
      <dgm:spPr/>
    </dgm:pt>
  </dgm:ptLst>
  <dgm:cxnLst>
    <dgm:cxn modelId="{6365BD1D-28F6-4465-A17E-A96F2D5D7278}" srcId="{5CE33DA6-F8E7-43EF-932D-AC3A5192F29B}" destId="{AEBE80FC-D12F-4348-AE2D-1D1E2C0D1D65}" srcOrd="1" destOrd="0" parTransId="{E2525506-D64E-4E3F-97EB-8B49A75BC0E4}" sibTransId="{247ECD80-68C0-401F-B803-1FDD62523955}"/>
    <dgm:cxn modelId="{B3D93731-80AE-4C1B-B265-8ADE9A98B181}" type="presOf" srcId="{AEBE80FC-D12F-4348-AE2D-1D1E2C0D1D65}" destId="{B0491C3A-874B-4608-BCD3-DFEF60484E20}" srcOrd="0" destOrd="0" presId="urn:microsoft.com/office/officeart/2005/8/layout/arrow3"/>
    <dgm:cxn modelId="{862E925F-7E3A-46AC-95B0-4DA6B7C0D329}" srcId="{5CE33DA6-F8E7-43EF-932D-AC3A5192F29B}" destId="{B2EE51FF-3055-47FF-BCC1-F8FF64F9365B}" srcOrd="0" destOrd="0" parTransId="{E57736A9-48CF-4F02-B018-93FFCAF43A4D}" sibTransId="{480153AC-D409-4D1E-BAF8-AABB24F3D5AC}"/>
    <dgm:cxn modelId="{AD536B86-BA14-463F-A7DB-2FD875FE4BA5}" type="presOf" srcId="{5CE33DA6-F8E7-43EF-932D-AC3A5192F29B}" destId="{A6523B94-AFBB-47A4-B200-02C7E857FB63}" srcOrd="0" destOrd="0" presId="urn:microsoft.com/office/officeart/2005/8/layout/arrow3"/>
    <dgm:cxn modelId="{4CF6D0B4-0756-402C-9419-CC829F5F6132}" type="presOf" srcId="{B2EE51FF-3055-47FF-BCC1-F8FF64F9365B}" destId="{52770988-9D02-4BF5-AB03-8D5E0810494D}" srcOrd="0" destOrd="0" presId="urn:microsoft.com/office/officeart/2005/8/layout/arrow3"/>
    <dgm:cxn modelId="{275A6403-7DE8-4158-AD6D-E52FD0DEB4E3}" type="presParOf" srcId="{A6523B94-AFBB-47A4-B200-02C7E857FB63}" destId="{4A14A951-348A-4081-A776-26A64BE84FE8}" srcOrd="0" destOrd="0" presId="urn:microsoft.com/office/officeart/2005/8/layout/arrow3"/>
    <dgm:cxn modelId="{74F177BD-1183-47C6-A955-C381ADF6D2A8}" type="presParOf" srcId="{A6523B94-AFBB-47A4-B200-02C7E857FB63}" destId="{C3BCA88B-8542-40C7-AA27-5BE68A264438}" srcOrd="1" destOrd="0" presId="urn:microsoft.com/office/officeart/2005/8/layout/arrow3"/>
    <dgm:cxn modelId="{07B99EE3-9009-457D-A1AF-CE17F62FF6A6}" type="presParOf" srcId="{A6523B94-AFBB-47A4-B200-02C7E857FB63}" destId="{52770988-9D02-4BF5-AB03-8D5E0810494D}" srcOrd="2" destOrd="0" presId="urn:microsoft.com/office/officeart/2005/8/layout/arrow3"/>
    <dgm:cxn modelId="{07AE673F-9187-4A42-92AA-82180BB15245}" type="presParOf" srcId="{A6523B94-AFBB-47A4-B200-02C7E857FB63}" destId="{0CE3EABF-87E0-4B28-8643-B847753BA756}" srcOrd="3" destOrd="0" presId="urn:microsoft.com/office/officeart/2005/8/layout/arrow3"/>
    <dgm:cxn modelId="{2102E0D6-72F3-454F-A38D-06CC3CD66DA8}" type="presParOf" srcId="{A6523B94-AFBB-47A4-B200-02C7E857FB63}" destId="{B0491C3A-874B-4608-BCD3-DFEF60484E20}"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1F321AA-9719-49B8-AE34-9AB0A66F648E}"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en-GB"/>
        </a:p>
      </dgm:t>
    </dgm:pt>
    <dgm:pt modelId="{60C6D711-7ED9-4D6D-871D-BDC057991865}">
      <dgm:prSet phldrT="[Text]" custT="1"/>
      <dgm:spPr/>
      <dgm:t>
        <a:bodyPr/>
        <a:lstStyle/>
        <a:p>
          <a:r>
            <a:rPr lang="en-GB" sz="1600" dirty="0">
              <a:latin typeface="Arial" panose="020B0604020202020204" pitchFamily="34" charset="0"/>
              <a:cs typeface="Arial" panose="020B0604020202020204" pitchFamily="34" charset="0"/>
            </a:rPr>
            <a:t>Marketing tool to attract customers and employees?</a:t>
          </a:r>
        </a:p>
      </dgm:t>
    </dgm:pt>
    <dgm:pt modelId="{DB89A259-82B7-4095-9F77-C382B56A68A3}" type="parTrans" cxnId="{4C3EBB2A-CA78-42C8-AA75-12863C10ED9F}">
      <dgm:prSet/>
      <dgm:spPr/>
      <dgm:t>
        <a:bodyPr/>
        <a:lstStyle/>
        <a:p>
          <a:endParaRPr lang="en-GB" sz="1600">
            <a:latin typeface="Arial" panose="020B0604020202020204" pitchFamily="34" charset="0"/>
            <a:cs typeface="Arial" panose="020B0604020202020204" pitchFamily="34" charset="0"/>
          </a:endParaRPr>
        </a:p>
      </dgm:t>
    </dgm:pt>
    <dgm:pt modelId="{3A2F4F8A-406A-4C15-A227-946CEC0CB633}" type="sibTrans" cxnId="{4C3EBB2A-CA78-42C8-AA75-12863C10ED9F}">
      <dgm:prSet/>
      <dgm:spPr/>
      <dgm:t>
        <a:bodyPr/>
        <a:lstStyle/>
        <a:p>
          <a:endParaRPr lang="en-GB" sz="1600">
            <a:latin typeface="Arial" panose="020B0604020202020204" pitchFamily="34" charset="0"/>
            <a:cs typeface="Arial" panose="020B0604020202020204" pitchFamily="34" charset="0"/>
          </a:endParaRPr>
        </a:p>
      </dgm:t>
    </dgm:pt>
    <dgm:pt modelId="{8924DF93-D9AF-45DE-B4BC-8C8F084A83B4}">
      <dgm:prSet phldrT="[Text]" custT="1"/>
      <dgm:spPr/>
      <dgm:t>
        <a:bodyPr/>
        <a:lstStyle/>
        <a:p>
          <a:r>
            <a:rPr lang="en-GB" sz="1600" dirty="0">
              <a:latin typeface="Arial" panose="020B0604020202020204" pitchFamily="34" charset="0"/>
              <a:cs typeface="Arial" panose="020B0604020202020204" pitchFamily="34" charset="0"/>
            </a:rPr>
            <a:t>Boost ESG ratings to meet investors’ demand?</a:t>
          </a:r>
        </a:p>
      </dgm:t>
    </dgm:pt>
    <dgm:pt modelId="{9DB7F120-49A3-4B1A-AB30-608154ECBF8A}" type="parTrans" cxnId="{F126D4CB-A79C-4DA3-9B32-046B4DE58585}">
      <dgm:prSet/>
      <dgm:spPr/>
      <dgm:t>
        <a:bodyPr/>
        <a:lstStyle/>
        <a:p>
          <a:endParaRPr lang="en-GB" sz="1600">
            <a:latin typeface="Arial" panose="020B0604020202020204" pitchFamily="34" charset="0"/>
            <a:cs typeface="Arial" panose="020B0604020202020204" pitchFamily="34" charset="0"/>
          </a:endParaRPr>
        </a:p>
      </dgm:t>
    </dgm:pt>
    <dgm:pt modelId="{0231D949-6BAB-4B71-BF0C-3533896A2E8C}" type="sibTrans" cxnId="{F126D4CB-A79C-4DA3-9B32-046B4DE58585}">
      <dgm:prSet/>
      <dgm:spPr/>
      <dgm:t>
        <a:bodyPr/>
        <a:lstStyle/>
        <a:p>
          <a:endParaRPr lang="en-GB" sz="1600">
            <a:latin typeface="Arial" panose="020B0604020202020204" pitchFamily="34" charset="0"/>
            <a:cs typeface="Arial" panose="020B0604020202020204" pitchFamily="34" charset="0"/>
          </a:endParaRPr>
        </a:p>
      </dgm:t>
    </dgm:pt>
    <dgm:pt modelId="{9F0919E2-72A7-4B11-B377-5E4BBF000538}">
      <dgm:prSet phldrT="[Text]" custT="1"/>
      <dgm:spPr/>
      <dgm:t>
        <a:bodyPr/>
        <a:lstStyle/>
        <a:p>
          <a:r>
            <a:rPr lang="en-GB" sz="1600" dirty="0">
              <a:latin typeface="Arial" panose="020B0604020202020204" pitchFamily="34" charset="0"/>
              <a:cs typeface="Arial" panose="020B0604020202020204" pitchFamily="34" charset="0"/>
            </a:rPr>
            <a:t>Conform to external pressure and maintain legitimacy</a:t>
          </a:r>
          <a:r>
            <a:rPr lang="zh-CN" altLang="en-US" sz="1600" dirty="0">
              <a:latin typeface="Arial" panose="020B0604020202020204" pitchFamily="34" charset="0"/>
              <a:cs typeface="Arial" panose="020B0604020202020204" pitchFamily="34" charset="0"/>
            </a:rPr>
            <a:t>？</a:t>
          </a:r>
          <a:endParaRPr lang="en-GB" sz="1600" dirty="0">
            <a:latin typeface="Arial" panose="020B0604020202020204" pitchFamily="34" charset="0"/>
            <a:cs typeface="Arial" panose="020B0604020202020204" pitchFamily="34" charset="0"/>
          </a:endParaRPr>
        </a:p>
      </dgm:t>
    </dgm:pt>
    <dgm:pt modelId="{CF12796C-798A-4840-B4A3-D4A1D3582DF0}" type="parTrans" cxnId="{567B2D44-6E9F-4D6A-9D5E-F96A6CE223F2}">
      <dgm:prSet/>
      <dgm:spPr/>
      <dgm:t>
        <a:bodyPr/>
        <a:lstStyle/>
        <a:p>
          <a:endParaRPr lang="en-SG"/>
        </a:p>
      </dgm:t>
    </dgm:pt>
    <dgm:pt modelId="{9EF11FD2-6D04-48C2-97AC-F85B9207C645}" type="sibTrans" cxnId="{567B2D44-6E9F-4D6A-9D5E-F96A6CE223F2}">
      <dgm:prSet/>
      <dgm:spPr/>
      <dgm:t>
        <a:bodyPr/>
        <a:lstStyle/>
        <a:p>
          <a:endParaRPr lang="en-SG"/>
        </a:p>
      </dgm:t>
    </dgm:pt>
    <dgm:pt modelId="{017ECA9D-27AC-4FDA-81BE-35B67FB3527F}" type="pres">
      <dgm:prSet presAssocID="{A1F321AA-9719-49B8-AE34-9AB0A66F648E}" presName="diagram" presStyleCnt="0">
        <dgm:presLayoutVars>
          <dgm:dir/>
          <dgm:resizeHandles val="exact"/>
        </dgm:presLayoutVars>
      </dgm:prSet>
      <dgm:spPr/>
    </dgm:pt>
    <dgm:pt modelId="{F62BF812-A8ED-448B-B92A-23564F4D353C}" type="pres">
      <dgm:prSet presAssocID="{9F0919E2-72A7-4B11-B377-5E4BBF000538}" presName="node" presStyleLbl="node1" presStyleIdx="0" presStyleCnt="3">
        <dgm:presLayoutVars>
          <dgm:bulletEnabled val="1"/>
        </dgm:presLayoutVars>
      </dgm:prSet>
      <dgm:spPr/>
    </dgm:pt>
    <dgm:pt modelId="{EA4186C9-797E-430F-8622-931557CE460B}" type="pres">
      <dgm:prSet presAssocID="{9EF11FD2-6D04-48C2-97AC-F85B9207C645}" presName="sibTrans" presStyleCnt="0"/>
      <dgm:spPr/>
    </dgm:pt>
    <dgm:pt modelId="{48D52C09-3522-4A2D-9DA2-8D92C3E66C4E}" type="pres">
      <dgm:prSet presAssocID="{60C6D711-7ED9-4D6D-871D-BDC057991865}" presName="node" presStyleLbl="node1" presStyleIdx="1" presStyleCnt="3">
        <dgm:presLayoutVars>
          <dgm:bulletEnabled val="1"/>
        </dgm:presLayoutVars>
      </dgm:prSet>
      <dgm:spPr/>
    </dgm:pt>
    <dgm:pt modelId="{4754BBD9-0664-4ADD-9930-FAC773FE79A1}" type="pres">
      <dgm:prSet presAssocID="{3A2F4F8A-406A-4C15-A227-946CEC0CB633}" presName="sibTrans" presStyleCnt="0"/>
      <dgm:spPr/>
    </dgm:pt>
    <dgm:pt modelId="{E1D06283-0D48-4E24-95D3-F7A61CD4EC9F}" type="pres">
      <dgm:prSet presAssocID="{8924DF93-D9AF-45DE-B4BC-8C8F084A83B4}" presName="node" presStyleLbl="node1" presStyleIdx="2" presStyleCnt="3">
        <dgm:presLayoutVars>
          <dgm:bulletEnabled val="1"/>
        </dgm:presLayoutVars>
      </dgm:prSet>
      <dgm:spPr/>
    </dgm:pt>
  </dgm:ptLst>
  <dgm:cxnLst>
    <dgm:cxn modelId="{4C3EBB2A-CA78-42C8-AA75-12863C10ED9F}" srcId="{A1F321AA-9719-49B8-AE34-9AB0A66F648E}" destId="{60C6D711-7ED9-4D6D-871D-BDC057991865}" srcOrd="1" destOrd="0" parTransId="{DB89A259-82B7-4095-9F77-C382B56A68A3}" sibTransId="{3A2F4F8A-406A-4C15-A227-946CEC0CB633}"/>
    <dgm:cxn modelId="{567B2D44-6E9F-4D6A-9D5E-F96A6CE223F2}" srcId="{A1F321AA-9719-49B8-AE34-9AB0A66F648E}" destId="{9F0919E2-72A7-4B11-B377-5E4BBF000538}" srcOrd="0" destOrd="0" parTransId="{CF12796C-798A-4840-B4A3-D4A1D3582DF0}" sibTransId="{9EF11FD2-6D04-48C2-97AC-F85B9207C645}"/>
    <dgm:cxn modelId="{860A0146-9D94-4A70-A59B-BB3BB2A63150}" type="presOf" srcId="{9F0919E2-72A7-4B11-B377-5E4BBF000538}" destId="{F62BF812-A8ED-448B-B92A-23564F4D353C}" srcOrd="0" destOrd="0" presId="urn:microsoft.com/office/officeart/2005/8/layout/default"/>
    <dgm:cxn modelId="{33734A4E-7D49-4DFD-AD03-0A1D93B4A229}" type="presOf" srcId="{8924DF93-D9AF-45DE-B4BC-8C8F084A83B4}" destId="{E1D06283-0D48-4E24-95D3-F7A61CD4EC9F}" srcOrd="0" destOrd="0" presId="urn:microsoft.com/office/officeart/2005/8/layout/default"/>
    <dgm:cxn modelId="{B50B7B52-E7D0-49A7-94D2-085DDAAB508C}" type="presOf" srcId="{A1F321AA-9719-49B8-AE34-9AB0A66F648E}" destId="{017ECA9D-27AC-4FDA-81BE-35B67FB3527F}" srcOrd="0" destOrd="0" presId="urn:microsoft.com/office/officeart/2005/8/layout/default"/>
    <dgm:cxn modelId="{F126D4CB-A79C-4DA3-9B32-046B4DE58585}" srcId="{A1F321AA-9719-49B8-AE34-9AB0A66F648E}" destId="{8924DF93-D9AF-45DE-B4BC-8C8F084A83B4}" srcOrd="2" destOrd="0" parTransId="{9DB7F120-49A3-4B1A-AB30-608154ECBF8A}" sibTransId="{0231D949-6BAB-4B71-BF0C-3533896A2E8C}"/>
    <dgm:cxn modelId="{81C37DDC-1367-4A9D-AC74-1566D8A98D97}" type="presOf" srcId="{60C6D711-7ED9-4D6D-871D-BDC057991865}" destId="{48D52C09-3522-4A2D-9DA2-8D92C3E66C4E}" srcOrd="0" destOrd="0" presId="urn:microsoft.com/office/officeart/2005/8/layout/default"/>
    <dgm:cxn modelId="{F8116394-4A64-4F97-97EB-DDB0E366F6D4}" type="presParOf" srcId="{017ECA9D-27AC-4FDA-81BE-35B67FB3527F}" destId="{F62BF812-A8ED-448B-B92A-23564F4D353C}" srcOrd="0" destOrd="0" presId="urn:microsoft.com/office/officeart/2005/8/layout/default"/>
    <dgm:cxn modelId="{45F330A0-1024-4E52-B77D-61758E004D86}" type="presParOf" srcId="{017ECA9D-27AC-4FDA-81BE-35B67FB3527F}" destId="{EA4186C9-797E-430F-8622-931557CE460B}" srcOrd="1" destOrd="0" presId="urn:microsoft.com/office/officeart/2005/8/layout/default"/>
    <dgm:cxn modelId="{251CEC42-3CE0-461D-B90D-020A8BE880A3}" type="presParOf" srcId="{017ECA9D-27AC-4FDA-81BE-35B67FB3527F}" destId="{48D52C09-3522-4A2D-9DA2-8D92C3E66C4E}" srcOrd="2" destOrd="0" presId="urn:microsoft.com/office/officeart/2005/8/layout/default"/>
    <dgm:cxn modelId="{EBB352A9-A02A-44A9-968F-88BFC1206FDE}" type="presParOf" srcId="{017ECA9D-27AC-4FDA-81BE-35B67FB3527F}" destId="{4754BBD9-0664-4ADD-9930-FAC773FE79A1}" srcOrd="3" destOrd="0" presId="urn:microsoft.com/office/officeart/2005/8/layout/default"/>
    <dgm:cxn modelId="{6D6C3FDD-253A-44DB-AC23-D527C31294C9}" type="presParOf" srcId="{017ECA9D-27AC-4FDA-81BE-35B67FB3527F}" destId="{E1D06283-0D48-4E24-95D3-F7A61CD4EC9F}" srcOrd="4"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7ADE58A-9C40-4601-AB21-C68FD1F68969}"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en-SG"/>
        </a:p>
      </dgm:t>
    </dgm:pt>
    <dgm:pt modelId="{9262B130-830F-402C-95E3-AFED067D038A}">
      <dgm:prSet phldrT="[Text]" custT="1"/>
      <dgm:spPr/>
      <dgm:t>
        <a:bodyPr/>
        <a:lstStyle/>
        <a:p>
          <a:r>
            <a:rPr lang="en-SG" sz="1400" b="1" dirty="0"/>
            <a:t>External Pressures</a:t>
          </a:r>
        </a:p>
      </dgm:t>
    </dgm:pt>
    <dgm:pt modelId="{23FD74D3-716A-43A8-A337-D6CCEBAFEE9A}" type="parTrans" cxnId="{D59EA892-6F01-4443-966C-998723DAC79A}">
      <dgm:prSet/>
      <dgm:spPr/>
      <dgm:t>
        <a:bodyPr/>
        <a:lstStyle/>
        <a:p>
          <a:endParaRPr lang="en-SG" sz="1400" b="1"/>
        </a:p>
      </dgm:t>
    </dgm:pt>
    <dgm:pt modelId="{FEECBA0A-7167-4897-A2A5-C66622288921}" type="sibTrans" cxnId="{D59EA892-6F01-4443-966C-998723DAC79A}">
      <dgm:prSet/>
      <dgm:spPr/>
      <dgm:t>
        <a:bodyPr/>
        <a:lstStyle/>
        <a:p>
          <a:endParaRPr lang="en-SG" sz="1400" b="1"/>
        </a:p>
      </dgm:t>
    </dgm:pt>
    <dgm:pt modelId="{2A445E23-EA3B-49B7-A683-F9CA3CAE0217}">
      <dgm:prSet phldrT="[Text]" custT="1"/>
      <dgm:spPr/>
      <dgm:t>
        <a:bodyPr/>
        <a:lstStyle/>
        <a:p>
          <a:r>
            <a:rPr lang="en-SG" sz="1400" b="1" dirty="0"/>
            <a:t>Country-level environmental performance (Yale EPI)</a:t>
          </a:r>
        </a:p>
      </dgm:t>
    </dgm:pt>
    <dgm:pt modelId="{AA324780-A374-4BA4-8284-3DD185FB11C0}" type="parTrans" cxnId="{4D90F95C-6029-44AB-980B-F34B80F8840F}">
      <dgm:prSet/>
      <dgm:spPr/>
      <dgm:t>
        <a:bodyPr/>
        <a:lstStyle/>
        <a:p>
          <a:endParaRPr lang="en-SG" sz="1400" b="1"/>
        </a:p>
      </dgm:t>
    </dgm:pt>
    <dgm:pt modelId="{D44C2452-16F7-436C-8BDB-8A769A3B4A8D}" type="sibTrans" cxnId="{4D90F95C-6029-44AB-980B-F34B80F8840F}">
      <dgm:prSet/>
      <dgm:spPr/>
      <dgm:t>
        <a:bodyPr/>
        <a:lstStyle/>
        <a:p>
          <a:endParaRPr lang="en-SG" sz="1400" b="1"/>
        </a:p>
      </dgm:t>
    </dgm:pt>
    <dgm:pt modelId="{C2581633-914C-469C-B7A1-4E312E659416}">
      <dgm:prSet phldrT="[Text]" custT="1"/>
      <dgm:spPr/>
      <dgm:t>
        <a:bodyPr/>
        <a:lstStyle/>
        <a:p>
          <a:r>
            <a:rPr lang="en-SG" sz="1400" b="1" dirty="0"/>
            <a:t>- High</a:t>
          </a:r>
        </a:p>
        <a:p>
          <a:r>
            <a:rPr lang="en-SG" sz="1400" b="1" dirty="0"/>
            <a:t>- Low</a:t>
          </a:r>
        </a:p>
      </dgm:t>
    </dgm:pt>
    <dgm:pt modelId="{D29FFE29-52A7-4762-86E4-977F7573FF26}" type="parTrans" cxnId="{C8AD9F0F-0108-45DE-89D5-1FEBC178021E}">
      <dgm:prSet/>
      <dgm:spPr/>
      <dgm:t>
        <a:bodyPr/>
        <a:lstStyle/>
        <a:p>
          <a:endParaRPr lang="en-SG" sz="1400" b="1"/>
        </a:p>
      </dgm:t>
    </dgm:pt>
    <dgm:pt modelId="{5754D05A-ACD1-4393-B3D3-42E201096390}" type="sibTrans" cxnId="{C8AD9F0F-0108-45DE-89D5-1FEBC178021E}">
      <dgm:prSet/>
      <dgm:spPr/>
      <dgm:t>
        <a:bodyPr/>
        <a:lstStyle/>
        <a:p>
          <a:endParaRPr lang="en-SG" sz="1400" b="1"/>
        </a:p>
      </dgm:t>
    </dgm:pt>
    <dgm:pt modelId="{7F7E6EDA-4AFF-4B0B-A3A8-5A54CB4A096B}">
      <dgm:prSet phldrT="[Text]" custT="1"/>
      <dgm:spPr/>
      <dgm:t>
        <a:bodyPr/>
        <a:lstStyle/>
        <a:p>
          <a:r>
            <a:rPr lang="en-SG" sz="1400" b="1" dirty="0"/>
            <a:t>Industries with material environmental issues (e.g., oil &amp; gas)</a:t>
          </a:r>
        </a:p>
      </dgm:t>
    </dgm:pt>
    <dgm:pt modelId="{206EEE57-8316-4A00-96CE-7A17C7268AAF}" type="parTrans" cxnId="{1DD5E3FB-5F0A-4D0A-94ED-864B2D2F78B8}">
      <dgm:prSet/>
      <dgm:spPr/>
      <dgm:t>
        <a:bodyPr/>
        <a:lstStyle/>
        <a:p>
          <a:endParaRPr lang="en-SG"/>
        </a:p>
      </dgm:t>
    </dgm:pt>
    <dgm:pt modelId="{8254FD12-FF8E-4EDA-98FB-292EF44A8FBD}" type="sibTrans" cxnId="{1DD5E3FB-5F0A-4D0A-94ED-864B2D2F78B8}">
      <dgm:prSet/>
      <dgm:spPr/>
      <dgm:t>
        <a:bodyPr/>
        <a:lstStyle/>
        <a:p>
          <a:endParaRPr lang="en-SG"/>
        </a:p>
      </dgm:t>
    </dgm:pt>
    <dgm:pt modelId="{724B8E7C-94BF-4354-88B1-6794E183EDA6}">
      <dgm:prSet phldrT="[Text]" custT="1"/>
      <dgm:spPr/>
      <dgm:t>
        <a:bodyPr/>
        <a:lstStyle/>
        <a:p>
          <a:r>
            <a:rPr lang="en-SG" sz="1400" b="1" dirty="0"/>
            <a:t>- High</a:t>
          </a:r>
        </a:p>
        <a:p>
          <a:r>
            <a:rPr lang="en-SG" sz="1400" b="1" dirty="0"/>
            <a:t>- Low</a:t>
          </a:r>
        </a:p>
      </dgm:t>
    </dgm:pt>
    <dgm:pt modelId="{9157CE74-5C69-45A2-A07B-4CCE4485B578}" type="parTrans" cxnId="{E56E4BAF-C6B6-406D-8DEF-3ECB2CA00F83}">
      <dgm:prSet/>
      <dgm:spPr/>
      <dgm:t>
        <a:bodyPr/>
        <a:lstStyle/>
        <a:p>
          <a:endParaRPr lang="en-SG"/>
        </a:p>
      </dgm:t>
    </dgm:pt>
    <dgm:pt modelId="{400BFCB5-529D-4A08-9519-3A667993A34E}" type="sibTrans" cxnId="{E56E4BAF-C6B6-406D-8DEF-3ECB2CA00F83}">
      <dgm:prSet/>
      <dgm:spPr/>
      <dgm:t>
        <a:bodyPr/>
        <a:lstStyle/>
        <a:p>
          <a:endParaRPr lang="en-SG"/>
        </a:p>
      </dgm:t>
    </dgm:pt>
    <dgm:pt modelId="{2D45B153-5436-48C7-B674-B59EF2984FF8}" type="pres">
      <dgm:prSet presAssocID="{07ADE58A-9C40-4601-AB21-C68FD1F68969}" presName="hierChild1" presStyleCnt="0">
        <dgm:presLayoutVars>
          <dgm:orgChart val="1"/>
          <dgm:chPref val="1"/>
          <dgm:dir/>
          <dgm:animOne val="branch"/>
          <dgm:animLvl val="lvl"/>
          <dgm:resizeHandles/>
        </dgm:presLayoutVars>
      </dgm:prSet>
      <dgm:spPr/>
    </dgm:pt>
    <dgm:pt modelId="{B30F05B0-F3FD-4917-B1D9-819EB366787D}" type="pres">
      <dgm:prSet presAssocID="{9262B130-830F-402C-95E3-AFED067D038A}" presName="hierRoot1" presStyleCnt="0">
        <dgm:presLayoutVars>
          <dgm:hierBranch val="init"/>
        </dgm:presLayoutVars>
      </dgm:prSet>
      <dgm:spPr/>
    </dgm:pt>
    <dgm:pt modelId="{E7A1D11D-018D-4A29-BC99-318520101022}" type="pres">
      <dgm:prSet presAssocID="{9262B130-830F-402C-95E3-AFED067D038A}" presName="rootComposite1" presStyleCnt="0"/>
      <dgm:spPr/>
    </dgm:pt>
    <dgm:pt modelId="{F0AFA669-D07B-44B1-BBFF-ECC9DF33F7A0}" type="pres">
      <dgm:prSet presAssocID="{9262B130-830F-402C-95E3-AFED067D038A}" presName="rootText1" presStyleLbl="node0" presStyleIdx="0" presStyleCnt="1">
        <dgm:presLayoutVars>
          <dgm:chPref val="3"/>
        </dgm:presLayoutVars>
      </dgm:prSet>
      <dgm:spPr/>
    </dgm:pt>
    <dgm:pt modelId="{F0DE9AE2-DE02-4AC9-8CB0-2F45FCE8DE8F}" type="pres">
      <dgm:prSet presAssocID="{9262B130-830F-402C-95E3-AFED067D038A}" presName="rootConnector1" presStyleLbl="node1" presStyleIdx="0" presStyleCnt="0"/>
      <dgm:spPr/>
    </dgm:pt>
    <dgm:pt modelId="{796F3E57-C4E8-4A70-91D0-BBB9725D567B}" type="pres">
      <dgm:prSet presAssocID="{9262B130-830F-402C-95E3-AFED067D038A}" presName="hierChild2" presStyleCnt="0"/>
      <dgm:spPr/>
    </dgm:pt>
    <dgm:pt modelId="{7918C3C2-862F-4F00-AAE4-96B7B6ED7138}" type="pres">
      <dgm:prSet presAssocID="{206EEE57-8316-4A00-96CE-7A17C7268AAF}" presName="Name64" presStyleLbl="parChTrans1D2" presStyleIdx="0" presStyleCnt="2"/>
      <dgm:spPr/>
    </dgm:pt>
    <dgm:pt modelId="{AB282513-9C32-4C39-AA8A-3F049FBBA7CE}" type="pres">
      <dgm:prSet presAssocID="{7F7E6EDA-4AFF-4B0B-A3A8-5A54CB4A096B}" presName="hierRoot2" presStyleCnt="0">
        <dgm:presLayoutVars>
          <dgm:hierBranch val="init"/>
        </dgm:presLayoutVars>
      </dgm:prSet>
      <dgm:spPr/>
    </dgm:pt>
    <dgm:pt modelId="{92FED985-7F1B-43ED-B769-E46412CA48C6}" type="pres">
      <dgm:prSet presAssocID="{7F7E6EDA-4AFF-4B0B-A3A8-5A54CB4A096B}" presName="rootComposite" presStyleCnt="0"/>
      <dgm:spPr/>
    </dgm:pt>
    <dgm:pt modelId="{670E0683-E407-435F-A1F2-EEF6D2FA3A63}" type="pres">
      <dgm:prSet presAssocID="{7F7E6EDA-4AFF-4B0B-A3A8-5A54CB4A096B}" presName="rootText" presStyleLbl="node2" presStyleIdx="0" presStyleCnt="2">
        <dgm:presLayoutVars>
          <dgm:chPref val="3"/>
        </dgm:presLayoutVars>
      </dgm:prSet>
      <dgm:spPr/>
    </dgm:pt>
    <dgm:pt modelId="{F0D79627-23E0-4D75-AB62-62092A1DBE58}" type="pres">
      <dgm:prSet presAssocID="{7F7E6EDA-4AFF-4B0B-A3A8-5A54CB4A096B}" presName="rootConnector" presStyleLbl="node2" presStyleIdx="0" presStyleCnt="2"/>
      <dgm:spPr/>
    </dgm:pt>
    <dgm:pt modelId="{C95E3DC9-BF49-4175-9C8D-39581DFD2C74}" type="pres">
      <dgm:prSet presAssocID="{7F7E6EDA-4AFF-4B0B-A3A8-5A54CB4A096B}" presName="hierChild4" presStyleCnt="0"/>
      <dgm:spPr/>
    </dgm:pt>
    <dgm:pt modelId="{50242A0B-D2B0-444A-A034-92E7D3D9BC0D}" type="pres">
      <dgm:prSet presAssocID="{9157CE74-5C69-45A2-A07B-4CCE4485B578}" presName="Name64" presStyleLbl="parChTrans1D3" presStyleIdx="0" presStyleCnt="2"/>
      <dgm:spPr/>
    </dgm:pt>
    <dgm:pt modelId="{17B836C9-7C3A-447E-BA7F-E059CA43138D}" type="pres">
      <dgm:prSet presAssocID="{724B8E7C-94BF-4354-88B1-6794E183EDA6}" presName="hierRoot2" presStyleCnt="0">
        <dgm:presLayoutVars>
          <dgm:hierBranch val="init"/>
        </dgm:presLayoutVars>
      </dgm:prSet>
      <dgm:spPr/>
    </dgm:pt>
    <dgm:pt modelId="{B48A7DE2-D4C2-4163-B502-78A1A300383F}" type="pres">
      <dgm:prSet presAssocID="{724B8E7C-94BF-4354-88B1-6794E183EDA6}" presName="rootComposite" presStyleCnt="0"/>
      <dgm:spPr/>
    </dgm:pt>
    <dgm:pt modelId="{12251683-9898-4D33-88DA-F3352DE9FB0C}" type="pres">
      <dgm:prSet presAssocID="{724B8E7C-94BF-4354-88B1-6794E183EDA6}" presName="rootText" presStyleLbl="node3" presStyleIdx="0" presStyleCnt="2">
        <dgm:presLayoutVars>
          <dgm:chPref val="3"/>
        </dgm:presLayoutVars>
      </dgm:prSet>
      <dgm:spPr/>
    </dgm:pt>
    <dgm:pt modelId="{6838E132-1E6F-4A2F-93B9-F10A312C452A}" type="pres">
      <dgm:prSet presAssocID="{724B8E7C-94BF-4354-88B1-6794E183EDA6}" presName="rootConnector" presStyleLbl="node3" presStyleIdx="0" presStyleCnt="2"/>
      <dgm:spPr/>
    </dgm:pt>
    <dgm:pt modelId="{4D58FD24-0E3B-4975-933D-B29466856054}" type="pres">
      <dgm:prSet presAssocID="{724B8E7C-94BF-4354-88B1-6794E183EDA6}" presName="hierChild4" presStyleCnt="0"/>
      <dgm:spPr/>
    </dgm:pt>
    <dgm:pt modelId="{13B299B2-1C02-46FE-99C7-C6DAC3C925BC}" type="pres">
      <dgm:prSet presAssocID="{724B8E7C-94BF-4354-88B1-6794E183EDA6}" presName="hierChild5" presStyleCnt="0"/>
      <dgm:spPr/>
    </dgm:pt>
    <dgm:pt modelId="{A64BD3E1-173F-4980-8B6F-7200B21C107F}" type="pres">
      <dgm:prSet presAssocID="{7F7E6EDA-4AFF-4B0B-A3A8-5A54CB4A096B}" presName="hierChild5" presStyleCnt="0"/>
      <dgm:spPr/>
    </dgm:pt>
    <dgm:pt modelId="{CD7D00AD-646E-4E26-9657-3D0A7B4F9C8D}" type="pres">
      <dgm:prSet presAssocID="{AA324780-A374-4BA4-8284-3DD185FB11C0}" presName="Name64" presStyleLbl="parChTrans1D2" presStyleIdx="1" presStyleCnt="2"/>
      <dgm:spPr/>
    </dgm:pt>
    <dgm:pt modelId="{D75A6389-EFCF-439E-8CB1-48A7AC1114E3}" type="pres">
      <dgm:prSet presAssocID="{2A445E23-EA3B-49B7-A683-F9CA3CAE0217}" presName="hierRoot2" presStyleCnt="0">
        <dgm:presLayoutVars>
          <dgm:hierBranch val="init"/>
        </dgm:presLayoutVars>
      </dgm:prSet>
      <dgm:spPr/>
    </dgm:pt>
    <dgm:pt modelId="{7B85E6EA-F6B1-4EC1-962A-586CADE2C887}" type="pres">
      <dgm:prSet presAssocID="{2A445E23-EA3B-49B7-A683-F9CA3CAE0217}" presName="rootComposite" presStyleCnt="0"/>
      <dgm:spPr/>
    </dgm:pt>
    <dgm:pt modelId="{59EF0C23-55E5-4C7C-BB53-9B3C5348EC82}" type="pres">
      <dgm:prSet presAssocID="{2A445E23-EA3B-49B7-A683-F9CA3CAE0217}" presName="rootText" presStyleLbl="node2" presStyleIdx="1" presStyleCnt="2">
        <dgm:presLayoutVars>
          <dgm:chPref val="3"/>
        </dgm:presLayoutVars>
      </dgm:prSet>
      <dgm:spPr/>
    </dgm:pt>
    <dgm:pt modelId="{A349C9B5-E255-420C-A3FB-D0772EB45FAD}" type="pres">
      <dgm:prSet presAssocID="{2A445E23-EA3B-49B7-A683-F9CA3CAE0217}" presName="rootConnector" presStyleLbl="node2" presStyleIdx="1" presStyleCnt="2"/>
      <dgm:spPr/>
    </dgm:pt>
    <dgm:pt modelId="{C9980FF3-D4F3-4862-8895-164BBA03BF6F}" type="pres">
      <dgm:prSet presAssocID="{2A445E23-EA3B-49B7-A683-F9CA3CAE0217}" presName="hierChild4" presStyleCnt="0"/>
      <dgm:spPr/>
    </dgm:pt>
    <dgm:pt modelId="{E1CC27EC-B84D-4774-89FC-D54DD80212C0}" type="pres">
      <dgm:prSet presAssocID="{D29FFE29-52A7-4762-86E4-977F7573FF26}" presName="Name64" presStyleLbl="parChTrans1D3" presStyleIdx="1" presStyleCnt="2"/>
      <dgm:spPr/>
    </dgm:pt>
    <dgm:pt modelId="{D6EB48EC-1894-4049-B515-9FABC175049E}" type="pres">
      <dgm:prSet presAssocID="{C2581633-914C-469C-B7A1-4E312E659416}" presName="hierRoot2" presStyleCnt="0">
        <dgm:presLayoutVars>
          <dgm:hierBranch val="init"/>
        </dgm:presLayoutVars>
      </dgm:prSet>
      <dgm:spPr/>
    </dgm:pt>
    <dgm:pt modelId="{6908CEC2-1AC7-4525-87FB-9023C8E585F2}" type="pres">
      <dgm:prSet presAssocID="{C2581633-914C-469C-B7A1-4E312E659416}" presName="rootComposite" presStyleCnt="0"/>
      <dgm:spPr/>
    </dgm:pt>
    <dgm:pt modelId="{8DCE3621-FC51-4079-B34C-65B473B72A4A}" type="pres">
      <dgm:prSet presAssocID="{C2581633-914C-469C-B7A1-4E312E659416}" presName="rootText" presStyleLbl="node3" presStyleIdx="1" presStyleCnt="2">
        <dgm:presLayoutVars>
          <dgm:chPref val="3"/>
        </dgm:presLayoutVars>
      </dgm:prSet>
      <dgm:spPr/>
    </dgm:pt>
    <dgm:pt modelId="{15E180DE-F738-4F50-B76B-6C8DC3CF6D9C}" type="pres">
      <dgm:prSet presAssocID="{C2581633-914C-469C-B7A1-4E312E659416}" presName="rootConnector" presStyleLbl="node3" presStyleIdx="1" presStyleCnt="2"/>
      <dgm:spPr/>
    </dgm:pt>
    <dgm:pt modelId="{6CDBC3A4-89B5-441C-AA1D-F78D51F065E7}" type="pres">
      <dgm:prSet presAssocID="{C2581633-914C-469C-B7A1-4E312E659416}" presName="hierChild4" presStyleCnt="0"/>
      <dgm:spPr/>
    </dgm:pt>
    <dgm:pt modelId="{CF1C9F02-9DEE-4BC8-9761-2245EDABE31C}" type="pres">
      <dgm:prSet presAssocID="{C2581633-914C-469C-B7A1-4E312E659416}" presName="hierChild5" presStyleCnt="0"/>
      <dgm:spPr/>
    </dgm:pt>
    <dgm:pt modelId="{E33CB781-68EB-45D7-9EA4-5265447D9C91}" type="pres">
      <dgm:prSet presAssocID="{2A445E23-EA3B-49B7-A683-F9CA3CAE0217}" presName="hierChild5" presStyleCnt="0"/>
      <dgm:spPr/>
    </dgm:pt>
    <dgm:pt modelId="{1BF6F49F-7A4B-4C7F-BB7F-E4414C4A9AAB}" type="pres">
      <dgm:prSet presAssocID="{9262B130-830F-402C-95E3-AFED067D038A}" presName="hierChild3" presStyleCnt="0"/>
      <dgm:spPr/>
    </dgm:pt>
  </dgm:ptLst>
  <dgm:cxnLst>
    <dgm:cxn modelId="{8F11510F-97D6-4F69-B019-9196F14EF3ED}" type="presOf" srcId="{C2581633-914C-469C-B7A1-4E312E659416}" destId="{15E180DE-F738-4F50-B76B-6C8DC3CF6D9C}" srcOrd="1" destOrd="0" presId="urn:microsoft.com/office/officeart/2009/3/layout/HorizontalOrganizationChart"/>
    <dgm:cxn modelId="{C8AD9F0F-0108-45DE-89D5-1FEBC178021E}" srcId="{2A445E23-EA3B-49B7-A683-F9CA3CAE0217}" destId="{C2581633-914C-469C-B7A1-4E312E659416}" srcOrd="0" destOrd="0" parTransId="{D29FFE29-52A7-4762-86E4-977F7573FF26}" sibTransId="{5754D05A-ACD1-4393-B3D3-42E201096390}"/>
    <dgm:cxn modelId="{946A3F12-8BDF-4BEE-9F5F-26E40C407C66}" type="presOf" srcId="{2A445E23-EA3B-49B7-A683-F9CA3CAE0217}" destId="{59EF0C23-55E5-4C7C-BB53-9B3C5348EC82}" srcOrd="0" destOrd="0" presId="urn:microsoft.com/office/officeart/2009/3/layout/HorizontalOrganizationChart"/>
    <dgm:cxn modelId="{9DAB7614-7D9A-436C-994D-B137F6428A75}" type="presOf" srcId="{9262B130-830F-402C-95E3-AFED067D038A}" destId="{F0AFA669-D07B-44B1-BBFF-ECC9DF33F7A0}" srcOrd="0" destOrd="0" presId="urn:microsoft.com/office/officeart/2009/3/layout/HorizontalOrganizationChart"/>
    <dgm:cxn modelId="{4D90F95C-6029-44AB-980B-F34B80F8840F}" srcId="{9262B130-830F-402C-95E3-AFED067D038A}" destId="{2A445E23-EA3B-49B7-A683-F9CA3CAE0217}" srcOrd="1" destOrd="0" parTransId="{AA324780-A374-4BA4-8284-3DD185FB11C0}" sibTransId="{D44C2452-16F7-436C-8BDB-8A769A3B4A8D}"/>
    <dgm:cxn modelId="{54915C61-8DBC-4090-9CCE-1F80B5A73BCE}" type="presOf" srcId="{206EEE57-8316-4A00-96CE-7A17C7268AAF}" destId="{7918C3C2-862F-4F00-AAE4-96B7B6ED7138}" srcOrd="0" destOrd="0" presId="urn:microsoft.com/office/officeart/2009/3/layout/HorizontalOrganizationChart"/>
    <dgm:cxn modelId="{42839454-6C23-4F1F-8A8A-77117B25BBC8}" type="presOf" srcId="{724B8E7C-94BF-4354-88B1-6794E183EDA6}" destId="{12251683-9898-4D33-88DA-F3352DE9FB0C}" srcOrd="0" destOrd="0" presId="urn:microsoft.com/office/officeart/2009/3/layout/HorizontalOrganizationChart"/>
    <dgm:cxn modelId="{C2795480-36E8-452B-8FB5-1D91BD25CD07}" type="presOf" srcId="{AA324780-A374-4BA4-8284-3DD185FB11C0}" destId="{CD7D00AD-646E-4E26-9657-3D0A7B4F9C8D}" srcOrd="0" destOrd="0" presId="urn:microsoft.com/office/officeart/2009/3/layout/HorizontalOrganizationChart"/>
    <dgm:cxn modelId="{6BE4DF86-D765-4D5D-B673-6505913D7FF3}" type="presOf" srcId="{9157CE74-5C69-45A2-A07B-4CCE4485B578}" destId="{50242A0B-D2B0-444A-A034-92E7D3D9BC0D}" srcOrd="0" destOrd="0" presId="urn:microsoft.com/office/officeart/2009/3/layout/HorizontalOrganizationChart"/>
    <dgm:cxn modelId="{4AB97D8F-9916-485A-8083-3340E0B394B3}" type="presOf" srcId="{7F7E6EDA-4AFF-4B0B-A3A8-5A54CB4A096B}" destId="{F0D79627-23E0-4D75-AB62-62092A1DBE58}" srcOrd="1" destOrd="0" presId="urn:microsoft.com/office/officeart/2009/3/layout/HorizontalOrganizationChart"/>
    <dgm:cxn modelId="{D59EA892-6F01-4443-966C-998723DAC79A}" srcId="{07ADE58A-9C40-4601-AB21-C68FD1F68969}" destId="{9262B130-830F-402C-95E3-AFED067D038A}" srcOrd="0" destOrd="0" parTransId="{23FD74D3-716A-43A8-A337-D6CCEBAFEE9A}" sibTransId="{FEECBA0A-7167-4897-A2A5-C66622288921}"/>
    <dgm:cxn modelId="{78E847A8-798D-4F3B-935B-BFAA69934875}" type="presOf" srcId="{2A445E23-EA3B-49B7-A683-F9CA3CAE0217}" destId="{A349C9B5-E255-420C-A3FB-D0772EB45FAD}" srcOrd="1" destOrd="0" presId="urn:microsoft.com/office/officeart/2009/3/layout/HorizontalOrganizationChart"/>
    <dgm:cxn modelId="{E56E4BAF-C6B6-406D-8DEF-3ECB2CA00F83}" srcId="{7F7E6EDA-4AFF-4B0B-A3A8-5A54CB4A096B}" destId="{724B8E7C-94BF-4354-88B1-6794E183EDA6}" srcOrd="0" destOrd="0" parTransId="{9157CE74-5C69-45A2-A07B-4CCE4485B578}" sibTransId="{400BFCB5-529D-4A08-9519-3A667993A34E}"/>
    <dgm:cxn modelId="{5A6377CA-6CAC-4069-93E4-00DFC7F9B524}" type="presOf" srcId="{D29FFE29-52A7-4762-86E4-977F7573FF26}" destId="{E1CC27EC-B84D-4774-89FC-D54DD80212C0}" srcOrd="0" destOrd="0" presId="urn:microsoft.com/office/officeart/2009/3/layout/HorizontalOrganizationChart"/>
    <dgm:cxn modelId="{40A235E4-CA23-4E03-9F47-37DC6B423699}" type="presOf" srcId="{7F7E6EDA-4AFF-4B0B-A3A8-5A54CB4A096B}" destId="{670E0683-E407-435F-A1F2-EEF6D2FA3A63}" srcOrd="0" destOrd="0" presId="urn:microsoft.com/office/officeart/2009/3/layout/HorizontalOrganizationChart"/>
    <dgm:cxn modelId="{B2D05DE5-49A6-4FF0-887B-935FF049AE1B}" type="presOf" srcId="{07ADE58A-9C40-4601-AB21-C68FD1F68969}" destId="{2D45B153-5436-48C7-B674-B59EF2984FF8}" srcOrd="0" destOrd="0" presId="urn:microsoft.com/office/officeart/2009/3/layout/HorizontalOrganizationChart"/>
    <dgm:cxn modelId="{294D7EE9-C421-46A3-814E-EFC089CE89BF}" type="presOf" srcId="{724B8E7C-94BF-4354-88B1-6794E183EDA6}" destId="{6838E132-1E6F-4A2F-93B9-F10A312C452A}" srcOrd="1" destOrd="0" presId="urn:microsoft.com/office/officeart/2009/3/layout/HorizontalOrganizationChart"/>
    <dgm:cxn modelId="{09439DE9-2915-4E5D-9DBC-03C0FC09282B}" type="presOf" srcId="{9262B130-830F-402C-95E3-AFED067D038A}" destId="{F0DE9AE2-DE02-4AC9-8CB0-2F45FCE8DE8F}" srcOrd="1" destOrd="0" presId="urn:microsoft.com/office/officeart/2009/3/layout/HorizontalOrganizationChart"/>
    <dgm:cxn modelId="{4BF886F6-4CF8-4888-AD0B-D6AD5AED887D}" type="presOf" srcId="{C2581633-914C-469C-B7A1-4E312E659416}" destId="{8DCE3621-FC51-4079-B34C-65B473B72A4A}" srcOrd="0" destOrd="0" presId="urn:microsoft.com/office/officeart/2009/3/layout/HorizontalOrganizationChart"/>
    <dgm:cxn modelId="{1DD5E3FB-5F0A-4D0A-94ED-864B2D2F78B8}" srcId="{9262B130-830F-402C-95E3-AFED067D038A}" destId="{7F7E6EDA-4AFF-4B0B-A3A8-5A54CB4A096B}" srcOrd="0" destOrd="0" parTransId="{206EEE57-8316-4A00-96CE-7A17C7268AAF}" sibTransId="{8254FD12-FF8E-4EDA-98FB-292EF44A8FBD}"/>
    <dgm:cxn modelId="{DBBB1FF2-477A-4A6C-BE80-E9F32D7DAC1A}" type="presParOf" srcId="{2D45B153-5436-48C7-B674-B59EF2984FF8}" destId="{B30F05B0-F3FD-4917-B1D9-819EB366787D}" srcOrd="0" destOrd="0" presId="urn:microsoft.com/office/officeart/2009/3/layout/HorizontalOrganizationChart"/>
    <dgm:cxn modelId="{191BAA6C-90D9-4A89-B9A3-A3A0DCE8770F}" type="presParOf" srcId="{B30F05B0-F3FD-4917-B1D9-819EB366787D}" destId="{E7A1D11D-018D-4A29-BC99-318520101022}" srcOrd="0" destOrd="0" presId="urn:microsoft.com/office/officeart/2009/3/layout/HorizontalOrganizationChart"/>
    <dgm:cxn modelId="{9BAE012F-6412-4338-84C6-A73B3C5DD5F7}" type="presParOf" srcId="{E7A1D11D-018D-4A29-BC99-318520101022}" destId="{F0AFA669-D07B-44B1-BBFF-ECC9DF33F7A0}" srcOrd="0" destOrd="0" presId="urn:microsoft.com/office/officeart/2009/3/layout/HorizontalOrganizationChart"/>
    <dgm:cxn modelId="{53315DB1-5A6C-4C01-9C44-DBFD0AF0E24B}" type="presParOf" srcId="{E7A1D11D-018D-4A29-BC99-318520101022}" destId="{F0DE9AE2-DE02-4AC9-8CB0-2F45FCE8DE8F}" srcOrd="1" destOrd="0" presId="urn:microsoft.com/office/officeart/2009/3/layout/HorizontalOrganizationChart"/>
    <dgm:cxn modelId="{0F98BA5F-BC34-4DCB-A65D-40354D97D266}" type="presParOf" srcId="{B30F05B0-F3FD-4917-B1D9-819EB366787D}" destId="{796F3E57-C4E8-4A70-91D0-BBB9725D567B}" srcOrd="1" destOrd="0" presId="urn:microsoft.com/office/officeart/2009/3/layout/HorizontalOrganizationChart"/>
    <dgm:cxn modelId="{39DDDE8A-CF61-491E-8378-87B102C18D12}" type="presParOf" srcId="{796F3E57-C4E8-4A70-91D0-BBB9725D567B}" destId="{7918C3C2-862F-4F00-AAE4-96B7B6ED7138}" srcOrd="0" destOrd="0" presId="urn:microsoft.com/office/officeart/2009/3/layout/HorizontalOrganizationChart"/>
    <dgm:cxn modelId="{3B8378BA-42AD-44D0-B385-0F7B3653F70D}" type="presParOf" srcId="{796F3E57-C4E8-4A70-91D0-BBB9725D567B}" destId="{AB282513-9C32-4C39-AA8A-3F049FBBA7CE}" srcOrd="1" destOrd="0" presId="urn:microsoft.com/office/officeart/2009/3/layout/HorizontalOrganizationChart"/>
    <dgm:cxn modelId="{293E599C-E3BF-491A-A0B6-F22DB3DEF9D0}" type="presParOf" srcId="{AB282513-9C32-4C39-AA8A-3F049FBBA7CE}" destId="{92FED985-7F1B-43ED-B769-E46412CA48C6}" srcOrd="0" destOrd="0" presId="urn:microsoft.com/office/officeart/2009/3/layout/HorizontalOrganizationChart"/>
    <dgm:cxn modelId="{48F5147F-110E-4543-AB0F-3E0374684554}" type="presParOf" srcId="{92FED985-7F1B-43ED-B769-E46412CA48C6}" destId="{670E0683-E407-435F-A1F2-EEF6D2FA3A63}" srcOrd="0" destOrd="0" presId="urn:microsoft.com/office/officeart/2009/3/layout/HorizontalOrganizationChart"/>
    <dgm:cxn modelId="{C3C4282C-64D0-43F9-BDBD-1B1FC6E52FE0}" type="presParOf" srcId="{92FED985-7F1B-43ED-B769-E46412CA48C6}" destId="{F0D79627-23E0-4D75-AB62-62092A1DBE58}" srcOrd="1" destOrd="0" presId="urn:microsoft.com/office/officeart/2009/3/layout/HorizontalOrganizationChart"/>
    <dgm:cxn modelId="{B4352122-B77A-47D1-81BC-8FF9541FFF36}" type="presParOf" srcId="{AB282513-9C32-4C39-AA8A-3F049FBBA7CE}" destId="{C95E3DC9-BF49-4175-9C8D-39581DFD2C74}" srcOrd="1" destOrd="0" presId="urn:microsoft.com/office/officeart/2009/3/layout/HorizontalOrganizationChart"/>
    <dgm:cxn modelId="{A5AC488D-DF3B-4C49-B45E-06FB4CBACBAB}" type="presParOf" srcId="{C95E3DC9-BF49-4175-9C8D-39581DFD2C74}" destId="{50242A0B-D2B0-444A-A034-92E7D3D9BC0D}" srcOrd="0" destOrd="0" presId="urn:microsoft.com/office/officeart/2009/3/layout/HorizontalOrganizationChart"/>
    <dgm:cxn modelId="{46985C30-28C4-4FD5-96B9-85306EF9C372}" type="presParOf" srcId="{C95E3DC9-BF49-4175-9C8D-39581DFD2C74}" destId="{17B836C9-7C3A-447E-BA7F-E059CA43138D}" srcOrd="1" destOrd="0" presId="urn:microsoft.com/office/officeart/2009/3/layout/HorizontalOrganizationChart"/>
    <dgm:cxn modelId="{9FD6A9EF-845D-410E-9264-CDD67D18CCCB}" type="presParOf" srcId="{17B836C9-7C3A-447E-BA7F-E059CA43138D}" destId="{B48A7DE2-D4C2-4163-B502-78A1A300383F}" srcOrd="0" destOrd="0" presId="urn:microsoft.com/office/officeart/2009/3/layout/HorizontalOrganizationChart"/>
    <dgm:cxn modelId="{A4C1FA0B-7BE3-4827-A02D-CC7C8C885C74}" type="presParOf" srcId="{B48A7DE2-D4C2-4163-B502-78A1A300383F}" destId="{12251683-9898-4D33-88DA-F3352DE9FB0C}" srcOrd="0" destOrd="0" presId="urn:microsoft.com/office/officeart/2009/3/layout/HorizontalOrganizationChart"/>
    <dgm:cxn modelId="{3E5319B5-2338-4C94-ADA9-638F0746500B}" type="presParOf" srcId="{B48A7DE2-D4C2-4163-B502-78A1A300383F}" destId="{6838E132-1E6F-4A2F-93B9-F10A312C452A}" srcOrd="1" destOrd="0" presId="urn:microsoft.com/office/officeart/2009/3/layout/HorizontalOrganizationChart"/>
    <dgm:cxn modelId="{BA1712A6-93E2-450D-8A82-A9F04655934A}" type="presParOf" srcId="{17B836C9-7C3A-447E-BA7F-E059CA43138D}" destId="{4D58FD24-0E3B-4975-933D-B29466856054}" srcOrd="1" destOrd="0" presId="urn:microsoft.com/office/officeart/2009/3/layout/HorizontalOrganizationChart"/>
    <dgm:cxn modelId="{39488B2F-8C43-4098-BD68-843716C7C8C5}" type="presParOf" srcId="{17B836C9-7C3A-447E-BA7F-E059CA43138D}" destId="{13B299B2-1C02-46FE-99C7-C6DAC3C925BC}" srcOrd="2" destOrd="0" presId="urn:microsoft.com/office/officeart/2009/3/layout/HorizontalOrganizationChart"/>
    <dgm:cxn modelId="{808F92F3-2D93-40A8-8B44-81FA353A36BC}" type="presParOf" srcId="{AB282513-9C32-4C39-AA8A-3F049FBBA7CE}" destId="{A64BD3E1-173F-4980-8B6F-7200B21C107F}" srcOrd="2" destOrd="0" presId="urn:microsoft.com/office/officeart/2009/3/layout/HorizontalOrganizationChart"/>
    <dgm:cxn modelId="{AE240ED2-A017-4CC1-8049-55650C523B2A}" type="presParOf" srcId="{796F3E57-C4E8-4A70-91D0-BBB9725D567B}" destId="{CD7D00AD-646E-4E26-9657-3D0A7B4F9C8D}" srcOrd="2" destOrd="0" presId="urn:microsoft.com/office/officeart/2009/3/layout/HorizontalOrganizationChart"/>
    <dgm:cxn modelId="{C448725B-5418-452E-BA9C-C2880522FEA2}" type="presParOf" srcId="{796F3E57-C4E8-4A70-91D0-BBB9725D567B}" destId="{D75A6389-EFCF-439E-8CB1-48A7AC1114E3}" srcOrd="3" destOrd="0" presId="urn:microsoft.com/office/officeart/2009/3/layout/HorizontalOrganizationChart"/>
    <dgm:cxn modelId="{C49186C1-1A2D-4EF0-A765-F15FBA1E2ABB}" type="presParOf" srcId="{D75A6389-EFCF-439E-8CB1-48A7AC1114E3}" destId="{7B85E6EA-F6B1-4EC1-962A-586CADE2C887}" srcOrd="0" destOrd="0" presId="urn:microsoft.com/office/officeart/2009/3/layout/HorizontalOrganizationChart"/>
    <dgm:cxn modelId="{815B9D10-DEB3-4CBA-92FB-2AB2BA31F71A}" type="presParOf" srcId="{7B85E6EA-F6B1-4EC1-962A-586CADE2C887}" destId="{59EF0C23-55E5-4C7C-BB53-9B3C5348EC82}" srcOrd="0" destOrd="0" presId="urn:microsoft.com/office/officeart/2009/3/layout/HorizontalOrganizationChart"/>
    <dgm:cxn modelId="{43782FD7-4A63-49B6-8397-54083A8BF81B}" type="presParOf" srcId="{7B85E6EA-F6B1-4EC1-962A-586CADE2C887}" destId="{A349C9B5-E255-420C-A3FB-D0772EB45FAD}" srcOrd="1" destOrd="0" presId="urn:microsoft.com/office/officeart/2009/3/layout/HorizontalOrganizationChart"/>
    <dgm:cxn modelId="{716EF18F-4693-42D3-AC78-358F41C02125}" type="presParOf" srcId="{D75A6389-EFCF-439E-8CB1-48A7AC1114E3}" destId="{C9980FF3-D4F3-4862-8895-164BBA03BF6F}" srcOrd="1" destOrd="0" presId="urn:microsoft.com/office/officeart/2009/3/layout/HorizontalOrganizationChart"/>
    <dgm:cxn modelId="{4CA434DC-F6E0-469E-9062-201C3CC6E1CC}" type="presParOf" srcId="{C9980FF3-D4F3-4862-8895-164BBA03BF6F}" destId="{E1CC27EC-B84D-4774-89FC-D54DD80212C0}" srcOrd="0" destOrd="0" presId="urn:microsoft.com/office/officeart/2009/3/layout/HorizontalOrganizationChart"/>
    <dgm:cxn modelId="{5BF366CF-0E26-4580-B204-42A013D71D40}" type="presParOf" srcId="{C9980FF3-D4F3-4862-8895-164BBA03BF6F}" destId="{D6EB48EC-1894-4049-B515-9FABC175049E}" srcOrd="1" destOrd="0" presId="urn:microsoft.com/office/officeart/2009/3/layout/HorizontalOrganizationChart"/>
    <dgm:cxn modelId="{8CAC4BEF-B7CA-4312-985B-CD7559576452}" type="presParOf" srcId="{D6EB48EC-1894-4049-B515-9FABC175049E}" destId="{6908CEC2-1AC7-4525-87FB-9023C8E585F2}" srcOrd="0" destOrd="0" presId="urn:microsoft.com/office/officeart/2009/3/layout/HorizontalOrganizationChart"/>
    <dgm:cxn modelId="{A491A835-ABCE-4EF3-A3C7-D4803889E13A}" type="presParOf" srcId="{6908CEC2-1AC7-4525-87FB-9023C8E585F2}" destId="{8DCE3621-FC51-4079-B34C-65B473B72A4A}" srcOrd="0" destOrd="0" presId="urn:microsoft.com/office/officeart/2009/3/layout/HorizontalOrganizationChart"/>
    <dgm:cxn modelId="{8A5A74E4-42D7-4533-B7E3-28ADE1A75F49}" type="presParOf" srcId="{6908CEC2-1AC7-4525-87FB-9023C8E585F2}" destId="{15E180DE-F738-4F50-B76B-6C8DC3CF6D9C}" srcOrd="1" destOrd="0" presId="urn:microsoft.com/office/officeart/2009/3/layout/HorizontalOrganizationChart"/>
    <dgm:cxn modelId="{76B88A88-8FE4-4445-988B-E6017555ED63}" type="presParOf" srcId="{D6EB48EC-1894-4049-B515-9FABC175049E}" destId="{6CDBC3A4-89B5-441C-AA1D-F78D51F065E7}" srcOrd="1" destOrd="0" presId="urn:microsoft.com/office/officeart/2009/3/layout/HorizontalOrganizationChart"/>
    <dgm:cxn modelId="{CD9C3DA4-6556-4659-9DC4-10D6E357D47B}" type="presParOf" srcId="{D6EB48EC-1894-4049-B515-9FABC175049E}" destId="{CF1C9F02-9DEE-4BC8-9761-2245EDABE31C}" srcOrd="2" destOrd="0" presId="urn:microsoft.com/office/officeart/2009/3/layout/HorizontalOrganizationChart"/>
    <dgm:cxn modelId="{CB3D6A8D-65F9-4EBB-B3DD-5604830FC2FC}" type="presParOf" srcId="{D75A6389-EFCF-439E-8CB1-48A7AC1114E3}" destId="{E33CB781-68EB-45D7-9EA4-5265447D9C91}" srcOrd="2" destOrd="0" presId="urn:microsoft.com/office/officeart/2009/3/layout/HorizontalOrganizationChart"/>
    <dgm:cxn modelId="{E56A3451-4091-4ABD-98D9-18805DA22F01}" type="presParOf" srcId="{B30F05B0-F3FD-4917-B1D9-819EB366787D}" destId="{1BF6F49F-7A4B-4C7F-BB7F-E4414C4A9AAB}"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C9EC45-40FC-419B-B740-D71F932EA1F2}">
      <dsp:nvSpPr>
        <dsp:cNvPr id="0" name=""/>
        <dsp:cNvSpPr/>
      </dsp:nvSpPr>
      <dsp:spPr>
        <a:xfrm rot="5400000">
          <a:off x="-189318" y="189564"/>
          <a:ext cx="1262126" cy="88348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SG" sz="1200" b="1" kern="1200" dirty="0">
              <a:latin typeface="Arial" panose="020B0604020202020204" pitchFamily="34" charset="0"/>
              <a:cs typeface="Arial" panose="020B0604020202020204" pitchFamily="34" charset="0"/>
            </a:rPr>
            <a:t>Theoretical</a:t>
          </a:r>
        </a:p>
      </dsp:txBody>
      <dsp:txXfrm rot="-5400000">
        <a:off x="1" y="441989"/>
        <a:ext cx="883488" cy="378638"/>
      </dsp:txXfrm>
    </dsp:sp>
    <dsp:sp modelId="{2A508290-ACE5-479E-987E-FE495E7F55BD}">
      <dsp:nvSpPr>
        <dsp:cNvPr id="0" name=""/>
        <dsp:cNvSpPr/>
      </dsp:nvSpPr>
      <dsp:spPr>
        <a:xfrm rot="5400000">
          <a:off x="4322565" y="-3438831"/>
          <a:ext cx="820381" cy="769853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SG" sz="1400" kern="1200" dirty="0">
              <a:latin typeface="Arial" panose="020B0604020202020204" pitchFamily="34" charset="0"/>
              <a:cs typeface="Arial" panose="020B0604020202020204" pitchFamily="34" charset="0"/>
            </a:rPr>
            <a:t>Research on corporate social responsibility (CSR) predominantly examines </a:t>
          </a:r>
          <a:r>
            <a:rPr lang="en-SG" sz="1400" b="1" kern="1200" dirty="0">
              <a:latin typeface="Arial" panose="020B0604020202020204" pitchFamily="34" charset="0"/>
              <a:cs typeface="Arial" panose="020B0604020202020204" pitchFamily="34" charset="0"/>
            </a:rPr>
            <a:t>external </a:t>
          </a:r>
          <a:r>
            <a:rPr lang="en-SG" sz="1400" b="0" kern="1200" dirty="0">
              <a:latin typeface="Arial" panose="020B0604020202020204" pitchFamily="34" charset="0"/>
              <a:cs typeface="Arial" panose="020B0604020202020204" pitchFamily="34" charset="0"/>
            </a:rPr>
            <a:t>disclosure.</a:t>
          </a:r>
          <a:endParaRPr lang="en-SG"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n-SG" sz="1400" kern="1200" dirty="0">
              <a:latin typeface="Arial" panose="020B0604020202020204" pitchFamily="34" charset="0"/>
              <a:cs typeface="Arial" panose="020B0604020202020204" pitchFamily="34" charset="0"/>
            </a:rPr>
            <a:t>Less is understood on the </a:t>
          </a:r>
          <a:r>
            <a:rPr lang="en-SG" sz="1400" b="1" kern="1200" dirty="0">
              <a:latin typeface="Arial" panose="020B0604020202020204" pitchFamily="34" charset="0"/>
              <a:cs typeface="Arial" panose="020B0604020202020204" pitchFamily="34" charset="0"/>
            </a:rPr>
            <a:t>internal</a:t>
          </a:r>
          <a:r>
            <a:rPr lang="en-SG" sz="1400" b="0" kern="1200" dirty="0">
              <a:latin typeface="Arial" panose="020B0604020202020204" pitchFamily="34" charset="0"/>
              <a:cs typeface="Arial" panose="020B0604020202020204" pitchFamily="34" charset="0"/>
            </a:rPr>
            <a:t> governance and management of CSR issues. </a:t>
          </a:r>
          <a:endParaRPr lang="en-SG" sz="1400" kern="1200" dirty="0">
            <a:latin typeface="Arial" panose="020B0604020202020204" pitchFamily="34" charset="0"/>
            <a:cs typeface="Arial" panose="020B0604020202020204" pitchFamily="34" charset="0"/>
          </a:endParaRPr>
        </a:p>
      </dsp:txBody>
      <dsp:txXfrm rot="-5400000">
        <a:off x="883488" y="40294"/>
        <a:ext cx="7658488" cy="740285"/>
      </dsp:txXfrm>
    </dsp:sp>
    <dsp:sp modelId="{B5B6A17B-9823-4FF6-B9E4-B5A1BEB0D13C}">
      <dsp:nvSpPr>
        <dsp:cNvPr id="0" name=""/>
        <dsp:cNvSpPr/>
      </dsp:nvSpPr>
      <dsp:spPr>
        <a:xfrm rot="5400000">
          <a:off x="-189318" y="1252118"/>
          <a:ext cx="1262126" cy="88348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SG" sz="1200" b="1" kern="1200" dirty="0">
              <a:latin typeface="Arial" panose="020B0604020202020204" pitchFamily="34" charset="0"/>
              <a:cs typeface="Arial" panose="020B0604020202020204" pitchFamily="34" charset="0"/>
            </a:rPr>
            <a:t>Practical</a:t>
          </a:r>
        </a:p>
      </dsp:txBody>
      <dsp:txXfrm rot="-5400000">
        <a:off x="1" y="1504543"/>
        <a:ext cx="883488" cy="378638"/>
      </dsp:txXfrm>
    </dsp:sp>
    <dsp:sp modelId="{9293CAB9-8704-4B51-BCC5-7F5344C5A9AE}">
      <dsp:nvSpPr>
        <dsp:cNvPr id="0" name=""/>
        <dsp:cNvSpPr/>
      </dsp:nvSpPr>
      <dsp:spPr>
        <a:xfrm rot="5400000">
          <a:off x="4322565" y="-2376277"/>
          <a:ext cx="820381" cy="769853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SG" sz="1400" kern="1200" dirty="0">
              <a:latin typeface="Arial" panose="020B0604020202020204" pitchFamily="34" charset="0"/>
              <a:cs typeface="Arial" panose="020B0604020202020204" pitchFamily="34" charset="0"/>
            </a:rPr>
            <a:t>Lack of regulatory consensus on whether to mandate board-level CSR committees.</a:t>
          </a:r>
        </a:p>
        <a:p>
          <a:pPr marL="114300" lvl="1" indent="-114300" algn="l" defTabSz="622300">
            <a:lnSpc>
              <a:spcPct val="90000"/>
            </a:lnSpc>
            <a:spcBef>
              <a:spcPct val="0"/>
            </a:spcBef>
            <a:spcAft>
              <a:spcPct val="15000"/>
            </a:spcAft>
            <a:buChar char="•"/>
          </a:pPr>
          <a:r>
            <a:rPr lang="en-SG" sz="1400" kern="1200" dirty="0">
              <a:latin typeface="Arial" panose="020B0604020202020204" pitchFamily="34" charset="0"/>
              <a:cs typeface="Arial" panose="020B0604020202020204" pitchFamily="34" charset="0"/>
            </a:rPr>
            <a:t>Growing trend of firms voluntarily adopting board-level CSR committees – 8.5% in 2002 to 10.6% in 2018 among public firms.</a:t>
          </a:r>
        </a:p>
      </dsp:txBody>
      <dsp:txXfrm rot="-5400000">
        <a:off x="883488" y="1102848"/>
        <a:ext cx="7658488" cy="740285"/>
      </dsp:txXfrm>
    </dsp:sp>
    <dsp:sp modelId="{113203C5-3798-4BFC-A8D0-662AFB794DB4}">
      <dsp:nvSpPr>
        <dsp:cNvPr id="0" name=""/>
        <dsp:cNvSpPr/>
      </dsp:nvSpPr>
      <dsp:spPr>
        <a:xfrm rot="5400000">
          <a:off x="-189318" y="2314672"/>
          <a:ext cx="1262126" cy="88348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SG" sz="1200" b="1" kern="1200" dirty="0">
              <a:latin typeface="Arial" panose="020B0604020202020204" pitchFamily="34" charset="0"/>
              <a:cs typeface="Arial" panose="020B0604020202020204" pitchFamily="34" charset="0"/>
            </a:rPr>
            <a:t>Research Questions</a:t>
          </a:r>
        </a:p>
      </dsp:txBody>
      <dsp:txXfrm rot="-5400000">
        <a:off x="1" y="2567097"/>
        <a:ext cx="883488" cy="378638"/>
      </dsp:txXfrm>
    </dsp:sp>
    <dsp:sp modelId="{0F54417A-F110-486A-9E4B-8882E3FF4A88}">
      <dsp:nvSpPr>
        <dsp:cNvPr id="0" name=""/>
        <dsp:cNvSpPr/>
      </dsp:nvSpPr>
      <dsp:spPr>
        <a:xfrm rot="5400000">
          <a:off x="4322565" y="-1340813"/>
          <a:ext cx="820381" cy="769853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What types of firms voluntarily create separate CSR committees on their corporate boards</a:t>
          </a:r>
          <a:r>
            <a:rPr lang="en-SG" sz="1400" kern="1200" dirty="0">
              <a:latin typeface="Arial" panose="020B0604020202020204" pitchFamily="34" charset="0"/>
              <a:cs typeface="Arial" panose="020B0604020202020204" pitchFamily="34" charset="0"/>
            </a:rPr>
            <a:t>?</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Are CSR committees associated with observable changes in CSR outcomes</a:t>
          </a:r>
          <a:r>
            <a:rPr lang="en-SG" sz="1400" kern="1200" dirty="0">
              <a:latin typeface="Arial" panose="020B0604020202020204" pitchFamily="34" charset="0"/>
              <a:cs typeface="Arial" panose="020B0604020202020204" pitchFamily="34" charset="0"/>
            </a:rPr>
            <a:t>?</a:t>
          </a:r>
        </a:p>
      </dsp:txBody>
      <dsp:txXfrm rot="-5400000">
        <a:off x="883488" y="2138312"/>
        <a:ext cx="7658488" cy="7402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0AA5F5-5BCC-4C42-8181-79FE52657BF1}">
      <dsp:nvSpPr>
        <dsp:cNvPr id="0" name=""/>
        <dsp:cNvSpPr/>
      </dsp:nvSpPr>
      <dsp:spPr>
        <a:xfrm>
          <a:off x="2681" y="8061"/>
          <a:ext cx="2614835" cy="9504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SG" sz="1500" kern="1200" dirty="0">
              <a:latin typeface="Arial" panose="020B0604020202020204" pitchFamily="34" charset="0"/>
              <a:cs typeface="Arial" panose="020B0604020202020204" pitchFamily="34" charset="0"/>
            </a:rPr>
            <a:t>Sample and Data</a:t>
          </a:r>
        </a:p>
      </dsp:txBody>
      <dsp:txXfrm>
        <a:off x="2681" y="8061"/>
        <a:ext cx="2614835" cy="950400"/>
      </dsp:txXfrm>
    </dsp:sp>
    <dsp:sp modelId="{9780CE35-5436-4DAE-B135-D2641A5D8AC3}">
      <dsp:nvSpPr>
        <dsp:cNvPr id="0" name=""/>
        <dsp:cNvSpPr/>
      </dsp:nvSpPr>
      <dsp:spPr>
        <a:xfrm>
          <a:off x="2681" y="958461"/>
          <a:ext cx="2614835" cy="242120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SG" sz="1500" kern="1200" dirty="0">
              <a:latin typeface="Arial" panose="020B0604020202020204" pitchFamily="34" charset="0"/>
              <a:cs typeface="Arial" panose="020B0604020202020204" pitchFamily="34" charset="0"/>
            </a:rPr>
            <a:t>Over 18,000 public firms</a:t>
          </a:r>
        </a:p>
        <a:p>
          <a:pPr marL="114300" lvl="1" indent="-114300" algn="l" defTabSz="666750">
            <a:lnSpc>
              <a:spcPct val="90000"/>
            </a:lnSpc>
            <a:spcBef>
              <a:spcPct val="0"/>
            </a:spcBef>
            <a:spcAft>
              <a:spcPct val="15000"/>
            </a:spcAft>
            <a:buChar char="•"/>
          </a:pPr>
          <a:r>
            <a:rPr lang="en-SG" sz="1500" kern="1200" dirty="0">
              <a:latin typeface="Arial" panose="020B0604020202020204" pitchFamily="34" charset="0"/>
              <a:cs typeface="Arial" panose="020B0604020202020204" pitchFamily="34" charset="0"/>
            </a:rPr>
            <a:t>71 countries</a:t>
          </a:r>
        </a:p>
        <a:p>
          <a:pPr marL="114300" lvl="1" indent="-114300" algn="l" defTabSz="666750">
            <a:lnSpc>
              <a:spcPct val="90000"/>
            </a:lnSpc>
            <a:spcBef>
              <a:spcPct val="0"/>
            </a:spcBef>
            <a:spcAft>
              <a:spcPct val="15000"/>
            </a:spcAft>
            <a:buChar char="•"/>
          </a:pPr>
          <a:r>
            <a:rPr lang="en-SG" sz="1500" kern="1200" dirty="0">
              <a:latin typeface="Arial" panose="020B0604020202020204" pitchFamily="34" charset="0"/>
              <a:cs typeface="Arial" panose="020B0604020202020204" pitchFamily="34" charset="0"/>
            </a:rPr>
            <a:t>2002-2018</a:t>
          </a:r>
        </a:p>
        <a:p>
          <a:pPr marL="114300" lvl="1" indent="-114300" algn="l" defTabSz="666750">
            <a:lnSpc>
              <a:spcPct val="90000"/>
            </a:lnSpc>
            <a:spcBef>
              <a:spcPct val="0"/>
            </a:spcBef>
            <a:spcAft>
              <a:spcPct val="15000"/>
            </a:spcAft>
            <a:buChar char="•"/>
          </a:pPr>
          <a:r>
            <a:rPr lang="en-SG" sz="1500" kern="1200" dirty="0">
              <a:latin typeface="Arial" panose="020B0604020202020204" pitchFamily="34" charset="0"/>
              <a:cs typeface="Arial" panose="020B0604020202020204" pitchFamily="34" charset="0"/>
            </a:rPr>
            <a:t>Identify CSR committees using keyword extraction on committee names in BoardEx </a:t>
          </a:r>
          <a:r>
            <a:rPr lang="en-SG" sz="1500" kern="1200" dirty="0">
              <a:solidFill>
                <a:schemeClr val="bg1">
                  <a:lumMod val="65000"/>
                </a:schemeClr>
              </a:solidFill>
              <a:latin typeface="Arial" panose="020B0604020202020204" pitchFamily="34" charset="0"/>
              <a:cs typeface="Arial" panose="020B0604020202020204" pitchFamily="34" charset="0"/>
            </a:rPr>
            <a:t>(not Refinitiv – both board and executive, limited coverage)</a:t>
          </a:r>
        </a:p>
      </dsp:txBody>
      <dsp:txXfrm>
        <a:off x="2681" y="958461"/>
        <a:ext cx="2614835" cy="2421202"/>
      </dsp:txXfrm>
    </dsp:sp>
    <dsp:sp modelId="{66816BE7-2C33-456B-B0D8-F65742068037}">
      <dsp:nvSpPr>
        <dsp:cNvPr id="0" name=""/>
        <dsp:cNvSpPr/>
      </dsp:nvSpPr>
      <dsp:spPr>
        <a:xfrm>
          <a:off x="2983594" y="8061"/>
          <a:ext cx="2614835" cy="9504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What types of firms voluntarily create separate CSR committees on their corporate boards</a:t>
          </a:r>
          <a:endParaRPr lang="en-SG" sz="1500" kern="1200" dirty="0">
            <a:latin typeface="Arial" panose="020B0604020202020204" pitchFamily="34" charset="0"/>
            <a:cs typeface="Arial" panose="020B0604020202020204" pitchFamily="34" charset="0"/>
          </a:endParaRPr>
        </a:p>
      </dsp:txBody>
      <dsp:txXfrm>
        <a:off x="2983594" y="8061"/>
        <a:ext cx="2614835" cy="950400"/>
      </dsp:txXfrm>
    </dsp:sp>
    <dsp:sp modelId="{3FD9464E-3CD5-4554-84C2-5BA7E8F339A3}">
      <dsp:nvSpPr>
        <dsp:cNvPr id="0" name=""/>
        <dsp:cNvSpPr/>
      </dsp:nvSpPr>
      <dsp:spPr>
        <a:xfrm>
          <a:off x="2983594" y="958461"/>
          <a:ext cx="2614835" cy="242120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SG" sz="1500" b="1" kern="1200" dirty="0">
              <a:latin typeface="Arial" panose="020B0604020202020204" pitchFamily="34" charset="0"/>
              <a:cs typeface="Arial" panose="020B0604020202020204" pitchFamily="34" charset="0"/>
            </a:rPr>
            <a:t>External demand: </a:t>
          </a:r>
          <a:r>
            <a:rPr lang="en-SG" sz="1500" kern="1200" dirty="0">
              <a:latin typeface="Arial" panose="020B0604020202020204" pitchFamily="34" charset="0"/>
              <a:cs typeface="Arial" panose="020B0604020202020204" pitchFamily="34" charset="0"/>
            </a:rPr>
            <a:t>pressures from socially conscious institutional investors, stakeholders, regulators, country-industry peers</a:t>
          </a:r>
        </a:p>
        <a:p>
          <a:pPr marL="114300" lvl="1" indent="-114300" algn="l" defTabSz="666750">
            <a:lnSpc>
              <a:spcPct val="90000"/>
            </a:lnSpc>
            <a:spcBef>
              <a:spcPct val="0"/>
            </a:spcBef>
            <a:spcAft>
              <a:spcPct val="15000"/>
            </a:spcAft>
            <a:buChar char="•"/>
          </a:pPr>
          <a:r>
            <a:rPr lang="en-SG" sz="1500" b="1" kern="1200" dirty="0">
              <a:latin typeface="Arial" panose="020B0604020202020204" pitchFamily="34" charset="0"/>
              <a:cs typeface="Arial" panose="020B0604020202020204" pitchFamily="34" charset="0"/>
            </a:rPr>
            <a:t>Internal monitoring need: </a:t>
          </a:r>
          <a:r>
            <a:rPr lang="en-SG" sz="1500" kern="1200" dirty="0">
              <a:latin typeface="Arial" panose="020B0604020202020204" pitchFamily="34" charset="0"/>
              <a:cs typeface="Arial" panose="020B0604020202020204" pitchFamily="34" charset="0"/>
            </a:rPr>
            <a:t>board size and complexity</a:t>
          </a:r>
        </a:p>
        <a:p>
          <a:pPr marL="114300" lvl="1" indent="-114300" algn="l" defTabSz="666750">
            <a:lnSpc>
              <a:spcPct val="90000"/>
            </a:lnSpc>
            <a:spcBef>
              <a:spcPct val="0"/>
            </a:spcBef>
            <a:spcAft>
              <a:spcPct val="15000"/>
            </a:spcAft>
            <a:buChar char="•"/>
          </a:pPr>
          <a:r>
            <a:rPr lang="en-SG" sz="1500" b="1" kern="1200" dirty="0">
              <a:latin typeface="Arial" panose="020B0604020202020204" pitchFamily="34" charset="0"/>
              <a:cs typeface="Arial" panose="020B0604020202020204" pitchFamily="34" charset="0"/>
            </a:rPr>
            <a:t>External search cost: </a:t>
          </a:r>
          <a:r>
            <a:rPr lang="en-SG" sz="1500" kern="1200" dirty="0">
              <a:latin typeface="Arial" panose="020B0604020202020204" pitchFamily="34" charset="0"/>
              <a:cs typeface="Arial" panose="020B0604020202020204" pitchFamily="34" charset="0"/>
            </a:rPr>
            <a:t>access to candidate pool</a:t>
          </a:r>
        </a:p>
      </dsp:txBody>
      <dsp:txXfrm>
        <a:off x="2983594" y="958461"/>
        <a:ext cx="2614835" cy="2421202"/>
      </dsp:txXfrm>
    </dsp:sp>
    <dsp:sp modelId="{3A60F9C3-1E99-410D-AB43-0CDAA5E93CBA}">
      <dsp:nvSpPr>
        <dsp:cNvPr id="0" name=""/>
        <dsp:cNvSpPr/>
      </dsp:nvSpPr>
      <dsp:spPr>
        <a:xfrm>
          <a:off x="5964507" y="8061"/>
          <a:ext cx="2614835" cy="9504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Are CSR committees associated with observable changes in CSR outcomes?</a:t>
          </a:r>
          <a:endParaRPr lang="en-SG" sz="1500" kern="1200" dirty="0">
            <a:latin typeface="Arial" panose="020B0604020202020204" pitchFamily="34" charset="0"/>
            <a:cs typeface="Arial" panose="020B0604020202020204" pitchFamily="34" charset="0"/>
          </a:endParaRPr>
        </a:p>
      </dsp:txBody>
      <dsp:txXfrm>
        <a:off x="5964507" y="8061"/>
        <a:ext cx="2614835" cy="950400"/>
      </dsp:txXfrm>
    </dsp:sp>
    <dsp:sp modelId="{90C60C82-8E12-449D-8D4F-EE1B7DB53F45}">
      <dsp:nvSpPr>
        <dsp:cNvPr id="0" name=""/>
        <dsp:cNvSpPr/>
      </dsp:nvSpPr>
      <dsp:spPr>
        <a:xfrm>
          <a:off x="5964507" y="958461"/>
          <a:ext cx="2614835" cy="242120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SG" sz="1500" kern="1200" dirty="0">
              <a:latin typeface="Arial" panose="020B0604020202020204" pitchFamily="34" charset="0"/>
              <a:cs typeface="Arial" panose="020B0604020202020204" pitchFamily="34" charset="0"/>
            </a:rPr>
            <a:t>Improve in subsequent </a:t>
          </a:r>
          <a:r>
            <a:rPr lang="en-SG" sz="1500" b="1" kern="1200" dirty="0">
              <a:latin typeface="Arial" panose="020B0604020202020204" pitchFamily="34" charset="0"/>
              <a:cs typeface="Arial" panose="020B0604020202020204" pitchFamily="34" charset="0"/>
            </a:rPr>
            <a:t>environmental and social outcomes</a:t>
          </a:r>
          <a:r>
            <a:rPr lang="en-SG" sz="1500" b="0" kern="1200" dirty="0">
              <a:latin typeface="Arial" panose="020B0604020202020204" pitchFamily="34" charset="0"/>
              <a:cs typeface="Arial" panose="020B0604020202020204" pitchFamily="34" charset="0"/>
            </a:rPr>
            <a:t>: lower carbon emissions </a:t>
          </a:r>
          <a:r>
            <a:rPr lang="en-SG" sz="1500" b="0" kern="1200" dirty="0">
              <a:solidFill>
                <a:schemeClr val="bg1">
                  <a:lumMod val="50000"/>
                </a:schemeClr>
              </a:solidFill>
              <a:latin typeface="Arial" panose="020B0604020202020204" pitchFamily="34" charset="0"/>
              <a:cs typeface="Arial" panose="020B0604020202020204" pitchFamily="34" charset="0"/>
            </a:rPr>
            <a:t>(esp. in industries with material environmental issues and countries with higher EPI) </a:t>
          </a:r>
          <a:r>
            <a:rPr lang="en-SG" sz="1500" b="0" kern="1200" dirty="0">
              <a:latin typeface="Arial" panose="020B0604020202020204" pitchFamily="34" charset="0"/>
              <a:cs typeface="Arial" panose="020B0604020202020204" pitchFamily="34" charset="0"/>
            </a:rPr>
            <a:t>and fewer employee injuries</a:t>
          </a:r>
          <a:endParaRPr lang="en-SG" sz="1500" b="1" kern="1200" dirty="0">
            <a:latin typeface="Arial" panose="020B0604020202020204" pitchFamily="34" charset="0"/>
            <a:cs typeface="Arial" panose="020B0604020202020204" pitchFamily="34" charset="0"/>
          </a:endParaRPr>
        </a:p>
        <a:p>
          <a:pPr marL="114300" lvl="1" indent="-114300" algn="l" defTabSz="666750">
            <a:lnSpc>
              <a:spcPct val="90000"/>
            </a:lnSpc>
            <a:spcBef>
              <a:spcPct val="0"/>
            </a:spcBef>
            <a:spcAft>
              <a:spcPct val="15000"/>
            </a:spcAft>
            <a:buChar char="•"/>
          </a:pPr>
          <a:r>
            <a:rPr lang="en-SG" sz="1500" kern="1200" dirty="0">
              <a:latin typeface="Arial" panose="020B0604020202020204" pitchFamily="34" charset="0"/>
              <a:cs typeface="Arial" panose="020B0604020202020204" pitchFamily="34" charset="0"/>
            </a:rPr>
            <a:t>Strengthen </a:t>
          </a:r>
          <a:r>
            <a:rPr lang="en-SG" sz="1500" b="1" kern="1200" dirty="0">
              <a:latin typeface="Arial" panose="020B0604020202020204" pitchFamily="34" charset="0"/>
              <a:cs typeface="Arial" panose="020B0604020202020204" pitchFamily="34" charset="0"/>
            </a:rPr>
            <a:t>CSR management practices</a:t>
          </a:r>
        </a:p>
      </dsp:txBody>
      <dsp:txXfrm>
        <a:off x="5964507" y="958461"/>
        <a:ext cx="2614835" cy="24212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85C96-88DE-4F77-9327-6B239CE9D7F4}">
      <dsp:nvSpPr>
        <dsp:cNvPr id="0" name=""/>
        <dsp:cNvSpPr/>
      </dsp:nvSpPr>
      <dsp:spPr>
        <a:xfrm>
          <a:off x="0" y="196712"/>
          <a:ext cx="8582025" cy="11529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6060" tIns="249936" rIns="666060" bIns="99568" numCol="1" spcCol="1270" anchor="t" anchorCtr="0">
          <a:noAutofit/>
        </a:bodyPr>
        <a:lstStyle/>
        <a:p>
          <a:pPr marL="114300" lvl="1" indent="-114300" algn="l" defTabSz="622300">
            <a:lnSpc>
              <a:spcPct val="90000"/>
            </a:lnSpc>
            <a:spcBef>
              <a:spcPct val="0"/>
            </a:spcBef>
            <a:spcAft>
              <a:spcPct val="15000"/>
            </a:spcAft>
            <a:buChar char="•"/>
          </a:pPr>
          <a:r>
            <a:rPr lang="en-SG" sz="1400" kern="1200" dirty="0">
              <a:latin typeface="Arial" panose="020B0604020202020204" pitchFamily="34" charset="0"/>
              <a:cs typeface="Arial" panose="020B0604020202020204" pitchFamily="34" charset="0"/>
            </a:rPr>
            <a:t>CSR contracting </a:t>
          </a:r>
          <a:r>
            <a:rPr lang="en-SG" sz="1400" kern="1200" dirty="0">
              <a:solidFill>
                <a:schemeClr val="bg1">
                  <a:lumMod val="65000"/>
                </a:schemeClr>
              </a:solidFill>
              <a:latin typeface="Arial" panose="020B0604020202020204" pitchFamily="34" charset="0"/>
              <a:cs typeface="Arial" panose="020B0604020202020204" pitchFamily="34" charset="0"/>
            </a:rPr>
            <a:t>(Flammer, Hong, Minor 2019; </a:t>
          </a:r>
          <a:r>
            <a:rPr lang="de-DE" sz="1400" kern="1200" dirty="0">
              <a:solidFill>
                <a:schemeClr val="bg1">
                  <a:lumMod val="65000"/>
                </a:schemeClr>
              </a:solidFill>
              <a:latin typeface="Arial" panose="020B0604020202020204" pitchFamily="34" charset="0"/>
              <a:cs typeface="Arial" panose="020B0604020202020204" pitchFamily="34" charset="0"/>
            </a:rPr>
            <a:t>Cohen, Kadach, Ormazabal, Reichelstein 2023)</a:t>
          </a:r>
          <a:endParaRPr lang="en-SG" sz="1400" kern="1200" dirty="0">
            <a:solidFill>
              <a:schemeClr val="bg1">
                <a:lumMod val="65000"/>
              </a:schemeClr>
            </a:solidFill>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n-SG" sz="1400" kern="1200" dirty="0">
              <a:solidFill>
                <a:schemeClr val="tx1"/>
              </a:solidFill>
              <a:latin typeface="Arial" panose="020B0604020202020204" pitchFamily="34" charset="0"/>
              <a:cs typeface="Arial" panose="020B0604020202020204" pitchFamily="34" charset="0"/>
            </a:rPr>
            <a:t>Organizational processes </a:t>
          </a:r>
          <a:r>
            <a:rPr lang="en-SG" sz="1400" kern="1200" dirty="0">
              <a:solidFill>
                <a:schemeClr val="bg1">
                  <a:lumMod val="65000"/>
                </a:schemeClr>
              </a:solidFill>
              <a:latin typeface="Arial" panose="020B0604020202020204" pitchFamily="34" charset="0"/>
              <a:cs typeface="Arial" panose="020B0604020202020204" pitchFamily="34" charset="0"/>
            </a:rPr>
            <a:t>(Eccles, Ioannou, </a:t>
          </a:r>
          <a:r>
            <a:rPr lang="en-SG" sz="1400" kern="1200" dirty="0" err="1">
              <a:solidFill>
                <a:schemeClr val="bg1">
                  <a:lumMod val="65000"/>
                </a:schemeClr>
              </a:solidFill>
              <a:latin typeface="Arial" panose="020B0604020202020204" pitchFamily="34" charset="0"/>
              <a:cs typeface="Arial" panose="020B0604020202020204" pitchFamily="34" charset="0"/>
            </a:rPr>
            <a:t>Serafeim</a:t>
          </a:r>
          <a:r>
            <a:rPr lang="en-SG" sz="1400" kern="1200" dirty="0">
              <a:solidFill>
                <a:schemeClr val="bg1">
                  <a:lumMod val="65000"/>
                </a:schemeClr>
              </a:solidFill>
              <a:latin typeface="Arial" panose="020B0604020202020204" pitchFamily="34" charset="0"/>
              <a:cs typeface="Arial" panose="020B0604020202020204" pitchFamily="34" charset="0"/>
            </a:rPr>
            <a:t> 2014)</a:t>
          </a:r>
        </a:p>
        <a:p>
          <a:pPr marL="114300" lvl="1" indent="-114300" algn="l" defTabSz="622300">
            <a:lnSpc>
              <a:spcPct val="90000"/>
            </a:lnSpc>
            <a:spcBef>
              <a:spcPct val="0"/>
            </a:spcBef>
            <a:spcAft>
              <a:spcPct val="15000"/>
            </a:spcAft>
            <a:buChar char="•"/>
          </a:pPr>
          <a:r>
            <a:rPr lang="en-SG" sz="1400" kern="1200" dirty="0">
              <a:solidFill>
                <a:schemeClr val="tx1"/>
              </a:solidFill>
              <a:latin typeface="Arial" panose="020B0604020202020204" pitchFamily="34" charset="0"/>
              <a:cs typeface="Arial" panose="020B0604020202020204" pitchFamily="34" charset="0"/>
            </a:rPr>
            <a:t>CSR committee – country-level factors </a:t>
          </a:r>
          <a:r>
            <a:rPr lang="en-SG" sz="1400" kern="1200" dirty="0">
              <a:solidFill>
                <a:schemeClr val="bg1">
                  <a:lumMod val="65000"/>
                </a:schemeClr>
              </a:solidFill>
              <a:latin typeface="Arial" panose="020B0604020202020204" pitchFamily="34" charset="0"/>
              <a:cs typeface="Arial" panose="020B0604020202020204" pitchFamily="34" charset="0"/>
            </a:rPr>
            <a:t>(</a:t>
          </a:r>
          <a:r>
            <a:rPr lang="en-SG" sz="1400" kern="1200" dirty="0" err="1">
              <a:solidFill>
                <a:schemeClr val="bg1">
                  <a:lumMod val="65000"/>
                </a:schemeClr>
              </a:solidFill>
              <a:latin typeface="Arial" panose="020B0604020202020204" pitchFamily="34" charset="0"/>
              <a:cs typeface="Arial" panose="020B0604020202020204" pitchFamily="34" charset="0"/>
            </a:rPr>
            <a:t>Gennari</a:t>
          </a:r>
          <a:r>
            <a:rPr lang="en-SG" sz="1400" kern="1200" dirty="0">
              <a:solidFill>
                <a:schemeClr val="bg1">
                  <a:lumMod val="65000"/>
                </a:schemeClr>
              </a:solidFill>
              <a:latin typeface="Arial" panose="020B0604020202020204" pitchFamily="34" charset="0"/>
              <a:cs typeface="Arial" panose="020B0604020202020204" pitchFamily="34" charset="0"/>
            </a:rPr>
            <a:t>, Salvioni 2019)</a:t>
          </a:r>
        </a:p>
      </dsp:txBody>
      <dsp:txXfrm>
        <a:off x="0" y="196712"/>
        <a:ext cx="8582025" cy="1152900"/>
      </dsp:txXfrm>
    </dsp:sp>
    <dsp:sp modelId="{626F6FC5-3F23-4421-8A4B-92B41D75CBC8}">
      <dsp:nvSpPr>
        <dsp:cNvPr id="0" name=""/>
        <dsp:cNvSpPr/>
      </dsp:nvSpPr>
      <dsp:spPr>
        <a:xfrm>
          <a:off x="429101" y="19592"/>
          <a:ext cx="6007417" cy="3542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066" tIns="0" rIns="227066" bIns="0" numCol="1" spcCol="1270" anchor="ctr" anchorCtr="0">
          <a:noAutofit/>
        </a:bodyPr>
        <a:lstStyle/>
        <a:p>
          <a:pPr marL="0" lvl="0" indent="0" algn="l" defTabSz="622300">
            <a:lnSpc>
              <a:spcPct val="90000"/>
            </a:lnSpc>
            <a:spcBef>
              <a:spcPct val="0"/>
            </a:spcBef>
            <a:spcAft>
              <a:spcPct val="35000"/>
            </a:spcAft>
            <a:buNone/>
          </a:pPr>
          <a:r>
            <a:rPr lang="en-SG" sz="1400" kern="1200" dirty="0">
              <a:latin typeface="Arial" panose="020B0604020202020204" pitchFamily="34" charset="0"/>
              <a:cs typeface="Arial" panose="020B0604020202020204" pitchFamily="34" charset="0"/>
            </a:rPr>
            <a:t>Incentives for internal CSR governance and management practices</a:t>
          </a:r>
        </a:p>
      </dsp:txBody>
      <dsp:txXfrm>
        <a:off x="446394" y="36885"/>
        <a:ext cx="5972831" cy="319654"/>
      </dsp:txXfrm>
    </dsp:sp>
    <dsp:sp modelId="{5D4C7827-FE08-42D1-94A8-43052896C95B}">
      <dsp:nvSpPr>
        <dsp:cNvPr id="0" name=""/>
        <dsp:cNvSpPr/>
      </dsp:nvSpPr>
      <dsp:spPr>
        <a:xfrm>
          <a:off x="0" y="1591532"/>
          <a:ext cx="8582025" cy="1776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6060" tIns="249936" rIns="666060"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Board gender </a:t>
          </a:r>
          <a:r>
            <a:rPr lang="en-US" sz="1400" kern="1200" dirty="0">
              <a:solidFill>
                <a:schemeClr val="bg1">
                  <a:lumMod val="65000"/>
                </a:schemeClr>
              </a:solidFill>
              <a:latin typeface="Arial" panose="020B0604020202020204" pitchFamily="34" charset="0"/>
              <a:cs typeface="Arial" panose="020B0604020202020204" pitchFamily="34" charset="0"/>
            </a:rPr>
            <a:t>(Hsu, Li, Pan 2023), </a:t>
          </a:r>
          <a:r>
            <a:rPr lang="en-SG" sz="1400" kern="1200" dirty="0">
              <a:solidFill>
                <a:schemeClr val="tx1"/>
              </a:solidFill>
              <a:latin typeface="Arial" panose="020B0604020202020204" pitchFamily="34" charset="0"/>
              <a:cs typeface="Arial" panose="020B0604020202020204" pitchFamily="34" charset="0"/>
            </a:rPr>
            <a:t>diversity </a:t>
          </a:r>
          <a:r>
            <a:rPr lang="en-SG" sz="1400" kern="1200" dirty="0">
              <a:solidFill>
                <a:schemeClr val="bg1">
                  <a:lumMod val="65000"/>
                </a:schemeClr>
              </a:solidFill>
              <a:latin typeface="Arial" panose="020B0604020202020204" pitchFamily="34" charset="0"/>
              <a:cs typeface="Arial" panose="020B0604020202020204" pitchFamily="34" charset="0"/>
            </a:rPr>
            <a:t>(Cai, Dey, </a:t>
          </a:r>
          <a:r>
            <a:rPr lang="en-SG" sz="1400" kern="1200" dirty="0" err="1">
              <a:solidFill>
                <a:schemeClr val="bg1">
                  <a:lumMod val="65000"/>
                </a:schemeClr>
              </a:solidFill>
              <a:latin typeface="Arial" panose="020B0604020202020204" pitchFamily="34" charset="0"/>
              <a:cs typeface="Arial" panose="020B0604020202020204" pitchFamily="34" charset="0"/>
            </a:rPr>
            <a:t>Grennan</a:t>
          </a:r>
          <a:r>
            <a:rPr lang="en-SG" sz="1400" kern="1200" dirty="0">
              <a:solidFill>
                <a:schemeClr val="bg1">
                  <a:lumMod val="65000"/>
                </a:schemeClr>
              </a:solidFill>
              <a:latin typeface="Arial" panose="020B0604020202020204" pitchFamily="34" charset="0"/>
              <a:cs typeface="Arial" panose="020B0604020202020204" pitchFamily="34" charset="0"/>
            </a:rPr>
            <a:t>, Pacelli, Qiu 2022)</a:t>
          </a:r>
        </a:p>
        <a:p>
          <a:pPr marL="114300" lvl="1" indent="-114300" algn="l" defTabSz="622300">
            <a:lnSpc>
              <a:spcPct val="90000"/>
            </a:lnSpc>
            <a:spcBef>
              <a:spcPct val="0"/>
            </a:spcBef>
            <a:spcAft>
              <a:spcPct val="15000"/>
            </a:spcAft>
            <a:buChar char="•"/>
          </a:pPr>
          <a:r>
            <a:rPr lang="en-US" sz="1400" kern="1200" dirty="0">
              <a:solidFill>
                <a:schemeClr val="tx1"/>
              </a:solidFill>
              <a:latin typeface="Arial" panose="020B0604020202020204" pitchFamily="34" charset="0"/>
              <a:cs typeface="Arial" panose="020B0604020202020204" pitchFamily="34" charset="0"/>
            </a:rPr>
            <a:t>Board risk oversight </a:t>
          </a:r>
          <a:r>
            <a:rPr lang="en-US" sz="1400" kern="1200" dirty="0">
              <a:solidFill>
                <a:schemeClr val="bg1">
                  <a:lumMod val="65000"/>
                </a:schemeClr>
              </a:solidFill>
              <a:latin typeface="Arial" panose="020B0604020202020204" pitchFamily="34" charset="0"/>
              <a:cs typeface="Arial" panose="020B0604020202020204" pitchFamily="34" charset="0"/>
            </a:rPr>
            <a:t>(</a:t>
          </a:r>
          <a:r>
            <a:rPr lang="en-US" sz="1400" kern="1200" dirty="0" err="1">
              <a:solidFill>
                <a:schemeClr val="bg1">
                  <a:lumMod val="65000"/>
                </a:schemeClr>
              </a:solidFill>
              <a:latin typeface="Arial" panose="020B0604020202020204" pitchFamily="34" charset="0"/>
              <a:cs typeface="Arial" panose="020B0604020202020204" pitchFamily="34" charset="0"/>
            </a:rPr>
            <a:t>Amiraslani</a:t>
          </a:r>
          <a:r>
            <a:rPr lang="en-US" sz="1400" kern="1200" dirty="0">
              <a:solidFill>
                <a:schemeClr val="bg1">
                  <a:lumMod val="65000"/>
                </a:schemeClr>
              </a:solidFill>
              <a:latin typeface="Arial" panose="020B0604020202020204" pitchFamily="34" charset="0"/>
              <a:cs typeface="Arial" panose="020B0604020202020204" pitchFamily="34" charset="0"/>
            </a:rPr>
            <a:t>, Deller, </a:t>
          </a:r>
          <a:r>
            <a:rPr lang="en-US" sz="1400" kern="1200" dirty="0" err="1">
              <a:solidFill>
                <a:schemeClr val="bg1">
                  <a:lumMod val="65000"/>
                </a:schemeClr>
              </a:solidFill>
              <a:latin typeface="Arial" panose="020B0604020202020204" pitchFamily="34" charset="0"/>
              <a:cs typeface="Arial" panose="020B0604020202020204" pitchFamily="34" charset="0"/>
            </a:rPr>
            <a:t>Ittner</a:t>
          </a:r>
          <a:r>
            <a:rPr lang="en-US" sz="1400" kern="1200" dirty="0">
              <a:solidFill>
                <a:schemeClr val="bg1">
                  <a:lumMod val="65000"/>
                </a:schemeClr>
              </a:solidFill>
              <a:latin typeface="Arial" panose="020B0604020202020204" pitchFamily="34" charset="0"/>
              <a:cs typeface="Arial" panose="020B0604020202020204" pitchFamily="34" charset="0"/>
            </a:rPr>
            <a:t>, </a:t>
          </a:r>
          <a:r>
            <a:rPr lang="en-US" sz="1400" kern="1200" dirty="0" err="1">
              <a:solidFill>
                <a:schemeClr val="bg1">
                  <a:lumMod val="65000"/>
                </a:schemeClr>
              </a:solidFill>
              <a:latin typeface="Arial" panose="020B0604020202020204" pitchFamily="34" charset="0"/>
              <a:cs typeface="Arial" panose="020B0604020202020204" pitchFamily="34" charset="0"/>
            </a:rPr>
            <a:t>Keusch</a:t>
          </a:r>
          <a:r>
            <a:rPr lang="en-US" sz="1400" kern="1200" dirty="0">
              <a:solidFill>
                <a:schemeClr val="bg1">
                  <a:lumMod val="65000"/>
                </a:schemeClr>
              </a:solidFill>
              <a:latin typeface="Arial" panose="020B0604020202020204" pitchFamily="34" charset="0"/>
              <a:cs typeface="Arial" panose="020B0604020202020204" pitchFamily="34" charset="0"/>
            </a:rPr>
            <a:t> 2023)</a:t>
          </a:r>
          <a:endParaRPr lang="en-SG" sz="1400" kern="1200" dirty="0">
            <a:solidFill>
              <a:schemeClr val="bg1">
                <a:lumMod val="65000"/>
              </a:schemeClr>
            </a:solidFill>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n-SG" sz="1400" kern="1200" dirty="0">
              <a:solidFill>
                <a:schemeClr val="tx1"/>
              </a:solidFill>
              <a:latin typeface="Arial" panose="020B0604020202020204" pitchFamily="34" charset="0"/>
              <a:cs typeface="Arial" panose="020B0604020202020204" pitchFamily="34" charset="0"/>
            </a:rPr>
            <a:t>Board renewal mechanism </a:t>
          </a:r>
          <a:r>
            <a:rPr lang="en-SG" sz="1400" kern="1200" dirty="0">
              <a:solidFill>
                <a:schemeClr val="bg1">
                  <a:lumMod val="65000"/>
                </a:schemeClr>
              </a:solidFill>
              <a:latin typeface="Arial" panose="020B0604020202020204" pitchFamily="34" charset="0"/>
              <a:cs typeface="Arial" panose="020B0604020202020204" pitchFamily="34" charset="0"/>
            </a:rPr>
            <a:t>(Dyck, </a:t>
          </a:r>
          <a:r>
            <a:rPr lang="en-SG" sz="1400" kern="1200" dirty="0" err="1">
              <a:solidFill>
                <a:schemeClr val="bg1">
                  <a:lumMod val="65000"/>
                </a:schemeClr>
              </a:solidFill>
              <a:latin typeface="Arial" panose="020B0604020202020204" pitchFamily="34" charset="0"/>
              <a:cs typeface="Arial" panose="020B0604020202020204" pitchFamily="34" charset="0"/>
            </a:rPr>
            <a:t>Lins</a:t>
          </a:r>
          <a:r>
            <a:rPr lang="en-SG" sz="1400" kern="1200" dirty="0">
              <a:solidFill>
                <a:schemeClr val="bg1">
                  <a:lumMod val="65000"/>
                </a:schemeClr>
              </a:solidFill>
              <a:latin typeface="Arial" panose="020B0604020202020204" pitchFamily="34" charset="0"/>
              <a:cs typeface="Arial" panose="020B0604020202020204" pitchFamily="34" charset="0"/>
            </a:rPr>
            <a:t>, Roth, Towner, Wagner 2023)</a:t>
          </a:r>
        </a:p>
        <a:p>
          <a:pPr marL="114300" lvl="1" indent="-114300" algn="l" defTabSz="622300">
            <a:lnSpc>
              <a:spcPct val="90000"/>
            </a:lnSpc>
            <a:spcBef>
              <a:spcPct val="0"/>
            </a:spcBef>
            <a:spcAft>
              <a:spcPct val="15000"/>
            </a:spcAft>
            <a:buChar char="•"/>
          </a:pPr>
          <a:r>
            <a:rPr lang="en-SG" sz="1400" kern="1200" dirty="0">
              <a:solidFill>
                <a:schemeClr val="tx1"/>
              </a:solidFill>
              <a:latin typeface="Arial" panose="020B0604020202020204" pitchFamily="34" charset="0"/>
              <a:cs typeface="Arial" panose="020B0604020202020204" pitchFamily="34" charset="0"/>
            </a:rPr>
            <a:t>CSR committee – specific performance/single-country/environmental aspect only </a:t>
          </a:r>
          <a:r>
            <a:rPr lang="en-SG" sz="1400" kern="1200" dirty="0">
              <a:solidFill>
                <a:schemeClr val="bg1">
                  <a:lumMod val="65000"/>
                </a:schemeClr>
              </a:solidFill>
              <a:latin typeface="Arial" panose="020B0604020202020204" pitchFamily="34" charset="0"/>
              <a:cs typeface="Arial" panose="020B0604020202020204" pitchFamily="34" charset="0"/>
            </a:rPr>
            <a:t>(e.g., Peters and </a:t>
          </a:r>
          <a:r>
            <a:rPr lang="en-SG" sz="1400" kern="1200" dirty="0" err="1">
              <a:solidFill>
                <a:schemeClr val="bg1">
                  <a:lumMod val="65000"/>
                </a:schemeClr>
              </a:solidFill>
              <a:latin typeface="Arial" panose="020B0604020202020204" pitchFamily="34" charset="0"/>
              <a:cs typeface="Arial" panose="020B0604020202020204" pitchFamily="34" charset="0"/>
            </a:rPr>
            <a:t>Romi</a:t>
          </a:r>
          <a:r>
            <a:rPr lang="en-SG" sz="1400" kern="1200" dirty="0">
              <a:solidFill>
                <a:schemeClr val="bg1">
                  <a:lumMod val="65000"/>
                </a:schemeClr>
              </a:solidFill>
              <a:latin typeface="Arial" panose="020B0604020202020204" pitchFamily="34" charset="0"/>
              <a:cs typeface="Arial" panose="020B0604020202020204" pitchFamily="34" charset="0"/>
            </a:rPr>
            <a:t> 2014; </a:t>
          </a:r>
          <a:r>
            <a:rPr lang="en-US" sz="1400" kern="1200" dirty="0">
              <a:solidFill>
                <a:schemeClr val="bg1">
                  <a:lumMod val="65000"/>
                </a:schemeClr>
              </a:solidFill>
              <a:latin typeface="Arial" panose="020B0604020202020204" pitchFamily="34" charset="0"/>
              <a:cs typeface="Arial" panose="020B0604020202020204" pitchFamily="34" charset="0"/>
            </a:rPr>
            <a:t>Dixon-Fowler, Ellstrand, and Johnson 2017; </a:t>
          </a:r>
          <a:r>
            <a:rPr lang="en-SG" sz="1400" kern="1200" dirty="0">
              <a:solidFill>
                <a:schemeClr val="bg1">
                  <a:lumMod val="65000"/>
                </a:schemeClr>
              </a:solidFill>
              <a:latin typeface="Arial" panose="020B0604020202020204" pitchFamily="34" charset="0"/>
              <a:cs typeface="Arial" panose="020B0604020202020204" pitchFamily="34" charset="0"/>
            </a:rPr>
            <a:t>Burke, Hoitash, and Hoitash 2019)</a:t>
          </a:r>
        </a:p>
        <a:p>
          <a:pPr marL="114300" lvl="1" indent="-114300" algn="l" defTabSz="622300">
            <a:lnSpc>
              <a:spcPct val="90000"/>
            </a:lnSpc>
            <a:spcBef>
              <a:spcPct val="0"/>
            </a:spcBef>
            <a:spcAft>
              <a:spcPct val="15000"/>
            </a:spcAft>
            <a:buChar char="•"/>
          </a:pPr>
          <a:r>
            <a:rPr lang="en-SG" sz="1400" kern="1200" dirty="0">
              <a:solidFill>
                <a:schemeClr val="tx1"/>
              </a:solidFill>
              <a:latin typeface="Arial" panose="020B0604020202020204" pitchFamily="34" charset="0"/>
              <a:cs typeface="Arial" panose="020B0604020202020204" pitchFamily="34" charset="0"/>
            </a:rPr>
            <a:t>Review studies </a:t>
          </a:r>
          <a:r>
            <a:rPr lang="en-SG" sz="1400" kern="1200" dirty="0">
              <a:solidFill>
                <a:schemeClr val="bg1">
                  <a:lumMod val="65000"/>
                </a:schemeClr>
              </a:solidFill>
              <a:latin typeface="Arial" panose="020B0604020202020204" pitchFamily="34" charset="0"/>
              <a:cs typeface="Arial" panose="020B0604020202020204" pitchFamily="34" charset="0"/>
            </a:rPr>
            <a:t>(Walls, Perrone, Phan 2012; </a:t>
          </a:r>
          <a:r>
            <a:rPr lang="en-SG" sz="1400" kern="1200" dirty="0" err="1">
              <a:solidFill>
                <a:schemeClr val="bg1">
                  <a:lumMod val="65000"/>
                </a:schemeClr>
              </a:solidFill>
              <a:latin typeface="Arial" panose="020B0604020202020204" pitchFamily="34" charset="0"/>
              <a:cs typeface="Arial" panose="020B0604020202020204" pitchFamily="34" charset="0"/>
            </a:rPr>
            <a:t>Velte</a:t>
          </a:r>
          <a:r>
            <a:rPr lang="en-SG" sz="1400" kern="1200" dirty="0">
              <a:solidFill>
                <a:schemeClr val="bg1">
                  <a:lumMod val="65000"/>
                </a:schemeClr>
              </a:solidFill>
              <a:latin typeface="Arial" panose="020B0604020202020204" pitchFamily="34" charset="0"/>
              <a:cs typeface="Arial" panose="020B0604020202020204" pitchFamily="34" charset="0"/>
            </a:rPr>
            <a:t> and Stawinoga 2020) </a:t>
          </a:r>
        </a:p>
      </dsp:txBody>
      <dsp:txXfrm>
        <a:off x="0" y="1591532"/>
        <a:ext cx="8582025" cy="1776600"/>
      </dsp:txXfrm>
    </dsp:sp>
    <dsp:sp modelId="{AB931A13-873B-45E7-8A0C-14FDDDCE713A}">
      <dsp:nvSpPr>
        <dsp:cNvPr id="0" name=""/>
        <dsp:cNvSpPr/>
      </dsp:nvSpPr>
      <dsp:spPr>
        <a:xfrm>
          <a:off x="429101" y="1414412"/>
          <a:ext cx="6007417" cy="3542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066" tIns="0" rIns="227066" bIns="0" numCol="1" spcCol="1270" anchor="ctr" anchorCtr="0">
          <a:noAutofit/>
        </a:bodyPr>
        <a:lstStyle/>
        <a:p>
          <a:pPr marL="0" lvl="0" indent="0" algn="l" defTabSz="622300">
            <a:lnSpc>
              <a:spcPct val="90000"/>
            </a:lnSpc>
            <a:spcBef>
              <a:spcPct val="0"/>
            </a:spcBef>
            <a:spcAft>
              <a:spcPct val="35000"/>
            </a:spcAft>
            <a:buNone/>
          </a:pPr>
          <a:r>
            <a:rPr lang="en-SG" sz="1400" kern="1200" dirty="0">
              <a:solidFill>
                <a:schemeClr val="bg1"/>
              </a:solidFill>
              <a:latin typeface="Arial" panose="020B0604020202020204" pitchFamily="34" charset="0"/>
              <a:cs typeface="Arial" panose="020B0604020202020204" pitchFamily="34" charset="0"/>
            </a:rPr>
            <a:t>Board characteristics and CSR performance</a:t>
          </a:r>
        </a:p>
      </dsp:txBody>
      <dsp:txXfrm>
        <a:off x="446394" y="1431705"/>
        <a:ext cx="5972831" cy="3196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B1FF4E-3D2A-4631-B536-35C538A6B422}">
      <dsp:nvSpPr>
        <dsp:cNvPr id="0" name=""/>
        <dsp:cNvSpPr/>
      </dsp:nvSpPr>
      <dsp:spPr>
        <a:xfrm>
          <a:off x="0" y="36867"/>
          <a:ext cx="8231945" cy="444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SG" sz="1900" kern="1200" dirty="0">
              <a:latin typeface="Arial" panose="020B0604020202020204" pitchFamily="34" charset="0"/>
              <a:cs typeface="Arial" panose="020B0604020202020204" pitchFamily="34" charset="0"/>
            </a:rPr>
            <a:t>Resource Dependent Theory</a:t>
          </a:r>
        </a:p>
      </dsp:txBody>
      <dsp:txXfrm>
        <a:off x="21704" y="58571"/>
        <a:ext cx="8188537" cy="401192"/>
      </dsp:txXfrm>
    </dsp:sp>
    <dsp:sp modelId="{0E17AD53-971E-465A-A1B1-0665529BFC75}">
      <dsp:nvSpPr>
        <dsp:cNvPr id="0" name=""/>
        <dsp:cNvSpPr/>
      </dsp:nvSpPr>
      <dsp:spPr>
        <a:xfrm>
          <a:off x="0" y="481467"/>
          <a:ext cx="8231945" cy="884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364"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SG" sz="1500" kern="1200" dirty="0">
              <a:latin typeface="Arial" panose="020B0604020202020204" pitchFamily="34" charset="0"/>
              <a:cs typeface="Arial" panose="020B0604020202020204" pitchFamily="34" charset="0"/>
            </a:rPr>
            <a:t>CSR committee </a:t>
          </a:r>
          <a:r>
            <a:rPr lang="en-US" altLang="zh-CN" sz="1500" kern="1200" dirty="0">
              <a:latin typeface="Arial" panose="020B0604020202020204" pitchFamily="34" charset="0"/>
              <a:cs typeface="Arial" panose="020B0604020202020204" pitchFamily="34" charset="0"/>
            </a:rPr>
            <a:t>being instrumental for boards to </a:t>
          </a:r>
          <a:r>
            <a:rPr lang="en-SG" sz="1500" kern="1200" dirty="0">
              <a:latin typeface="Arial" panose="020B0604020202020204" pitchFamily="34" charset="0"/>
              <a:cs typeface="Arial" panose="020B0604020202020204" pitchFamily="34" charset="0"/>
            </a:rPr>
            <a:t>provide resources – such as advice, legitimacy, reputation, communication, access to external networks – in sustainability</a:t>
          </a:r>
        </a:p>
        <a:p>
          <a:pPr marL="114300" lvl="1" indent="-114300" algn="l" defTabSz="666750">
            <a:lnSpc>
              <a:spcPct val="90000"/>
            </a:lnSpc>
            <a:spcBef>
              <a:spcPct val="0"/>
            </a:spcBef>
            <a:spcAft>
              <a:spcPct val="20000"/>
            </a:spcAft>
            <a:buChar char="•"/>
          </a:pPr>
          <a:r>
            <a:rPr lang="en-SG" sz="1500" b="1" kern="1200" dirty="0">
              <a:latin typeface="Arial" panose="020B0604020202020204" pitchFamily="34" charset="0"/>
              <a:cs typeface="Arial" panose="020B0604020202020204" pitchFamily="34" charset="0"/>
            </a:rPr>
            <a:t>Potential reasons: </a:t>
          </a:r>
          <a:r>
            <a:rPr lang="en-SG" sz="1500" kern="1200" dirty="0">
              <a:latin typeface="Arial" panose="020B0604020202020204" pitchFamily="34" charset="0"/>
              <a:cs typeface="Arial" panose="020B0604020202020204" pitchFamily="34" charset="0"/>
            </a:rPr>
            <a:t>external pressures from regulators, </a:t>
          </a:r>
          <a:r>
            <a:rPr lang="en-US" altLang="zh-CN" sz="1500" kern="1200" dirty="0">
              <a:latin typeface="Arial" panose="020B0604020202020204" pitchFamily="34" charset="0"/>
              <a:cs typeface="Arial" panose="020B0604020202020204" pitchFamily="34" charset="0"/>
            </a:rPr>
            <a:t>socially conscious </a:t>
          </a:r>
          <a:r>
            <a:rPr lang="en-SG" sz="1500" kern="1200" dirty="0">
              <a:latin typeface="Arial" panose="020B0604020202020204" pitchFamily="34" charset="0"/>
              <a:cs typeface="Arial" panose="020B0604020202020204" pitchFamily="34" charset="0"/>
            </a:rPr>
            <a:t>shareholders and stakeholders</a:t>
          </a:r>
        </a:p>
      </dsp:txBody>
      <dsp:txXfrm>
        <a:off x="0" y="481467"/>
        <a:ext cx="8231945" cy="884924"/>
      </dsp:txXfrm>
    </dsp:sp>
    <dsp:sp modelId="{7A6BBDFA-3E26-43AE-ADF2-A56EFD36F12E}">
      <dsp:nvSpPr>
        <dsp:cNvPr id="0" name=""/>
        <dsp:cNvSpPr/>
      </dsp:nvSpPr>
      <dsp:spPr>
        <a:xfrm>
          <a:off x="0" y="1366392"/>
          <a:ext cx="8231945" cy="444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SG" sz="1900" kern="1200" dirty="0">
              <a:latin typeface="Arial" panose="020B0604020202020204" pitchFamily="34" charset="0"/>
              <a:cs typeface="Arial" panose="020B0604020202020204" pitchFamily="34" charset="0"/>
            </a:rPr>
            <a:t>Institutional Theory</a:t>
          </a:r>
        </a:p>
      </dsp:txBody>
      <dsp:txXfrm>
        <a:off x="21704" y="1388096"/>
        <a:ext cx="8188537" cy="401192"/>
      </dsp:txXfrm>
    </dsp:sp>
    <dsp:sp modelId="{7ABA7C99-41F2-4322-B280-407CFCA0D976}">
      <dsp:nvSpPr>
        <dsp:cNvPr id="0" name=""/>
        <dsp:cNvSpPr/>
      </dsp:nvSpPr>
      <dsp:spPr>
        <a:xfrm>
          <a:off x="0" y="1810992"/>
          <a:ext cx="8231945" cy="491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364"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SG" sz="1500" kern="1200" dirty="0">
              <a:latin typeface="Arial" panose="020B0604020202020204" pitchFamily="34" charset="0"/>
              <a:cs typeface="Arial" panose="020B0604020202020204" pitchFamily="34" charset="0"/>
            </a:rPr>
            <a:t>Firms mimic practices of successful peers </a:t>
          </a:r>
        </a:p>
        <a:p>
          <a:pPr marL="114300" lvl="1" indent="-114300" algn="l" defTabSz="666750">
            <a:lnSpc>
              <a:spcPct val="90000"/>
            </a:lnSpc>
            <a:spcBef>
              <a:spcPct val="0"/>
            </a:spcBef>
            <a:spcAft>
              <a:spcPct val="20000"/>
            </a:spcAft>
            <a:buChar char="•"/>
          </a:pPr>
          <a:r>
            <a:rPr lang="en-SG" sz="1500" b="1" kern="1200" dirty="0">
              <a:latin typeface="Arial" panose="020B0604020202020204" pitchFamily="34" charset="0"/>
              <a:cs typeface="Arial" panose="020B0604020202020204" pitchFamily="34" charset="0"/>
            </a:rPr>
            <a:t>Potential reasons: </a:t>
          </a:r>
          <a:r>
            <a:rPr lang="en-US" altLang="zh-CN" sz="1500" b="0" kern="1200" dirty="0">
              <a:latin typeface="Arial" panose="020B0604020202020204" pitchFamily="34" charset="0"/>
              <a:cs typeface="Arial" panose="020B0604020202020204" pitchFamily="34" charset="0"/>
            </a:rPr>
            <a:t>industry </a:t>
          </a:r>
          <a:r>
            <a:rPr lang="en-SG" sz="1500" kern="1200" dirty="0">
              <a:latin typeface="Arial" panose="020B0604020202020204" pitchFamily="34" charset="0"/>
              <a:cs typeface="Arial" panose="020B0604020202020204" pitchFamily="34" charset="0"/>
            </a:rPr>
            <a:t>peer pressure</a:t>
          </a:r>
        </a:p>
      </dsp:txBody>
      <dsp:txXfrm>
        <a:off x="0" y="1810992"/>
        <a:ext cx="8231945" cy="491625"/>
      </dsp:txXfrm>
    </dsp:sp>
    <dsp:sp modelId="{BA73871E-BCA4-46C0-95DF-59A69CCAC446}">
      <dsp:nvSpPr>
        <dsp:cNvPr id="0" name=""/>
        <dsp:cNvSpPr/>
      </dsp:nvSpPr>
      <dsp:spPr>
        <a:xfrm>
          <a:off x="0" y="2302617"/>
          <a:ext cx="8231945" cy="444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SG" sz="1900" kern="1200" dirty="0">
              <a:latin typeface="Arial" panose="020B0604020202020204" pitchFamily="34" charset="0"/>
              <a:cs typeface="Arial" panose="020B0604020202020204" pitchFamily="34" charset="0"/>
            </a:rPr>
            <a:t>Agency Theory</a:t>
          </a:r>
        </a:p>
      </dsp:txBody>
      <dsp:txXfrm>
        <a:off x="21704" y="2324321"/>
        <a:ext cx="8188537" cy="401192"/>
      </dsp:txXfrm>
    </dsp:sp>
    <dsp:sp modelId="{09C0E011-AF44-4526-9778-B82B8F2226FC}">
      <dsp:nvSpPr>
        <dsp:cNvPr id="0" name=""/>
        <dsp:cNvSpPr/>
      </dsp:nvSpPr>
      <dsp:spPr>
        <a:xfrm>
          <a:off x="0" y="2747217"/>
          <a:ext cx="8231945" cy="727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364"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SG" sz="1500" kern="1200" dirty="0">
              <a:latin typeface="Arial" panose="020B0604020202020204" pitchFamily="34" charset="0"/>
              <a:cs typeface="Arial" panose="020B0604020202020204" pitchFamily="34" charset="0"/>
            </a:rPr>
            <a:t>Knowledge specialization, individual accountability, mitigation of free-riding problems</a:t>
          </a:r>
        </a:p>
        <a:p>
          <a:pPr marL="114300" lvl="1" indent="-114300" algn="l" defTabSz="666750">
            <a:lnSpc>
              <a:spcPct val="90000"/>
            </a:lnSpc>
            <a:spcBef>
              <a:spcPct val="0"/>
            </a:spcBef>
            <a:spcAft>
              <a:spcPct val="20000"/>
            </a:spcAft>
            <a:buChar char="•"/>
          </a:pPr>
          <a:r>
            <a:rPr lang="en-GB" sz="1500" kern="1200" dirty="0">
              <a:latin typeface="Arial" panose="020B0604020202020204" pitchFamily="34" charset="0"/>
              <a:cs typeface="Arial" panose="020B0604020202020204" pitchFamily="34" charset="0"/>
            </a:rPr>
            <a:t>However, extra workload, search and hiring costs, information segregation problems</a:t>
          </a:r>
        </a:p>
        <a:p>
          <a:pPr marL="114300" lvl="1" indent="-114300" algn="l" defTabSz="666750">
            <a:lnSpc>
              <a:spcPct val="90000"/>
            </a:lnSpc>
            <a:spcBef>
              <a:spcPct val="0"/>
            </a:spcBef>
            <a:spcAft>
              <a:spcPct val="20000"/>
            </a:spcAft>
            <a:buChar char="•"/>
          </a:pPr>
          <a:r>
            <a:rPr lang="en-SG" sz="1500" b="1" kern="1200" dirty="0">
              <a:latin typeface="Arial" panose="020B0604020202020204" pitchFamily="34" charset="0"/>
              <a:cs typeface="Arial" panose="020B0604020202020204" pitchFamily="34" charset="0"/>
            </a:rPr>
            <a:t>Potential reasons: </a:t>
          </a:r>
          <a:r>
            <a:rPr lang="en-SG" sz="1500" kern="1200" dirty="0">
              <a:latin typeface="Arial" panose="020B0604020202020204" pitchFamily="34" charset="0"/>
              <a:cs typeface="Arial" panose="020B0604020202020204" pitchFamily="34" charset="0"/>
            </a:rPr>
            <a:t>internal monitoring needs and low search cost</a:t>
          </a:r>
        </a:p>
      </dsp:txBody>
      <dsp:txXfrm>
        <a:off x="0" y="2747217"/>
        <a:ext cx="8231945" cy="72760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14A951-348A-4081-A776-26A64BE84FE8}">
      <dsp:nvSpPr>
        <dsp:cNvPr id="0" name=""/>
        <dsp:cNvSpPr/>
      </dsp:nvSpPr>
      <dsp:spPr>
        <a:xfrm rot="21300000">
          <a:off x="11574" y="1326286"/>
          <a:ext cx="3748526" cy="429262"/>
        </a:xfrm>
        <a:prstGeom prst="mathMinus">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BCA88B-8542-40C7-AA27-5BE68A264438}">
      <dsp:nvSpPr>
        <dsp:cNvPr id="0" name=""/>
        <dsp:cNvSpPr/>
      </dsp:nvSpPr>
      <dsp:spPr>
        <a:xfrm>
          <a:off x="452601" y="154091"/>
          <a:ext cx="1131502" cy="1232734"/>
        </a:xfrm>
        <a:prstGeom prst="down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770988-9D02-4BF5-AB03-8D5E0810494D}">
      <dsp:nvSpPr>
        <dsp:cNvPr id="0" name=""/>
        <dsp:cNvSpPr/>
      </dsp:nvSpPr>
      <dsp:spPr>
        <a:xfrm>
          <a:off x="1767829" y="0"/>
          <a:ext cx="1669252" cy="1294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Arial" panose="020B0604020202020204" pitchFamily="34" charset="0"/>
              <a:cs typeface="Arial" panose="020B0604020202020204" pitchFamily="34" charset="0"/>
            </a:rPr>
            <a:t>Hiring costs</a:t>
          </a:r>
        </a:p>
        <a:p>
          <a:pPr marL="0" lvl="0" indent="0" algn="ctr" defTabSz="711200">
            <a:lnSpc>
              <a:spcPct val="90000"/>
            </a:lnSpc>
            <a:spcBef>
              <a:spcPct val="0"/>
            </a:spcBef>
            <a:spcAft>
              <a:spcPct val="35000"/>
            </a:spcAft>
            <a:buNone/>
          </a:pPr>
          <a:r>
            <a:rPr lang="en-GB" sz="1600" kern="1200" dirty="0">
              <a:latin typeface="Arial" panose="020B0604020202020204" pitchFamily="34" charset="0"/>
              <a:cs typeface="Arial" panose="020B0604020202020204" pitchFamily="34" charset="0"/>
            </a:rPr>
            <a:t>Extra workload</a:t>
          </a:r>
        </a:p>
        <a:p>
          <a:pPr marL="0" lvl="0" indent="0" algn="ctr" defTabSz="711200">
            <a:lnSpc>
              <a:spcPct val="90000"/>
            </a:lnSpc>
            <a:spcBef>
              <a:spcPct val="0"/>
            </a:spcBef>
            <a:spcAft>
              <a:spcPct val="35000"/>
            </a:spcAft>
            <a:buNone/>
          </a:pPr>
          <a:r>
            <a:rPr lang="en-GB" sz="1600" kern="1200" dirty="0">
              <a:latin typeface="Arial" panose="020B0604020202020204" pitchFamily="34" charset="0"/>
              <a:cs typeface="Arial" panose="020B0604020202020204" pitchFamily="34" charset="0"/>
            </a:rPr>
            <a:t>Information segregation</a:t>
          </a:r>
        </a:p>
      </dsp:txBody>
      <dsp:txXfrm>
        <a:off x="1767829" y="0"/>
        <a:ext cx="1669252" cy="1294370"/>
      </dsp:txXfrm>
    </dsp:sp>
    <dsp:sp modelId="{0CE3EABF-87E0-4B28-8643-B847753BA756}">
      <dsp:nvSpPr>
        <dsp:cNvPr id="0" name=""/>
        <dsp:cNvSpPr/>
      </dsp:nvSpPr>
      <dsp:spPr>
        <a:xfrm>
          <a:off x="2187571" y="1695009"/>
          <a:ext cx="1131502" cy="1232734"/>
        </a:xfrm>
        <a:prstGeom prst="up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491C3A-874B-4608-BCD3-DFEF60484E20}">
      <dsp:nvSpPr>
        <dsp:cNvPr id="0" name=""/>
        <dsp:cNvSpPr/>
      </dsp:nvSpPr>
      <dsp:spPr>
        <a:xfrm>
          <a:off x="289531" y="1787464"/>
          <a:ext cx="1759374" cy="1294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Arial" panose="020B0604020202020204" pitchFamily="34" charset="0"/>
              <a:cs typeface="Arial" panose="020B0604020202020204" pitchFamily="34" charset="0"/>
            </a:rPr>
            <a:t>Knowledge specialisation</a:t>
          </a:r>
        </a:p>
        <a:p>
          <a:pPr marL="0" lvl="0" indent="0" algn="ctr" defTabSz="711200">
            <a:lnSpc>
              <a:spcPct val="90000"/>
            </a:lnSpc>
            <a:spcBef>
              <a:spcPct val="0"/>
            </a:spcBef>
            <a:spcAft>
              <a:spcPct val="35000"/>
            </a:spcAft>
            <a:buNone/>
          </a:pPr>
          <a:r>
            <a:rPr lang="en-GB" sz="1600" kern="1200" dirty="0">
              <a:latin typeface="Arial" panose="020B0604020202020204" pitchFamily="34" charset="0"/>
              <a:cs typeface="Arial" panose="020B0604020202020204" pitchFamily="34" charset="0"/>
            </a:rPr>
            <a:t>Task-division efficiency</a:t>
          </a:r>
        </a:p>
        <a:p>
          <a:pPr marL="0" lvl="0" indent="0" algn="ctr" defTabSz="711200">
            <a:lnSpc>
              <a:spcPct val="90000"/>
            </a:lnSpc>
            <a:spcBef>
              <a:spcPct val="0"/>
            </a:spcBef>
            <a:spcAft>
              <a:spcPct val="35000"/>
            </a:spcAft>
            <a:buNone/>
          </a:pPr>
          <a:r>
            <a:rPr lang="en-GB" sz="1600" kern="1200" dirty="0">
              <a:latin typeface="Arial" panose="020B0604020202020204" pitchFamily="34" charset="0"/>
              <a:cs typeface="Arial" panose="020B0604020202020204" pitchFamily="34" charset="0"/>
            </a:rPr>
            <a:t>Individual accountability</a:t>
          </a:r>
        </a:p>
      </dsp:txBody>
      <dsp:txXfrm>
        <a:off x="289531" y="1787464"/>
        <a:ext cx="1759374" cy="12943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2BF812-A8ED-448B-B92A-23564F4D353C}">
      <dsp:nvSpPr>
        <dsp:cNvPr id="0" name=""/>
        <dsp:cNvSpPr/>
      </dsp:nvSpPr>
      <dsp:spPr>
        <a:xfrm>
          <a:off x="460" y="308288"/>
          <a:ext cx="1795597" cy="1077358"/>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Arial" panose="020B0604020202020204" pitchFamily="34" charset="0"/>
              <a:cs typeface="Arial" panose="020B0604020202020204" pitchFamily="34" charset="0"/>
            </a:rPr>
            <a:t>Conform to external pressure and maintain legitimacy</a:t>
          </a:r>
          <a:r>
            <a:rPr lang="zh-CN" altLang="en-US" sz="1600" kern="1200" dirty="0">
              <a:latin typeface="Arial" panose="020B0604020202020204" pitchFamily="34" charset="0"/>
              <a:cs typeface="Arial" panose="020B0604020202020204" pitchFamily="34" charset="0"/>
            </a:rPr>
            <a:t>？</a:t>
          </a:r>
          <a:endParaRPr lang="en-GB" sz="1600" kern="1200" dirty="0">
            <a:latin typeface="Arial" panose="020B0604020202020204" pitchFamily="34" charset="0"/>
            <a:cs typeface="Arial" panose="020B0604020202020204" pitchFamily="34" charset="0"/>
          </a:endParaRPr>
        </a:p>
      </dsp:txBody>
      <dsp:txXfrm>
        <a:off x="460" y="308288"/>
        <a:ext cx="1795597" cy="1077358"/>
      </dsp:txXfrm>
    </dsp:sp>
    <dsp:sp modelId="{48D52C09-3522-4A2D-9DA2-8D92C3E66C4E}">
      <dsp:nvSpPr>
        <dsp:cNvPr id="0" name=""/>
        <dsp:cNvSpPr/>
      </dsp:nvSpPr>
      <dsp:spPr>
        <a:xfrm>
          <a:off x="1975617" y="308288"/>
          <a:ext cx="1795597" cy="1077358"/>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Arial" panose="020B0604020202020204" pitchFamily="34" charset="0"/>
              <a:cs typeface="Arial" panose="020B0604020202020204" pitchFamily="34" charset="0"/>
            </a:rPr>
            <a:t>Marketing tool to attract customers and employees?</a:t>
          </a:r>
        </a:p>
      </dsp:txBody>
      <dsp:txXfrm>
        <a:off x="1975617" y="308288"/>
        <a:ext cx="1795597" cy="1077358"/>
      </dsp:txXfrm>
    </dsp:sp>
    <dsp:sp modelId="{E1D06283-0D48-4E24-95D3-F7A61CD4EC9F}">
      <dsp:nvSpPr>
        <dsp:cNvPr id="0" name=""/>
        <dsp:cNvSpPr/>
      </dsp:nvSpPr>
      <dsp:spPr>
        <a:xfrm>
          <a:off x="988038" y="1565206"/>
          <a:ext cx="1795597" cy="1077358"/>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Arial" panose="020B0604020202020204" pitchFamily="34" charset="0"/>
              <a:cs typeface="Arial" panose="020B0604020202020204" pitchFamily="34" charset="0"/>
            </a:rPr>
            <a:t>Boost ESG ratings to meet investors’ demand?</a:t>
          </a:r>
        </a:p>
      </dsp:txBody>
      <dsp:txXfrm>
        <a:off x="988038" y="1565206"/>
        <a:ext cx="1795597" cy="107735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CC27EC-B84D-4774-89FC-D54DD80212C0}">
      <dsp:nvSpPr>
        <dsp:cNvPr id="0" name=""/>
        <dsp:cNvSpPr/>
      </dsp:nvSpPr>
      <dsp:spPr>
        <a:xfrm>
          <a:off x="4267248" y="1315945"/>
          <a:ext cx="387693" cy="91440"/>
        </a:xfrm>
        <a:custGeom>
          <a:avLst/>
          <a:gdLst/>
          <a:ahLst/>
          <a:cxnLst/>
          <a:rect l="0" t="0" r="0" b="0"/>
          <a:pathLst>
            <a:path>
              <a:moveTo>
                <a:pt x="0" y="45720"/>
              </a:moveTo>
              <a:lnTo>
                <a:pt x="387693" y="4572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7D00AD-646E-4E26-9657-3D0A7B4F9C8D}">
      <dsp:nvSpPr>
        <dsp:cNvPr id="0" name=""/>
        <dsp:cNvSpPr/>
      </dsp:nvSpPr>
      <dsp:spPr>
        <a:xfrm>
          <a:off x="1941085" y="944894"/>
          <a:ext cx="387693" cy="416770"/>
        </a:xfrm>
        <a:custGeom>
          <a:avLst/>
          <a:gdLst/>
          <a:ahLst/>
          <a:cxnLst/>
          <a:rect l="0" t="0" r="0" b="0"/>
          <a:pathLst>
            <a:path>
              <a:moveTo>
                <a:pt x="0" y="0"/>
              </a:moveTo>
              <a:lnTo>
                <a:pt x="193846" y="0"/>
              </a:lnTo>
              <a:lnTo>
                <a:pt x="193846" y="416770"/>
              </a:lnTo>
              <a:lnTo>
                <a:pt x="387693" y="41677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0242A0B-D2B0-444A-A034-92E7D3D9BC0D}">
      <dsp:nvSpPr>
        <dsp:cNvPr id="0" name=""/>
        <dsp:cNvSpPr/>
      </dsp:nvSpPr>
      <dsp:spPr>
        <a:xfrm>
          <a:off x="4267248" y="482403"/>
          <a:ext cx="387693" cy="91440"/>
        </a:xfrm>
        <a:custGeom>
          <a:avLst/>
          <a:gdLst/>
          <a:ahLst/>
          <a:cxnLst/>
          <a:rect l="0" t="0" r="0" b="0"/>
          <a:pathLst>
            <a:path>
              <a:moveTo>
                <a:pt x="0" y="45720"/>
              </a:moveTo>
              <a:lnTo>
                <a:pt x="387693" y="4572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18C3C2-862F-4F00-AAE4-96B7B6ED7138}">
      <dsp:nvSpPr>
        <dsp:cNvPr id="0" name=""/>
        <dsp:cNvSpPr/>
      </dsp:nvSpPr>
      <dsp:spPr>
        <a:xfrm>
          <a:off x="1941085" y="528123"/>
          <a:ext cx="387693" cy="416770"/>
        </a:xfrm>
        <a:custGeom>
          <a:avLst/>
          <a:gdLst/>
          <a:ahLst/>
          <a:cxnLst/>
          <a:rect l="0" t="0" r="0" b="0"/>
          <a:pathLst>
            <a:path>
              <a:moveTo>
                <a:pt x="0" y="416770"/>
              </a:moveTo>
              <a:lnTo>
                <a:pt x="193846" y="416770"/>
              </a:lnTo>
              <a:lnTo>
                <a:pt x="193846" y="0"/>
              </a:lnTo>
              <a:lnTo>
                <a:pt x="387693"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0AFA669-D07B-44B1-BBFF-ECC9DF33F7A0}">
      <dsp:nvSpPr>
        <dsp:cNvPr id="0" name=""/>
        <dsp:cNvSpPr/>
      </dsp:nvSpPr>
      <dsp:spPr>
        <a:xfrm>
          <a:off x="2616" y="649277"/>
          <a:ext cx="1938468" cy="59123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SG" sz="1400" b="1" kern="1200" dirty="0"/>
            <a:t>External Pressures</a:t>
          </a:r>
        </a:p>
      </dsp:txBody>
      <dsp:txXfrm>
        <a:off x="2616" y="649277"/>
        <a:ext cx="1938468" cy="591233"/>
      </dsp:txXfrm>
    </dsp:sp>
    <dsp:sp modelId="{670E0683-E407-435F-A1F2-EEF6D2FA3A63}">
      <dsp:nvSpPr>
        <dsp:cNvPr id="0" name=""/>
        <dsp:cNvSpPr/>
      </dsp:nvSpPr>
      <dsp:spPr>
        <a:xfrm>
          <a:off x="2328779" y="232507"/>
          <a:ext cx="1938468" cy="59123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SG" sz="1400" b="1" kern="1200" dirty="0"/>
            <a:t>Industries with material environmental issues (e.g., oil &amp; gas)</a:t>
          </a:r>
        </a:p>
      </dsp:txBody>
      <dsp:txXfrm>
        <a:off x="2328779" y="232507"/>
        <a:ext cx="1938468" cy="591233"/>
      </dsp:txXfrm>
    </dsp:sp>
    <dsp:sp modelId="{12251683-9898-4D33-88DA-F3352DE9FB0C}">
      <dsp:nvSpPr>
        <dsp:cNvPr id="0" name=""/>
        <dsp:cNvSpPr/>
      </dsp:nvSpPr>
      <dsp:spPr>
        <a:xfrm>
          <a:off x="4654942" y="232507"/>
          <a:ext cx="1938468" cy="59123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SG" sz="1400" b="1" kern="1200" dirty="0"/>
            <a:t>- High</a:t>
          </a:r>
        </a:p>
        <a:p>
          <a:pPr marL="0" lvl="0" indent="0" algn="ctr" defTabSz="622300">
            <a:lnSpc>
              <a:spcPct val="90000"/>
            </a:lnSpc>
            <a:spcBef>
              <a:spcPct val="0"/>
            </a:spcBef>
            <a:spcAft>
              <a:spcPct val="35000"/>
            </a:spcAft>
            <a:buNone/>
          </a:pPr>
          <a:r>
            <a:rPr lang="en-SG" sz="1400" b="1" kern="1200" dirty="0"/>
            <a:t>- Low</a:t>
          </a:r>
        </a:p>
      </dsp:txBody>
      <dsp:txXfrm>
        <a:off x="4654942" y="232507"/>
        <a:ext cx="1938468" cy="591233"/>
      </dsp:txXfrm>
    </dsp:sp>
    <dsp:sp modelId="{59EF0C23-55E5-4C7C-BB53-9B3C5348EC82}">
      <dsp:nvSpPr>
        <dsp:cNvPr id="0" name=""/>
        <dsp:cNvSpPr/>
      </dsp:nvSpPr>
      <dsp:spPr>
        <a:xfrm>
          <a:off x="2328779" y="1066048"/>
          <a:ext cx="1938468" cy="59123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SG" sz="1400" b="1" kern="1200" dirty="0"/>
            <a:t>Country-level environmental performance (Yale EPI)</a:t>
          </a:r>
        </a:p>
      </dsp:txBody>
      <dsp:txXfrm>
        <a:off x="2328779" y="1066048"/>
        <a:ext cx="1938468" cy="591233"/>
      </dsp:txXfrm>
    </dsp:sp>
    <dsp:sp modelId="{8DCE3621-FC51-4079-B34C-65B473B72A4A}">
      <dsp:nvSpPr>
        <dsp:cNvPr id="0" name=""/>
        <dsp:cNvSpPr/>
      </dsp:nvSpPr>
      <dsp:spPr>
        <a:xfrm>
          <a:off x="4654942" y="1066048"/>
          <a:ext cx="1938468" cy="59123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SG" sz="1400" b="1" kern="1200" dirty="0"/>
            <a:t>- High</a:t>
          </a:r>
        </a:p>
        <a:p>
          <a:pPr marL="0" lvl="0" indent="0" algn="ctr" defTabSz="622300">
            <a:lnSpc>
              <a:spcPct val="90000"/>
            </a:lnSpc>
            <a:spcBef>
              <a:spcPct val="0"/>
            </a:spcBef>
            <a:spcAft>
              <a:spcPct val="35000"/>
            </a:spcAft>
            <a:buNone/>
          </a:pPr>
          <a:r>
            <a:rPr lang="en-SG" sz="1400" b="1" kern="1200" dirty="0"/>
            <a:t>- Low</a:t>
          </a:r>
        </a:p>
      </dsp:txBody>
      <dsp:txXfrm>
        <a:off x="4654942" y="1066048"/>
        <a:ext cx="1938468" cy="591233"/>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1EFC5B3-379E-EF40-A0D2-38E640436CC2}" type="datetimeFigureOut">
              <a:rPr lang="en-US" smtClean="0">
                <a:latin typeface="Arial"/>
              </a:rPr>
              <a:t>9/2/2024</a:t>
            </a:fld>
            <a:endParaRPr lang="en-US">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A029101-7F9C-2D47-B95D-7561785BF174}" type="slidenum">
              <a:rPr lang="en-US" smtClean="0">
                <a:latin typeface="Arial"/>
              </a:rPr>
              <a:t>‹#›</a:t>
            </a:fld>
            <a:endParaRPr lang="en-US">
              <a:latin typeface="Arial"/>
            </a:endParaRPr>
          </a:p>
        </p:txBody>
      </p:sp>
    </p:spTree>
    <p:extLst>
      <p:ext uri="{BB962C8B-B14F-4D97-AF65-F5344CB8AC3E}">
        <p14:creationId xmlns:p14="http://schemas.microsoft.com/office/powerpoint/2010/main" val="3961175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4DDB4734-AB4F-4357-B931-931EAD194A35}" type="datetimeFigureOut">
              <a:rPr lang="en-SG" smtClean="0"/>
              <a:t>2/9/2024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9A59D4-F502-422E-B54D-91C06D0F9A2F}" type="slidenum">
              <a:rPr lang="en-SG" smtClean="0"/>
              <a:t>‹#›</a:t>
            </a:fld>
            <a:endParaRPr lang="en-SG"/>
          </a:p>
        </p:txBody>
      </p:sp>
    </p:spTree>
    <p:extLst>
      <p:ext uri="{BB962C8B-B14F-4D97-AF65-F5344CB8AC3E}">
        <p14:creationId xmlns:p14="http://schemas.microsoft.com/office/powerpoint/2010/main" val="256157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SG" dirty="0"/>
              <a:t>Extensive re-writing stage, any questions/feedback/comments are very welcome. </a:t>
            </a:r>
          </a:p>
        </p:txBody>
      </p:sp>
      <p:sp>
        <p:nvSpPr>
          <p:cNvPr id="4" name="Slide Number Placeholder 3"/>
          <p:cNvSpPr>
            <a:spLocks noGrp="1"/>
          </p:cNvSpPr>
          <p:nvPr>
            <p:ph type="sldNum" sz="quarter" idx="5"/>
          </p:nvPr>
        </p:nvSpPr>
        <p:spPr/>
        <p:txBody>
          <a:bodyPr/>
          <a:lstStyle/>
          <a:p>
            <a:fld id="{529A59D4-F502-422E-B54D-91C06D0F9A2F}" type="slidenum">
              <a:rPr lang="en-SG" smtClean="0"/>
              <a:t>0</a:t>
            </a:fld>
            <a:endParaRPr lang="en-SG"/>
          </a:p>
        </p:txBody>
      </p:sp>
    </p:spTree>
    <p:extLst>
      <p:ext uri="{BB962C8B-B14F-4D97-AF65-F5344CB8AC3E}">
        <p14:creationId xmlns:p14="http://schemas.microsoft.com/office/powerpoint/2010/main" val="3922673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Why would we like to focus on CSR committees?</a:t>
            </a:r>
          </a:p>
          <a:p>
            <a:pPr marL="171450" indent="-171450">
              <a:buFontTx/>
              <a:buChar char="-"/>
            </a:pPr>
            <a:r>
              <a:rPr lang="en-GB" dirty="0"/>
              <a:t>So far, the mostly widely taken measure by firms is CSR reporting (almost 100%, 96% of top 250 firms around the world), also most scrutinised by academics.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solidFill>
                <a:srgbClr val="000000"/>
              </a:solidFill>
              <a:latin typeface="Times New Roman" panose="02020603050405020304" pitchFamily="18" charset="0"/>
            </a:endParaRPr>
          </a:p>
          <a:p>
            <a:endParaRPr lang="en-SG" dirty="0"/>
          </a:p>
        </p:txBody>
      </p:sp>
      <p:sp>
        <p:nvSpPr>
          <p:cNvPr id="4" name="Slide Number Placeholder 3"/>
          <p:cNvSpPr>
            <a:spLocks noGrp="1"/>
          </p:cNvSpPr>
          <p:nvPr>
            <p:ph type="sldNum" sz="quarter" idx="5"/>
          </p:nvPr>
        </p:nvSpPr>
        <p:spPr/>
        <p:txBody>
          <a:bodyPr/>
          <a:lstStyle/>
          <a:p>
            <a:fld id="{529A59D4-F502-422E-B54D-91C06D0F9A2F}" type="slidenum">
              <a:rPr lang="en-SG" smtClean="0"/>
              <a:t>1</a:t>
            </a:fld>
            <a:endParaRPr lang="en-SG"/>
          </a:p>
        </p:txBody>
      </p:sp>
    </p:spTree>
    <p:extLst>
      <p:ext uri="{BB962C8B-B14F-4D97-AF65-F5344CB8AC3E}">
        <p14:creationId xmlns:p14="http://schemas.microsoft.com/office/powerpoint/2010/main" val="2237581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Robustness: 1. Matching, 2. refined CSR committee adoption, 3. drop dissolved CSR committees, 4. comparison with countries where CSR committees are mandatory</a:t>
            </a:r>
          </a:p>
        </p:txBody>
      </p:sp>
      <p:sp>
        <p:nvSpPr>
          <p:cNvPr id="4" name="Slide Number Placeholder 3"/>
          <p:cNvSpPr>
            <a:spLocks noGrp="1"/>
          </p:cNvSpPr>
          <p:nvPr>
            <p:ph type="sldNum" sz="quarter" idx="5"/>
          </p:nvPr>
        </p:nvSpPr>
        <p:spPr/>
        <p:txBody>
          <a:bodyPr/>
          <a:lstStyle/>
          <a:p>
            <a:fld id="{529A59D4-F502-422E-B54D-91C06D0F9A2F}" type="slidenum">
              <a:rPr lang="en-SG" smtClean="0"/>
              <a:t>2</a:t>
            </a:fld>
            <a:endParaRPr lang="en-SG"/>
          </a:p>
        </p:txBody>
      </p:sp>
    </p:spTree>
    <p:extLst>
      <p:ext uri="{BB962C8B-B14F-4D97-AF65-F5344CB8AC3E}">
        <p14:creationId xmlns:p14="http://schemas.microsoft.com/office/powerpoint/2010/main" val="4285631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529A59D4-F502-422E-B54D-91C06D0F9A2F}" type="slidenum">
              <a:rPr lang="en-SG" smtClean="0"/>
              <a:t>7</a:t>
            </a:fld>
            <a:endParaRPr lang="en-SG"/>
          </a:p>
        </p:txBody>
      </p:sp>
    </p:spTree>
    <p:extLst>
      <p:ext uri="{BB962C8B-B14F-4D97-AF65-F5344CB8AC3E}">
        <p14:creationId xmlns:p14="http://schemas.microsoft.com/office/powerpoint/2010/main" val="1201566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General pattern of CSR committees</a:t>
            </a:r>
          </a:p>
          <a:p>
            <a:pPr marL="171450" indent="-171450">
              <a:buFontTx/>
              <a:buChar char="-"/>
            </a:pPr>
            <a:r>
              <a:rPr lang="en-GB" dirty="0"/>
              <a:t>Over time, prevalence increased</a:t>
            </a:r>
          </a:p>
          <a:p>
            <a:pPr marL="171450" indent="-171450">
              <a:buFontTx/>
              <a:buChar char="-"/>
            </a:pPr>
            <a:r>
              <a:rPr lang="en-GB" dirty="0"/>
              <a:t>CSR committees are mostly popularly seen in xxx industries</a:t>
            </a:r>
          </a:p>
          <a:p>
            <a:pPr marL="171450" indent="-171450">
              <a:buFontTx/>
              <a:buChar char="-"/>
            </a:pPr>
            <a:r>
              <a:rPr lang="en-GB" dirty="0"/>
              <a:t>Around the globe, the popularity of CSR co, </a:t>
            </a:r>
            <a:r>
              <a:rPr lang="en-GB" dirty="0" err="1"/>
              <a:t>mmittee</a:t>
            </a:r>
            <a:r>
              <a:rPr lang="en-GB" dirty="0"/>
              <a:t> varies…South Africa 80%, India 55%, US, Singapore</a:t>
            </a:r>
          </a:p>
          <a:p>
            <a:pPr marL="171450" indent="-171450">
              <a:buFontTx/>
              <a:buChar char="-"/>
            </a:pPr>
            <a:r>
              <a:rPr lang="en-GB" dirty="0"/>
              <a:t>Countries with 100% CSR committees: Barbados (11), Cambodia (6), Georgia (3), Uganda (3)</a:t>
            </a:r>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6B2C06E8-48A6-4E03-8711-C45C0018F498}" type="slidenum">
              <a:rPr lang="en-GB" smtClean="0"/>
              <a:pPr/>
              <a:t>9</a:t>
            </a:fld>
            <a:endParaRPr lang="en-GB" dirty="0"/>
          </a:p>
        </p:txBody>
      </p:sp>
    </p:spTree>
    <p:extLst>
      <p:ext uri="{BB962C8B-B14F-4D97-AF65-F5344CB8AC3E}">
        <p14:creationId xmlns:p14="http://schemas.microsoft.com/office/powerpoint/2010/main" val="3466533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529A59D4-F502-422E-B54D-91C06D0F9A2F}" type="slidenum">
              <a:rPr lang="en-SG" smtClean="0"/>
              <a:t>11</a:t>
            </a:fld>
            <a:endParaRPr lang="en-SG"/>
          </a:p>
        </p:txBody>
      </p:sp>
    </p:spTree>
    <p:extLst>
      <p:ext uri="{BB962C8B-B14F-4D97-AF65-F5344CB8AC3E}">
        <p14:creationId xmlns:p14="http://schemas.microsoft.com/office/powerpoint/2010/main" val="415374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200" b="0" i="0" u="none" strike="noStrike" dirty="0">
                <a:solidFill>
                  <a:srgbClr val="000000"/>
                </a:solidFill>
                <a:effectLst/>
                <a:latin typeface="Times New Roman" panose="02020603050405020304" pitchFamily="18" charset="0"/>
              </a:rPr>
              <a:t>Controls: Firm size</a:t>
            </a:r>
            <a:r>
              <a:rPr lang="en-SG" dirty="0"/>
              <a:t> </a:t>
            </a:r>
            <a:r>
              <a:rPr lang="en-SG" sz="1200" b="0" i="0" u="none" strike="noStrike" dirty="0">
                <a:solidFill>
                  <a:srgbClr val="000000"/>
                </a:solidFill>
                <a:effectLst/>
                <a:latin typeface="Times New Roman" panose="02020603050405020304" pitchFamily="18" charset="0"/>
              </a:rPr>
              <a:t>ROA</a:t>
            </a:r>
            <a:r>
              <a:rPr lang="en-SG" dirty="0"/>
              <a:t> </a:t>
            </a:r>
            <a:r>
              <a:rPr lang="en-SG" sz="1200" b="0" i="0" u="none" strike="noStrike" dirty="0">
                <a:solidFill>
                  <a:srgbClr val="000000"/>
                </a:solidFill>
                <a:effectLst/>
                <a:latin typeface="Times New Roman" panose="02020603050405020304" pitchFamily="18" charset="0"/>
              </a:rPr>
              <a:t>Leverage</a:t>
            </a:r>
            <a:r>
              <a:rPr lang="en-SG" dirty="0"/>
              <a:t> </a:t>
            </a:r>
            <a:r>
              <a:rPr lang="en-SG" sz="1200" b="0" i="0" u="none" strike="noStrike" dirty="0">
                <a:solidFill>
                  <a:srgbClr val="000000"/>
                </a:solidFill>
                <a:effectLst/>
                <a:latin typeface="Times New Roman" panose="02020603050405020304" pitchFamily="18" charset="0"/>
              </a:rPr>
              <a:t>Tobin's q</a:t>
            </a:r>
            <a:r>
              <a:rPr lang="en-SG" dirty="0"/>
              <a:t> </a:t>
            </a:r>
            <a:r>
              <a:rPr lang="en-SG" sz="1200" b="0" i="0" u="none" strike="noStrike" dirty="0">
                <a:solidFill>
                  <a:srgbClr val="000000"/>
                </a:solidFill>
                <a:effectLst/>
                <a:latin typeface="Times New Roman" panose="02020603050405020304" pitchFamily="18" charset="0"/>
              </a:rPr>
              <a:t>Capital expenditure</a:t>
            </a:r>
            <a:r>
              <a:rPr lang="en-SG" dirty="0"/>
              <a:t> </a:t>
            </a:r>
            <a:r>
              <a:rPr lang="en-SG" sz="1200" b="0" i="0" u="none" strike="noStrike" dirty="0">
                <a:solidFill>
                  <a:srgbClr val="000000"/>
                </a:solidFill>
                <a:effectLst/>
                <a:latin typeface="Times New Roman" panose="02020603050405020304" pitchFamily="18" charset="0"/>
              </a:rPr>
              <a:t>R&amp;D expenditure</a:t>
            </a:r>
            <a:r>
              <a:rPr lang="en-SG" dirty="0"/>
              <a:t> </a:t>
            </a:r>
            <a:r>
              <a:rPr lang="en-SG" sz="1200" b="0" i="0" u="none" strike="noStrike" dirty="0">
                <a:solidFill>
                  <a:srgbClr val="000000"/>
                </a:solidFill>
                <a:effectLst/>
                <a:latin typeface="Times New Roman" panose="02020603050405020304" pitchFamily="18" charset="0"/>
              </a:rPr>
              <a:t>Insider shareholding</a:t>
            </a:r>
            <a:r>
              <a:rPr lang="en-SG"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All independent variables are lagged by one year</a:t>
            </a:r>
            <a:endParaRPr lang="en-SG" dirty="0"/>
          </a:p>
        </p:txBody>
      </p:sp>
      <p:sp>
        <p:nvSpPr>
          <p:cNvPr id="4" name="Slide Number Placeholder 3"/>
          <p:cNvSpPr>
            <a:spLocks noGrp="1"/>
          </p:cNvSpPr>
          <p:nvPr>
            <p:ph type="sldNum" sz="quarter" idx="5"/>
          </p:nvPr>
        </p:nvSpPr>
        <p:spPr/>
        <p:txBody>
          <a:bodyPr/>
          <a:lstStyle/>
          <a:p>
            <a:fld id="{529A59D4-F502-422E-B54D-91C06D0F9A2F}" type="slidenum">
              <a:rPr lang="en-SG" smtClean="0"/>
              <a:t>12</a:t>
            </a:fld>
            <a:endParaRPr lang="en-SG"/>
          </a:p>
        </p:txBody>
      </p:sp>
    </p:spTree>
    <p:extLst>
      <p:ext uri="{BB962C8B-B14F-4D97-AF65-F5344CB8AC3E}">
        <p14:creationId xmlns:p14="http://schemas.microsoft.com/office/powerpoint/2010/main" val="2577718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SG" sz="1800" b="0" i="0" u="none" strike="noStrike" baseline="0" dirty="0">
                <a:solidFill>
                  <a:srgbClr val="000000"/>
                </a:solidFill>
                <a:latin typeface="Times New Roman" panose="02020603050405020304" pitchFamily="18" charset="0"/>
              </a:rPr>
              <a:t>One might argue that it is natural to predict that firms that do end up forming CSR committees are on average serious in its intent to implement internal CSR management practices and improve CSR outcomes </a:t>
            </a:r>
            <a:endParaRPr lang="en-US" sz="2800" b="0" dirty="0"/>
          </a:p>
          <a:p>
            <a:pPr marL="342900" indent="-342900">
              <a:spcAft>
                <a:spcPts val="0"/>
              </a:spcAft>
              <a:buFont typeface="Wingdings" panose="05000000000000000000" pitchFamily="2" charset="2"/>
              <a:buChar char="q"/>
            </a:pPr>
            <a:r>
              <a:rPr lang="en-US" sz="2800" b="0" dirty="0"/>
              <a:t>Firms may use CSR committees as a window-dressing device.</a:t>
            </a:r>
            <a:endParaRPr lang="en-GB" sz="2800" b="0" dirty="0"/>
          </a:p>
          <a:p>
            <a:pPr marL="698500" lvl="1" indent="-342900">
              <a:spcAft>
                <a:spcPts val="0"/>
              </a:spcAft>
              <a:buFont typeface="Wingdings" panose="05000000000000000000" pitchFamily="2" charset="2"/>
              <a:buChar char="ü"/>
            </a:pPr>
            <a:r>
              <a:rPr lang="en-US" sz="2400" dirty="0"/>
              <a:t>a marketing tool to attract consumers and employees who are particularly conscious of ESG related issues;</a:t>
            </a:r>
          </a:p>
          <a:p>
            <a:pPr marL="698500" lvl="1" indent="-342900">
              <a:spcAft>
                <a:spcPts val="0"/>
              </a:spcAft>
              <a:buFont typeface="Wingdings" panose="05000000000000000000" pitchFamily="2" charset="2"/>
              <a:buChar char="ü"/>
            </a:pPr>
            <a:r>
              <a:rPr lang="en-US" sz="2400" dirty="0"/>
              <a:t>boost their ESG ratings and attract ratings-sensitive investors;</a:t>
            </a:r>
            <a:endParaRPr lang="en-US" sz="2400" b="0" dirty="0"/>
          </a:p>
          <a:p>
            <a:pPr marL="698500" lvl="1" indent="-342900">
              <a:spcAft>
                <a:spcPts val="0"/>
              </a:spcAft>
              <a:buFont typeface="Wingdings" panose="05000000000000000000" pitchFamily="2" charset="2"/>
              <a:buChar char="ü"/>
            </a:pPr>
            <a:r>
              <a:rPr lang="en-US" sz="2400" dirty="0"/>
              <a:t>could be a part of a firm’s overall culture that emphasizes sustainability.</a:t>
            </a:r>
          </a:p>
          <a:p>
            <a:pPr marL="698500" lvl="1" indent="-342900">
              <a:spcAft>
                <a:spcPts val="0"/>
              </a:spcAft>
              <a:buFont typeface="Wingdings" panose="05000000000000000000" pitchFamily="2" charset="2"/>
              <a:buChar char="ü"/>
            </a:pPr>
            <a:endParaRPr lang="en-US" sz="2400" b="0" i="0" u="none" strike="noStrike" baseline="0" dirty="0">
              <a:solidFill>
                <a:srgbClr val="000000"/>
              </a:solidFill>
              <a:latin typeface="Times New Roman" panose="02020603050405020304" pitchFamily="18" charset="0"/>
            </a:endParaRPr>
          </a:p>
          <a:p>
            <a:pPr marL="355600" lvl="1" indent="0">
              <a:spcAft>
                <a:spcPts val="0"/>
              </a:spcAft>
              <a:buFont typeface="Wingdings" panose="05000000000000000000" pitchFamily="2" charset="2"/>
              <a:buNone/>
            </a:pPr>
            <a:r>
              <a:rPr lang="en-GB" sz="1800" b="0" i="0" u="none" strike="noStrike" baseline="0" dirty="0">
                <a:solidFill>
                  <a:srgbClr val="000000"/>
                </a:solidFill>
                <a:latin typeface="Times New Roman" panose="02020603050405020304" pitchFamily="18" charset="0"/>
              </a:rPr>
              <a:t>Overall, it is ex ante unclear whether having a separate board committee dedicated to CSR could have any real effects on a firm’s operations or on its CSR performance. </a:t>
            </a:r>
            <a:endParaRPr lang="en-US" sz="2400" b="0" dirty="0"/>
          </a:p>
          <a:p>
            <a:endParaRPr lang="en-GB" dirty="0"/>
          </a:p>
        </p:txBody>
      </p:sp>
      <p:sp>
        <p:nvSpPr>
          <p:cNvPr id="4" name="Slide Number Placeholder 3"/>
          <p:cNvSpPr>
            <a:spLocks noGrp="1"/>
          </p:cNvSpPr>
          <p:nvPr>
            <p:ph type="sldNum" sz="quarter" idx="5"/>
          </p:nvPr>
        </p:nvSpPr>
        <p:spPr/>
        <p:txBody>
          <a:bodyPr/>
          <a:lstStyle/>
          <a:p>
            <a:fld id="{6B2C06E8-48A6-4E03-8711-C45C0018F498}" type="slidenum">
              <a:rPr lang="en-GB" smtClean="0"/>
              <a:pPr/>
              <a:t>13</a:t>
            </a:fld>
            <a:endParaRPr lang="en-GB" dirty="0"/>
          </a:p>
        </p:txBody>
      </p:sp>
    </p:spTree>
    <p:extLst>
      <p:ext uri="{BB962C8B-B14F-4D97-AF65-F5344CB8AC3E}">
        <p14:creationId xmlns:p14="http://schemas.microsoft.com/office/powerpoint/2010/main" val="790044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fld id="{529A59D4-F502-422E-B54D-91C06D0F9A2F}" type="slidenum">
              <a:rPr lang="en-SG" smtClean="0"/>
              <a:t>19</a:t>
            </a:fld>
            <a:endParaRPr lang="en-SG"/>
          </a:p>
        </p:txBody>
      </p:sp>
    </p:spTree>
    <p:extLst>
      <p:ext uri="{BB962C8B-B14F-4D97-AF65-F5344CB8AC3E}">
        <p14:creationId xmlns:p14="http://schemas.microsoft.com/office/powerpoint/2010/main" val="600787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45DF3D-0AE6-47AE-8E81-960E16A8D83D}" type="datetime1">
              <a:rPr lang="en-US" smtClean="0"/>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6562B1-0B0F-0246-9532-09536BC2AE59}" type="slidenum">
              <a:rPr lang="en-US" smtClean="0"/>
              <a:t>‹#›</a:t>
            </a:fld>
            <a:endParaRPr lang="en-US"/>
          </a:p>
        </p:txBody>
      </p:sp>
    </p:spTree>
    <p:extLst>
      <p:ext uri="{BB962C8B-B14F-4D97-AF65-F5344CB8AC3E}">
        <p14:creationId xmlns:p14="http://schemas.microsoft.com/office/powerpoint/2010/main" val="3792405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8" name="Content Placeholder 26"/>
          <p:cNvSpPr>
            <a:spLocks noGrp="1"/>
          </p:cNvSpPr>
          <p:nvPr>
            <p:ph sz="quarter" idx="14"/>
          </p:nvPr>
        </p:nvSpPr>
        <p:spPr>
          <a:xfrm>
            <a:off x="326500" y="979458"/>
            <a:ext cx="8490671" cy="3368165"/>
          </a:xfrm>
        </p:spPr>
        <p:txBody>
          <a:bodyPr/>
          <a:lstStyle>
            <a:lvl1pPr>
              <a:spcBef>
                <a:spcPts val="204"/>
              </a:spcBef>
              <a:spcAft>
                <a:spcPts val="612"/>
              </a:spcAft>
              <a:defRPr/>
            </a:lvl1pPr>
            <a:lvl2pPr>
              <a:spcBef>
                <a:spcPts val="204"/>
              </a:spcBef>
              <a:spcAft>
                <a:spcPts val="612"/>
              </a:spcAft>
              <a:defRPr/>
            </a:lvl2pPr>
            <a:lvl3pPr>
              <a:spcBef>
                <a:spcPts val="204"/>
              </a:spcBef>
              <a:spcAft>
                <a:spcPts val="612"/>
              </a:spcAft>
              <a:defRPr/>
            </a:lvl3pPr>
            <a:lvl4pPr>
              <a:spcBef>
                <a:spcPts val="204"/>
              </a:spcBef>
              <a:spcAft>
                <a:spcPts val="612"/>
              </a:spcAft>
              <a:defRPr/>
            </a:lvl4pPr>
            <a:lvl5pPr>
              <a:spcBef>
                <a:spcPts val="204"/>
              </a:spcBef>
              <a:spcAft>
                <a:spcPts val="612"/>
              </a:spcAft>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5" name="Footer Placeholder 4"/>
          <p:cNvSpPr>
            <a:spLocks noGrp="1"/>
          </p:cNvSpPr>
          <p:nvPr>
            <p:ph type="ftr" sz="quarter" idx="16"/>
          </p:nvPr>
        </p:nvSpPr>
        <p:spPr/>
        <p:txBody>
          <a:bodyPr/>
          <a:lstStyle/>
          <a:p>
            <a:endParaRPr lang="en-GB" dirty="0"/>
          </a:p>
        </p:txBody>
      </p:sp>
      <p:sp>
        <p:nvSpPr>
          <p:cNvPr id="8" name="Content Placeholder 115">
            <a:extLst>
              <a:ext uri="{FF2B5EF4-FFF2-40B4-BE49-F238E27FC236}">
                <a16:creationId xmlns:a16="http://schemas.microsoft.com/office/drawing/2014/main" id="{8FA88C57-C979-4404-AC06-FEEFBD947CD0}"/>
              </a:ext>
            </a:extLst>
          </p:cNvPr>
          <p:cNvSpPr>
            <a:spLocks noGrp="1"/>
          </p:cNvSpPr>
          <p:nvPr>
            <p:ph sz="quarter" idx="18" hasCustomPrompt="1"/>
          </p:nvPr>
        </p:nvSpPr>
        <p:spPr>
          <a:xfrm>
            <a:off x="0" y="3458"/>
            <a:ext cx="9144000" cy="788808"/>
          </a:xfrm>
          <a:solidFill>
            <a:schemeClr val="accent1"/>
          </a:solidFill>
        </p:spPr>
        <p:txBody>
          <a:bodyPr anchor="ctr"/>
          <a:lstStyle>
            <a:lvl1pPr marL="303429" indent="0">
              <a:defRPr sz="1632" b="1" baseline="0">
                <a:solidFill>
                  <a:schemeClr val="tx1"/>
                </a:solidFill>
              </a:defRPr>
            </a:lvl1pPr>
          </a:lstStyle>
          <a:p>
            <a:pPr lvl="0"/>
            <a:r>
              <a:rPr lang="en-US" dirty="0"/>
              <a:t>Click to add title</a:t>
            </a:r>
          </a:p>
        </p:txBody>
      </p:sp>
      <p:sp>
        <p:nvSpPr>
          <p:cNvPr id="9" name="Slide Number Placeholder 5">
            <a:extLst>
              <a:ext uri="{FF2B5EF4-FFF2-40B4-BE49-F238E27FC236}">
                <a16:creationId xmlns:a16="http://schemas.microsoft.com/office/drawing/2014/main" id="{6F81E384-EF4C-46BA-A06D-7D98ACEB080F}"/>
              </a:ext>
            </a:extLst>
          </p:cNvPr>
          <p:cNvSpPr>
            <a:spLocks noGrp="1"/>
          </p:cNvSpPr>
          <p:nvPr>
            <p:ph type="sldNum" sz="quarter" idx="4"/>
          </p:nvPr>
        </p:nvSpPr>
        <p:spPr>
          <a:xfrm>
            <a:off x="7293172" y="4812113"/>
            <a:ext cx="1524000" cy="100853"/>
          </a:xfrm>
          <a:prstGeom prst="rect">
            <a:avLst/>
          </a:prstGeom>
        </p:spPr>
        <p:txBody>
          <a:bodyPr lIns="0" tIns="0" rIns="0" bIns="0" anchor="t" anchorCtr="0">
            <a:noAutofit/>
          </a:bodyPr>
          <a:lstStyle>
            <a:lvl1pPr algn="r">
              <a:defRPr sz="476">
                <a:solidFill>
                  <a:schemeClr val="tx1"/>
                </a:solidFill>
                <a:latin typeface="Arial" pitchFamily="34" charset="0"/>
                <a:cs typeface="Arial" pitchFamily="34" charset="0"/>
              </a:defRPr>
            </a:lvl1pPr>
          </a:lstStyle>
          <a:p>
            <a:fld id="{FEBD7F86-1881-4698-8703-FB80B0800997}" type="slidenum">
              <a:rPr lang="en-GB" smtClean="0"/>
              <a:pPr/>
              <a:t>‹#›</a:t>
            </a:fld>
            <a:endParaRPr lang="en-GB" dirty="0"/>
          </a:p>
        </p:txBody>
      </p:sp>
      <p:pic>
        <p:nvPicPr>
          <p:cNvPr id="2" name="Picture 1" descr="Logo&#10;&#10;Description automatically generated">
            <a:extLst>
              <a:ext uri="{FF2B5EF4-FFF2-40B4-BE49-F238E27FC236}">
                <a16:creationId xmlns:a16="http://schemas.microsoft.com/office/drawing/2014/main" id="{47E90AFD-A9F9-B900-27BD-E0B82490F4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1724" y="4506721"/>
            <a:ext cx="587765" cy="587796"/>
          </a:xfrm>
          <a:prstGeom prst="rect">
            <a:avLst/>
          </a:prstGeom>
        </p:spPr>
      </p:pic>
    </p:spTree>
    <p:extLst>
      <p:ext uri="{BB962C8B-B14F-4D97-AF65-F5344CB8AC3E}">
        <p14:creationId xmlns:p14="http://schemas.microsoft.com/office/powerpoint/2010/main" val="39183706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7338" y="167891"/>
            <a:ext cx="8581869" cy="857250"/>
          </a:xfrm>
        </p:spPr>
        <p:txBody>
          <a:bodyPr>
            <a:normAutofit/>
          </a:bodyPr>
          <a:lstStyle>
            <a:lvl1pPr>
              <a:defRPr sz="3200" b="1"/>
            </a:lvl1pPr>
          </a:lstStyle>
          <a:p>
            <a:r>
              <a:rPr lang="en-US"/>
              <a:t>Click to edit Master title style</a:t>
            </a:r>
          </a:p>
        </p:txBody>
      </p:sp>
      <p:sp>
        <p:nvSpPr>
          <p:cNvPr id="3" name="Content Placeholder 2"/>
          <p:cNvSpPr>
            <a:spLocks noGrp="1"/>
          </p:cNvSpPr>
          <p:nvPr>
            <p:ph idx="1"/>
          </p:nvPr>
        </p:nvSpPr>
        <p:spPr>
          <a:xfrm>
            <a:off x="247337" y="1124262"/>
            <a:ext cx="8581869" cy="3387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47337" y="4586380"/>
            <a:ext cx="2133600" cy="273844"/>
          </a:xfrm>
        </p:spPr>
        <p:txBody>
          <a:bodyPr/>
          <a:lstStyle/>
          <a:p>
            <a:fld id="{6BD07A69-AC71-4E4E-A79B-77E3A422CC08}" type="datetime1">
              <a:rPr lang="en-US" smtClean="0"/>
              <a:t>9/2/2024</a:t>
            </a:fld>
            <a:endParaRPr lang="en-US"/>
          </a:p>
        </p:txBody>
      </p:sp>
      <p:sp>
        <p:nvSpPr>
          <p:cNvPr id="5" name="Footer Placeholder 4"/>
          <p:cNvSpPr>
            <a:spLocks noGrp="1"/>
          </p:cNvSpPr>
          <p:nvPr>
            <p:ph type="ftr" sz="quarter" idx="11"/>
          </p:nvPr>
        </p:nvSpPr>
        <p:spPr>
          <a:xfrm>
            <a:off x="3124200" y="4586380"/>
            <a:ext cx="2895600" cy="273844"/>
          </a:xfrm>
        </p:spPr>
        <p:txBody>
          <a:bodyPr/>
          <a:lstStyle/>
          <a:p>
            <a:endParaRPr lang="en-US"/>
          </a:p>
        </p:txBody>
      </p:sp>
      <p:sp>
        <p:nvSpPr>
          <p:cNvPr id="6" name="Slide Number Placeholder 5"/>
          <p:cNvSpPr>
            <a:spLocks noGrp="1"/>
          </p:cNvSpPr>
          <p:nvPr>
            <p:ph type="sldNum" sz="quarter" idx="12"/>
          </p:nvPr>
        </p:nvSpPr>
        <p:spPr>
          <a:xfrm>
            <a:off x="6695606" y="4586380"/>
            <a:ext cx="2133600" cy="273844"/>
          </a:xfrm>
        </p:spPr>
        <p:txBody>
          <a:bodyPr/>
          <a:lstStyle/>
          <a:p>
            <a:fld id="{8E6562B1-0B0F-0246-9532-09536BC2AE59}" type="slidenum">
              <a:rPr lang="en-US" smtClean="0"/>
              <a:pPr/>
              <a:t>‹#›</a:t>
            </a:fld>
            <a:r>
              <a:rPr lang="en-US" dirty="0"/>
              <a:t>/18</a:t>
            </a:r>
          </a:p>
        </p:txBody>
      </p:sp>
    </p:spTree>
    <p:extLst>
      <p:ext uri="{BB962C8B-B14F-4D97-AF65-F5344CB8AC3E}">
        <p14:creationId xmlns:p14="http://schemas.microsoft.com/office/powerpoint/2010/main" val="1492943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3305176"/>
            <a:ext cx="82296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457200" y="2180035"/>
            <a:ext cx="82296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2563AD-2074-493E-B913-9FC87713C3A2}" type="datetime1">
              <a:rPr lang="en-US" smtClean="0"/>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6562B1-0B0F-0246-9532-09536BC2AE59}" type="slidenum">
              <a:rPr lang="en-US" smtClean="0"/>
              <a:t>‹#›</a:t>
            </a:fld>
            <a:endParaRPr lang="en-US"/>
          </a:p>
        </p:txBody>
      </p:sp>
    </p:spTree>
    <p:extLst>
      <p:ext uri="{BB962C8B-B14F-4D97-AF65-F5344CB8AC3E}">
        <p14:creationId xmlns:p14="http://schemas.microsoft.com/office/powerpoint/2010/main" val="2426584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C94180B-276B-4393-99EC-79751ABD8DD6}" type="datetime1">
              <a:rPr lang="en-US" smtClean="0"/>
              <a:t>9/2/2024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6562B1-0B0F-0246-9532-09536BC2AE59}" type="slidenum">
              <a:rPr lang="en-US" smtClean="0"/>
              <a:pPr/>
              <a:t>‹#›</a:t>
            </a:fld>
            <a:r>
              <a:rPr lang="en-US" dirty="0"/>
              <a:t>/18</a:t>
            </a:r>
          </a:p>
        </p:txBody>
      </p:sp>
    </p:spTree>
    <p:extLst>
      <p:ext uri="{BB962C8B-B14F-4D97-AF65-F5344CB8AC3E}">
        <p14:creationId xmlns:p14="http://schemas.microsoft.com/office/powerpoint/2010/main" val="1061538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39124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71068"/>
            <a:ext cx="4040188" cy="272130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39124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871068"/>
            <a:ext cx="4041775" cy="272130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DFA9C67-D439-45CE-801C-03C8D1188F6A}" type="datetime1">
              <a:rPr lang="en-US" smtClean="0"/>
              <a:t>9/2/2024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6562B1-0B0F-0246-9532-09536BC2AE59}" type="slidenum">
              <a:rPr lang="en-US" smtClean="0"/>
              <a:pPr/>
              <a:t>‹#›</a:t>
            </a:fld>
            <a:r>
              <a:rPr lang="en-US" dirty="0"/>
              <a:t>/18</a:t>
            </a:r>
          </a:p>
        </p:txBody>
      </p:sp>
    </p:spTree>
    <p:extLst>
      <p:ext uri="{BB962C8B-B14F-4D97-AF65-F5344CB8AC3E}">
        <p14:creationId xmlns:p14="http://schemas.microsoft.com/office/powerpoint/2010/main" val="2983490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965A28-FB41-401D-B37A-A38B985CCAA8}" type="datetime1">
              <a:rPr lang="en-US" smtClean="0"/>
              <a:t>9/2/2024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6562B1-0B0F-0246-9532-09536BC2AE59}" type="slidenum">
              <a:rPr lang="en-US" smtClean="0"/>
              <a:t>‹#›</a:t>
            </a:fld>
            <a:endParaRPr lang="en-US"/>
          </a:p>
        </p:txBody>
      </p:sp>
    </p:spTree>
    <p:extLst>
      <p:ext uri="{BB962C8B-B14F-4D97-AF65-F5344CB8AC3E}">
        <p14:creationId xmlns:p14="http://schemas.microsoft.com/office/powerpoint/2010/main" val="1911849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48A428-782C-46C9-9FE7-05F69E6576BD}" type="datetime1">
              <a:rPr lang="en-US" smtClean="0"/>
              <a:t>9/2/2024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6562B1-0B0F-0246-9532-09536BC2AE59}" type="slidenum">
              <a:rPr lang="en-US" smtClean="0"/>
              <a:t>‹#›</a:t>
            </a:fld>
            <a:endParaRPr lang="en-US"/>
          </a:p>
        </p:txBody>
      </p:sp>
    </p:spTree>
    <p:extLst>
      <p:ext uri="{BB962C8B-B14F-4D97-AF65-F5344CB8AC3E}">
        <p14:creationId xmlns:p14="http://schemas.microsoft.com/office/powerpoint/2010/main" val="3064485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591463"/>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591464"/>
            <a:ext cx="5111750" cy="40486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593860"/>
            <a:ext cx="3008313" cy="304625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2D5F33-3885-4181-9555-76A40EDA9D29}" type="datetime1">
              <a:rPr lang="en-US" smtClean="0"/>
              <a:t>9/2/2024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6562B1-0B0F-0246-9532-09536BC2AE59}" type="slidenum">
              <a:rPr lang="en-US" smtClean="0"/>
              <a:t>‹#›</a:t>
            </a:fld>
            <a:endParaRPr lang="en-US"/>
          </a:p>
        </p:txBody>
      </p:sp>
    </p:spTree>
    <p:extLst>
      <p:ext uri="{BB962C8B-B14F-4D97-AF65-F5344CB8AC3E}">
        <p14:creationId xmlns:p14="http://schemas.microsoft.com/office/powerpoint/2010/main" val="4157774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7D6173-F72C-4B0D-BA02-C205E0A89484}" type="datetime1">
              <a:rPr lang="en-US" smtClean="0"/>
              <a:t>9/2/2024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6562B1-0B0F-0246-9532-09536BC2AE59}" type="slidenum">
              <a:rPr lang="en-US" smtClean="0"/>
              <a:t>‹#›</a:t>
            </a:fld>
            <a:endParaRPr lang="en-US"/>
          </a:p>
        </p:txBody>
      </p:sp>
    </p:spTree>
    <p:extLst>
      <p:ext uri="{BB962C8B-B14F-4D97-AF65-F5344CB8AC3E}">
        <p14:creationId xmlns:p14="http://schemas.microsoft.com/office/powerpoint/2010/main" val="2072899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22724"/>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416896"/>
            <a:ext cx="8229600" cy="29070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361530"/>
            <a:ext cx="2133600" cy="273844"/>
          </a:xfrm>
          <a:prstGeom prst="rect">
            <a:avLst/>
          </a:prstGeom>
        </p:spPr>
        <p:txBody>
          <a:bodyPr vert="horz" lIns="91440" tIns="45720" rIns="91440" bIns="45720" rtlCol="0" anchor="ctr"/>
          <a:lstStyle>
            <a:lvl1pPr algn="l">
              <a:defRPr sz="1200">
                <a:solidFill>
                  <a:schemeClr val="tx1">
                    <a:tint val="75000"/>
                  </a:schemeClr>
                </a:solidFill>
                <a:latin typeface="Arial"/>
              </a:defRPr>
            </a:lvl1pPr>
          </a:lstStyle>
          <a:p>
            <a:fld id="{5076A3B2-2E43-4F0C-A776-89DE6A4C1985}" type="datetime1">
              <a:rPr lang="en-US" smtClean="0"/>
              <a:t>9/2/2024</a:t>
            </a:fld>
            <a:endParaRPr lang="en-US"/>
          </a:p>
        </p:txBody>
      </p:sp>
      <p:sp>
        <p:nvSpPr>
          <p:cNvPr id="5" name="Footer Placeholder 4"/>
          <p:cNvSpPr>
            <a:spLocks noGrp="1"/>
          </p:cNvSpPr>
          <p:nvPr>
            <p:ph type="ftr" sz="quarter" idx="3"/>
          </p:nvPr>
        </p:nvSpPr>
        <p:spPr>
          <a:xfrm>
            <a:off x="3124200" y="4361530"/>
            <a:ext cx="2895600" cy="273844"/>
          </a:xfrm>
          <a:prstGeom prst="rect">
            <a:avLst/>
          </a:prstGeom>
        </p:spPr>
        <p:txBody>
          <a:bodyPr vert="horz" lIns="91440" tIns="45720" rIns="91440" bIns="45720" rtlCol="0" anchor="ctr"/>
          <a:lstStyle>
            <a:lvl1pPr algn="ctr">
              <a:defRPr sz="1200">
                <a:solidFill>
                  <a:schemeClr val="tx1">
                    <a:tint val="75000"/>
                  </a:schemeClr>
                </a:solidFill>
                <a:latin typeface="Arial"/>
              </a:defRPr>
            </a:lvl1pPr>
          </a:lstStyle>
          <a:p>
            <a:endParaRPr lang="en-US"/>
          </a:p>
        </p:txBody>
      </p:sp>
      <p:sp>
        <p:nvSpPr>
          <p:cNvPr id="6" name="Slide Number Placeholder 5"/>
          <p:cNvSpPr>
            <a:spLocks noGrp="1"/>
          </p:cNvSpPr>
          <p:nvPr>
            <p:ph type="sldNum" sz="quarter" idx="4"/>
          </p:nvPr>
        </p:nvSpPr>
        <p:spPr>
          <a:xfrm>
            <a:off x="6553200" y="4361530"/>
            <a:ext cx="2133600" cy="273844"/>
          </a:xfrm>
          <a:prstGeom prst="rect">
            <a:avLst/>
          </a:prstGeom>
        </p:spPr>
        <p:txBody>
          <a:bodyPr vert="horz" lIns="91440" tIns="45720" rIns="91440" bIns="45720" rtlCol="0" anchor="ctr"/>
          <a:lstStyle>
            <a:lvl1pPr algn="r">
              <a:defRPr sz="1200" baseline="0">
                <a:solidFill>
                  <a:schemeClr val="tx1">
                    <a:tint val="75000"/>
                  </a:schemeClr>
                </a:solidFill>
                <a:latin typeface="Arial"/>
              </a:defRPr>
            </a:lvl1pPr>
          </a:lstStyle>
          <a:p>
            <a:fld id="{8E6562B1-0B0F-0246-9532-09536BC2AE59}" type="slidenum">
              <a:rPr lang="en-US" smtClean="0"/>
              <a:pPr/>
              <a:t>‹#›</a:t>
            </a:fld>
            <a:r>
              <a:rPr lang="en-US" dirty="0"/>
              <a:t>/18</a:t>
            </a:r>
          </a:p>
        </p:txBody>
      </p:sp>
      <p:pic>
        <p:nvPicPr>
          <p:cNvPr id="7" name="Picture 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4872191"/>
            <a:ext cx="9144000" cy="286893"/>
          </a:xfrm>
          <a:prstGeom prst="rect">
            <a:avLst/>
          </a:prstGeom>
        </p:spPr>
      </p:pic>
      <p:pic>
        <p:nvPicPr>
          <p:cNvPr id="10" name="Picture 9">
            <a:extLst>
              <a:ext uri="{FF2B5EF4-FFF2-40B4-BE49-F238E27FC236}">
                <a16:creationId xmlns:a16="http://schemas.microsoft.com/office/drawing/2014/main" id="{D7155B55-7C46-4DDE-C84D-E57D003EBB69}"/>
              </a:ext>
            </a:extLst>
          </p:cNvPr>
          <p:cNvPicPr>
            <a:picLocks noChangeAspect="1"/>
          </p:cNvPicPr>
          <p:nvPr userDrawn="1"/>
        </p:nvPicPr>
        <p:blipFill>
          <a:blip r:embed="rId13"/>
          <a:stretch>
            <a:fillRect/>
          </a:stretch>
        </p:blipFill>
        <p:spPr>
          <a:xfrm>
            <a:off x="6212327" y="4903452"/>
            <a:ext cx="2220614" cy="190834"/>
          </a:xfrm>
          <a:prstGeom prst="rect">
            <a:avLst/>
          </a:prstGeom>
        </p:spPr>
      </p:pic>
    </p:spTree>
    <p:extLst>
      <p:ext uri="{BB962C8B-B14F-4D97-AF65-F5344CB8AC3E}">
        <p14:creationId xmlns:p14="http://schemas.microsoft.com/office/powerpoint/2010/main" val="6719309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ftr="0" dt="0"/>
  <p:txStyles>
    <p:titleStyle>
      <a:lvl1pPr algn="l" defTabSz="457200" rtl="0" eaLnBrk="1" latinLnBrk="0" hangingPunct="1">
        <a:spcBef>
          <a:spcPct val="0"/>
        </a:spcBef>
        <a:buNone/>
        <a:defRPr sz="44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 Id="rId9"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diagramLayout" Target="../diagrams/layout7.xml"/><Relationship Id="rId7" Type="http://schemas.openxmlformats.org/officeDocument/2006/relationships/image" Target="../media/image18.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hyperlink" Target="mailto:Yuxia.zou@ntu.edu.sg" TargetMode="Externa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0592" y="1547446"/>
            <a:ext cx="3669125" cy="2264899"/>
          </a:xfrm>
        </p:spPr>
        <p:txBody>
          <a:bodyPr>
            <a:noAutofit/>
          </a:bodyPr>
          <a:lstStyle/>
          <a:p>
            <a:pPr algn="l"/>
            <a:r>
              <a:rPr lang="en-US" sz="2400" b="1" dirty="0">
                <a:solidFill>
                  <a:schemeClr val="bg1"/>
                </a:solidFill>
                <a:cs typeface="Arial"/>
              </a:rPr>
              <a:t>“Corporate Social Responsibility Committee: International Evidence”</a:t>
            </a:r>
          </a:p>
        </p:txBody>
      </p:sp>
      <p:sp>
        <p:nvSpPr>
          <p:cNvPr id="3" name="Subtitle 2"/>
          <p:cNvSpPr>
            <a:spLocks noGrp="1"/>
          </p:cNvSpPr>
          <p:nvPr>
            <p:ph type="subTitle" idx="1"/>
          </p:nvPr>
        </p:nvSpPr>
        <p:spPr>
          <a:xfrm>
            <a:off x="220592" y="3713872"/>
            <a:ext cx="3183033" cy="1117008"/>
          </a:xfrm>
        </p:spPr>
        <p:txBody>
          <a:bodyPr>
            <a:normAutofit fontScale="92500" lnSpcReduction="20000"/>
          </a:bodyPr>
          <a:lstStyle/>
          <a:p>
            <a:pPr algn="l"/>
            <a:r>
              <a:rPr lang="en-US" sz="1500" b="1" dirty="0">
                <a:solidFill>
                  <a:srgbClr val="FFFFFF"/>
                </a:solidFill>
                <a:cs typeface="Arial"/>
              </a:rPr>
              <a:t>Jenny Chu </a:t>
            </a:r>
            <a:r>
              <a:rPr lang="en-US" sz="1500" dirty="0">
                <a:solidFill>
                  <a:srgbClr val="FFFFFF"/>
                </a:solidFill>
                <a:cs typeface="Arial"/>
              </a:rPr>
              <a:t>(University of Cambridge)</a:t>
            </a:r>
          </a:p>
          <a:p>
            <a:pPr algn="l"/>
            <a:r>
              <a:rPr lang="en-US" sz="1500" b="1" dirty="0">
                <a:solidFill>
                  <a:srgbClr val="FFFFFF"/>
                </a:solidFill>
                <a:cs typeface="Arial"/>
              </a:rPr>
              <a:t>Xi Li </a:t>
            </a:r>
            <a:r>
              <a:rPr lang="en-US" sz="1500" dirty="0">
                <a:solidFill>
                  <a:srgbClr val="FFFFFF"/>
                </a:solidFill>
                <a:cs typeface="Arial"/>
              </a:rPr>
              <a:t>(London School of Economics and Political Science)</a:t>
            </a:r>
          </a:p>
          <a:p>
            <a:pPr algn="l"/>
            <a:r>
              <a:rPr lang="en-US" sz="1500" b="1" dirty="0">
                <a:solidFill>
                  <a:srgbClr val="FFFFFF"/>
                </a:solidFill>
                <a:cs typeface="Arial"/>
              </a:rPr>
              <a:t>Yuxia (Sarine) Zou </a:t>
            </a:r>
            <a:r>
              <a:rPr lang="en-US" sz="1500" dirty="0">
                <a:solidFill>
                  <a:srgbClr val="FFFFFF"/>
                </a:solidFill>
                <a:cs typeface="Arial"/>
              </a:rPr>
              <a:t>(Nanyang Technological University)</a:t>
            </a:r>
          </a:p>
        </p:txBody>
      </p:sp>
      <p:sp>
        <p:nvSpPr>
          <p:cNvPr id="4" name="Subtitle 2">
            <a:extLst>
              <a:ext uri="{FF2B5EF4-FFF2-40B4-BE49-F238E27FC236}">
                <a16:creationId xmlns:a16="http://schemas.microsoft.com/office/drawing/2014/main" id="{B6AAF28B-6226-60ED-D8C6-4BFD65E7A54F}"/>
              </a:ext>
            </a:extLst>
          </p:cNvPr>
          <p:cNvSpPr txBox="1">
            <a:spLocks/>
          </p:cNvSpPr>
          <p:nvPr/>
        </p:nvSpPr>
        <p:spPr>
          <a:xfrm>
            <a:off x="220592" y="1187109"/>
            <a:ext cx="3936410" cy="551862"/>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Arial"/>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500" b="1" dirty="0">
                <a:solidFill>
                  <a:srgbClr val="FFFFFF"/>
                </a:solidFill>
                <a:cs typeface="Arial"/>
              </a:rPr>
              <a:t>3</a:t>
            </a:r>
            <a:r>
              <a:rPr lang="en-US" sz="1500" b="1" baseline="30000" dirty="0">
                <a:solidFill>
                  <a:srgbClr val="FFFFFF"/>
                </a:solidFill>
                <a:cs typeface="Arial"/>
              </a:rPr>
              <a:t>rd</a:t>
            </a:r>
            <a:r>
              <a:rPr lang="en-US" sz="1500" b="1" dirty="0">
                <a:solidFill>
                  <a:srgbClr val="FFFFFF"/>
                </a:solidFill>
                <a:cs typeface="Arial"/>
              </a:rPr>
              <a:t> September 2024 </a:t>
            </a:r>
          </a:p>
          <a:p>
            <a:pPr algn="l"/>
            <a:r>
              <a:rPr lang="en-US" sz="1500" b="1" dirty="0">
                <a:solidFill>
                  <a:srgbClr val="FFFFFF"/>
                </a:solidFill>
                <a:cs typeface="Arial"/>
              </a:rPr>
              <a:t>GRASFI</a:t>
            </a:r>
          </a:p>
        </p:txBody>
      </p:sp>
    </p:spTree>
    <p:extLst>
      <p:ext uri="{BB962C8B-B14F-4D97-AF65-F5344CB8AC3E}">
        <p14:creationId xmlns:p14="http://schemas.microsoft.com/office/powerpoint/2010/main" val="1897986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1C5F9E7-39F6-F18F-6B6A-AD83BBAE2D42}"/>
              </a:ext>
            </a:extLst>
          </p:cNvPr>
          <p:cNvSpPr>
            <a:spLocks noGrp="1"/>
          </p:cNvSpPr>
          <p:nvPr>
            <p:ph type="title"/>
          </p:nvPr>
        </p:nvSpPr>
        <p:spPr/>
        <p:txBody>
          <a:bodyPr>
            <a:noAutofit/>
          </a:bodyPr>
          <a:lstStyle/>
          <a:p>
            <a:r>
              <a:rPr lang="en-SG" sz="2000" dirty="0">
                <a:latin typeface="Arial" panose="020B0604020202020204" pitchFamily="34" charset="0"/>
                <a:cs typeface="Arial" panose="020B0604020202020204" pitchFamily="34" charset="0"/>
              </a:rPr>
              <a:t>Prevalence of CSR Committees Around the World</a:t>
            </a:r>
          </a:p>
        </p:txBody>
      </p:sp>
      <p:sp>
        <p:nvSpPr>
          <p:cNvPr id="15" name="TextBox 14">
            <a:extLst>
              <a:ext uri="{FF2B5EF4-FFF2-40B4-BE49-F238E27FC236}">
                <a16:creationId xmlns:a16="http://schemas.microsoft.com/office/drawing/2014/main" id="{6BF2F616-6885-398F-2FE1-474BD61CE20D}"/>
              </a:ext>
            </a:extLst>
          </p:cNvPr>
          <p:cNvSpPr txBox="1"/>
          <p:nvPr/>
        </p:nvSpPr>
        <p:spPr>
          <a:xfrm>
            <a:off x="3448397" y="4381563"/>
            <a:ext cx="3811079" cy="276999"/>
          </a:xfrm>
          <a:prstGeom prst="rect">
            <a:avLst/>
          </a:prstGeom>
          <a:noFill/>
        </p:spPr>
        <p:txBody>
          <a:bodyPr wrap="square">
            <a:spAutoFit/>
          </a:bodyPr>
          <a:lstStyle/>
          <a:p>
            <a:pPr defTabSz="621975">
              <a:defRPr/>
            </a:pPr>
            <a:r>
              <a:rPr lang="en-GB" sz="1200" dirty="0">
                <a:latin typeface="Arial" panose="020B0604020202020204" pitchFamily="34" charset="0"/>
                <a:cs typeface="Arial" panose="020B0604020202020204" pitchFamily="34" charset="0"/>
              </a:rPr>
              <a:t>* Mandatory in South Africa (2008) and India (2013)</a:t>
            </a:r>
          </a:p>
        </p:txBody>
      </p:sp>
      <p:pic>
        <p:nvPicPr>
          <p:cNvPr id="4098" name="Picture 2">
            <a:extLst>
              <a:ext uri="{FF2B5EF4-FFF2-40B4-BE49-F238E27FC236}">
                <a16:creationId xmlns:a16="http://schemas.microsoft.com/office/drawing/2014/main" id="{414D645A-73B5-B7A3-2E29-F81D1FA685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515" y="1032026"/>
            <a:ext cx="1278000" cy="85045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Flag of India | History, Design, &amp; Meaning | Britannica">
            <a:extLst>
              <a:ext uri="{FF2B5EF4-FFF2-40B4-BE49-F238E27FC236}">
                <a16:creationId xmlns:a16="http://schemas.microsoft.com/office/drawing/2014/main" id="{484FAD6E-9C7B-4BEE-1EF2-9E5374C0F7B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928" y="2258539"/>
            <a:ext cx="1278000" cy="85306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43F8C5ED-FF42-C9A3-5B5C-9ED0B06FA0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2570" y="1068171"/>
            <a:ext cx="1277234" cy="699194"/>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Flag of Canada | Meaning &amp; History | Britannica">
            <a:extLst>
              <a:ext uri="{FF2B5EF4-FFF2-40B4-BE49-F238E27FC236}">
                <a16:creationId xmlns:a16="http://schemas.microsoft.com/office/drawing/2014/main" id="{948F42E7-BDE0-9A77-DB69-9343D9BF14B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3928" y="3474195"/>
            <a:ext cx="1278000" cy="7530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69A57-F4C3-E9D1-37AE-1B3C5204397D}"/>
              </a:ext>
            </a:extLst>
          </p:cNvPr>
          <p:cNvSpPr txBox="1"/>
          <p:nvPr/>
        </p:nvSpPr>
        <p:spPr>
          <a:xfrm>
            <a:off x="444973" y="1934626"/>
            <a:ext cx="1133083" cy="220066"/>
          </a:xfrm>
          <a:prstGeom prst="rect">
            <a:avLst/>
          </a:prstGeom>
          <a:noFill/>
        </p:spPr>
        <p:txBody>
          <a:bodyPr wrap="square" lIns="0" tIns="0" rIns="0" bIns="0" rtlCol="0">
            <a:noAutofit/>
          </a:bodyPr>
          <a:lstStyle/>
          <a:p>
            <a:pPr algn="ctr">
              <a:spcAft>
                <a:spcPts val="612"/>
              </a:spcAft>
            </a:pPr>
            <a:r>
              <a:rPr lang="en-GB" sz="1100" dirty="0">
                <a:latin typeface="Arial" panose="020B0604020202020204" pitchFamily="34" charset="0"/>
                <a:cs typeface="Arial" panose="020B0604020202020204" pitchFamily="34" charset="0"/>
              </a:rPr>
              <a:t>South Africa 83%</a:t>
            </a:r>
          </a:p>
        </p:txBody>
      </p:sp>
      <p:sp>
        <p:nvSpPr>
          <p:cNvPr id="10" name="TextBox 9">
            <a:extLst>
              <a:ext uri="{FF2B5EF4-FFF2-40B4-BE49-F238E27FC236}">
                <a16:creationId xmlns:a16="http://schemas.microsoft.com/office/drawing/2014/main" id="{B96B5C9D-56FF-7B1F-9041-46929CCF00FF}"/>
              </a:ext>
            </a:extLst>
          </p:cNvPr>
          <p:cNvSpPr txBox="1"/>
          <p:nvPr/>
        </p:nvSpPr>
        <p:spPr>
          <a:xfrm>
            <a:off x="417161" y="3153840"/>
            <a:ext cx="1133083" cy="468499"/>
          </a:xfrm>
          <a:prstGeom prst="rect">
            <a:avLst/>
          </a:prstGeom>
          <a:noFill/>
        </p:spPr>
        <p:txBody>
          <a:bodyPr wrap="square" lIns="0" tIns="0" rIns="0" bIns="0" rtlCol="0">
            <a:noAutofit/>
          </a:bodyPr>
          <a:lstStyle/>
          <a:p>
            <a:pPr algn="ctr">
              <a:spcAft>
                <a:spcPts val="612"/>
              </a:spcAft>
            </a:pPr>
            <a:r>
              <a:rPr lang="en-GB" sz="1100" dirty="0">
                <a:latin typeface="Arial" panose="020B0604020202020204" pitchFamily="34" charset="0"/>
                <a:cs typeface="Arial" panose="020B0604020202020204" pitchFamily="34" charset="0"/>
              </a:rPr>
              <a:t>India 68%</a:t>
            </a:r>
          </a:p>
        </p:txBody>
      </p:sp>
      <p:sp>
        <p:nvSpPr>
          <p:cNvPr id="13" name="TextBox 12">
            <a:extLst>
              <a:ext uri="{FF2B5EF4-FFF2-40B4-BE49-F238E27FC236}">
                <a16:creationId xmlns:a16="http://schemas.microsoft.com/office/drawing/2014/main" id="{2D37E6F6-16A3-84B1-CD64-B9BD451B54CD}"/>
              </a:ext>
            </a:extLst>
          </p:cNvPr>
          <p:cNvSpPr txBox="1"/>
          <p:nvPr/>
        </p:nvSpPr>
        <p:spPr>
          <a:xfrm>
            <a:off x="7495191" y="1812725"/>
            <a:ext cx="1133083" cy="163726"/>
          </a:xfrm>
          <a:prstGeom prst="rect">
            <a:avLst/>
          </a:prstGeom>
          <a:noFill/>
        </p:spPr>
        <p:txBody>
          <a:bodyPr wrap="square" lIns="0" tIns="0" rIns="0" bIns="0" rtlCol="0">
            <a:noAutofit/>
          </a:bodyPr>
          <a:lstStyle/>
          <a:p>
            <a:pPr algn="ctr">
              <a:spcAft>
                <a:spcPts val="612"/>
              </a:spcAft>
            </a:pPr>
            <a:r>
              <a:rPr lang="en-GB" sz="1100" dirty="0">
                <a:latin typeface="Arial" panose="020B0604020202020204" pitchFamily="34" charset="0"/>
                <a:cs typeface="Arial" panose="020B0604020202020204" pitchFamily="34" charset="0"/>
              </a:rPr>
              <a:t>United States 7%</a:t>
            </a:r>
          </a:p>
        </p:txBody>
      </p:sp>
      <p:sp>
        <p:nvSpPr>
          <p:cNvPr id="16" name="TextBox 15">
            <a:extLst>
              <a:ext uri="{FF2B5EF4-FFF2-40B4-BE49-F238E27FC236}">
                <a16:creationId xmlns:a16="http://schemas.microsoft.com/office/drawing/2014/main" id="{2AB672A6-E9CB-44A2-F605-64F172701E49}"/>
              </a:ext>
            </a:extLst>
          </p:cNvPr>
          <p:cNvSpPr txBox="1"/>
          <p:nvPr/>
        </p:nvSpPr>
        <p:spPr>
          <a:xfrm>
            <a:off x="7365123" y="3012576"/>
            <a:ext cx="1351922" cy="151600"/>
          </a:xfrm>
          <a:prstGeom prst="rect">
            <a:avLst/>
          </a:prstGeom>
          <a:noFill/>
        </p:spPr>
        <p:txBody>
          <a:bodyPr wrap="square" lIns="0" tIns="0" rIns="0" bIns="0" rtlCol="0">
            <a:noAutofit/>
          </a:bodyPr>
          <a:lstStyle/>
          <a:p>
            <a:pPr algn="ctr">
              <a:spcAft>
                <a:spcPts val="612"/>
              </a:spcAft>
            </a:pPr>
            <a:r>
              <a:rPr lang="en-GB" sz="1100" dirty="0">
                <a:latin typeface="Arial" panose="020B0604020202020204" pitchFamily="34" charset="0"/>
                <a:cs typeface="Arial" panose="020B0604020202020204" pitchFamily="34" charset="0"/>
              </a:rPr>
              <a:t>United Kingdom 6%</a:t>
            </a:r>
          </a:p>
        </p:txBody>
      </p:sp>
      <p:pic>
        <p:nvPicPr>
          <p:cNvPr id="18" name="Picture 17" descr="Map&#10;&#10;Description automatically generated">
            <a:extLst>
              <a:ext uri="{FF2B5EF4-FFF2-40B4-BE49-F238E27FC236}">
                <a16:creationId xmlns:a16="http://schemas.microsoft.com/office/drawing/2014/main" id="{3125D458-764B-B448-EB22-72412A3E94A1}"/>
              </a:ext>
            </a:extLst>
          </p:cNvPr>
          <p:cNvPicPr>
            <a:picLocks noChangeAspect="1"/>
          </p:cNvPicPr>
          <p:nvPr/>
        </p:nvPicPr>
        <p:blipFill rotWithShape="1">
          <a:blip r:embed="rId7"/>
          <a:srcRect b="14266"/>
          <a:stretch/>
        </p:blipFill>
        <p:spPr bwMode="auto">
          <a:xfrm>
            <a:off x="1924632" y="807859"/>
            <a:ext cx="5238002" cy="3592183"/>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2622E974-33D6-6BEC-FF58-0CF4B7B6E998}"/>
              </a:ext>
            </a:extLst>
          </p:cNvPr>
          <p:cNvSpPr txBox="1"/>
          <p:nvPr/>
        </p:nvSpPr>
        <p:spPr>
          <a:xfrm>
            <a:off x="398840" y="4280023"/>
            <a:ext cx="1133083" cy="240039"/>
          </a:xfrm>
          <a:prstGeom prst="rect">
            <a:avLst/>
          </a:prstGeom>
          <a:noFill/>
        </p:spPr>
        <p:txBody>
          <a:bodyPr wrap="square" lIns="0" tIns="0" rIns="0" bIns="0" rtlCol="0">
            <a:noAutofit/>
          </a:bodyPr>
          <a:lstStyle/>
          <a:p>
            <a:pPr algn="ctr">
              <a:spcAft>
                <a:spcPts val="612"/>
              </a:spcAft>
            </a:pPr>
            <a:r>
              <a:rPr lang="en-GB" sz="1100" dirty="0">
                <a:latin typeface="Arial" panose="020B0604020202020204" pitchFamily="34" charset="0"/>
                <a:cs typeface="Arial" panose="020B0604020202020204" pitchFamily="34" charset="0"/>
              </a:rPr>
              <a:t>Canada 30%</a:t>
            </a:r>
          </a:p>
        </p:txBody>
      </p:sp>
      <p:pic>
        <p:nvPicPr>
          <p:cNvPr id="4104" name="Picture 8" descr="Flag of Singapore - Wikipedia">
            <a:extLst>
              <a:ext uri="{FF2B5EF4-FFF2-40B4-BE49-F238E27FC236}">
                <a16:creationId xmlns:a16="http://schemas.microsoft.com/office/drawing/2014/main" id="{25C018ED-F71F-AB20-25CA-526610BA37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11884" y="3412187"/>
            <a:ext cx="1278000" cy="8504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AB672A6-E9CB-44A2-F605-64F172701E49}"/>
              </a:ext>
            </a:extLst>
          </p:cNvPr>
          <p:cNvSpPr txBox="1"/>
          <p:nvPr/>
        </p:nvSpPr>
        <p:spPr>
          <a:xfrm>
            <a:off x="7513481" y="4276398"/>
            <a:ext cx="1309868" cy="468499"/>
          </a:xfrm>
          <a:prstGeom prst="rect">
            <a:avLst/>
          </a:prstGeom>
          <a:noFill/>
        </p:spPr>
        <p:txBody>
          <a:bodyPr wrap="square" lIns="0" tIns="0" rIns="0" bIns="0" rtlCol="0">
            <a:noAutofit/>
          </a:bodyPr>
          <a:lstStyle/>
          <a:p>
            <a:pPr algn="ctr">
              <a:spcAft>
                <a:spcPts val="612"/>
              </a:spcAft>
            </a:pPr>
            <a:r>
              <a:rPr lang="en-GB" sz="1100" dirty="0">
                <a:latin typeface="Arial" panose="020B0604020202020204" pitchFamily="34" charset="0"/>
                <a:cs typeface="Arial" panose="020B0604020202020204" pitchFamily="34" charset="0"/>
              </a:rPr>
              <a:t>Singapore 4%</a:t>
            </a:r>
          </a:p>
        </p:txBody>
      </p:sp>
      <p:pic>
        <p:nvPicPr>
          <p:cNvPr id="1026" name="Picture 2" descr="British flag vector ~ Graphic Objects ~ Creative Market">
            <a:extLst>
              <a:ext uri="{FF2B5EF4-FFF2-40B4-BE49-F238E27FC236}">
                <a16:creationId xmlns:a16="http://schemas.microsoft.com/office/drawing/2014/main" id="{03AE5D10-7486-4408-C5C7-F4857616641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45339" y="2212865"/>
            <a:ext cx="1278000" cy="69269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A4450FF2-0EF7-1685-CDBD-7D555A0B6B4B}"/>
              </a:ext>
            </a:extLst>
          </p:cNvPr>
          <p:cNvSpPr>
            <a:spLocks noGrp="1"/>
          </p:cNvSpPr>
          <p:nvPr>
            <p:ph type="sldNum" sz="quarter" idx="12"/>
          </p:nvPr>
        </p:nvSpPr>
        <p:spPr/>
        <p:txBody>
          <a:bodyPr/>
          <a:lstStyle/>
          <a:p>
            <a:fld id="{8E6562B1-0B0F-0246-9532-09536BC2AE59}" type="slidenum">
              <a:rPr lang="en-US" smtClean="0"/>
              <a:pPr/>
              <a:t>9</a:t>
            </a:fld>
            <a:r>
              <a:rPr lang="en-US"/>
              <a:t>/18</a:t>
            </a:r>
            <a:endParaRPr lang="en-US" dirty="0"/>
          </a:p>
        </p:txBody>
      </p:sp>
    </p:spTree>
    <p:extLst>
      <p:ext uri="{BB962C8B-B14F-4D97-AF65-F5344CB8AC3E}">
        <p14:creationId xmlns:p14="http://schemas.microsoft.com/office/powerpoint/2010/main" val="297420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10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20D1C-9B0F-3FF1-A119-6B7617165C1D}"/>
              </a:ext>
            </a:extLst>
          </p:cNvPr>
          <p:cNvSpPr>
            <a:spLocks noGrp="1"/>
          </p:cNvSpPr>
          <p:nvPr>
            <p:ph type="title"/>
          </p:nvPr>
        </p:nvSpPr>
        <p:spPr/>
        <p:txBody>
          <a:bodyPr>
            <a:noAutofit/>
          </a:bodyPr>
          <a:lstStyle/>
          <a:p>
            <a:r>
              <a:rPr lang="en-SG" sz="2000" dirty="0"/>
              <a:t>Expectation: Types of firms voluntarily create CSR committees?</a:t>
            </a:r>
          </a:p>
        </p:txBody>
      </p:sp>
      <p:graphicFrame>
        <p:nvGraphicFramePr>
          <p:cNvPr id="6" name="Diagram 5">
            <a:extLst>
              <a:ext uri="{FF2B5EF4-FFF2-40B4-BE49-F238E27FC236}">
                <a16:creationId xmlns:a16="http://schemas.microsoft.com/office/drawing/2014/main" id="{35749D17-A2A9-BF53-8073-1F5EFBD3C502}"/>
              </a:ext>
            </a:extLst>
          </p:cNvPr>
          <p:cNvGraphicFramePr/>
          <p:nvPr>
            <p:extLst>
              <p:ext uri="{D42A27DB-BD31-4B8C-83A1-F6EECF244321}">
                <p14:modId xmlns:p14="http://schemas.microsoft.com/office/powerpoint/2010/main" val="2825049124"/>
              </p:ext>
            </p:extLst>
          </p:nvPr>
        </p:nvGraphicFramePr>
        <p:xfrm>
          <a:off x="398583" y="1025141"/>
          <a:ext cx="8231945" cy="35116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0D34FE5E-041A-7565-362F-02DF236F3BA7}"/>
              </a:ext>
            </a:extLst>
          </p:cNvPr>
          <p:cNvSpPr txBox="1"/>
          <p:nvPr/>
        </p:nvSpPr>
        <p:spPr>
          <a:xfrm>
            <a:off x="4682358" y="1129745"/>
            <a:ext cx="3948169" cy="276999"/>
          </a:xfrm>
          <a:prstGeom prst="rect">
            <a:avLst/>
          </a:prstGeom>
          <a:noFill/>
        </p:spPr>
        <p:txBody>
          <a:bodyPr wrap="square" rtlCol="0">
            <a:spAutoFit/>
          </a:bodyPr>
          <a:lstStyle/>
          <a:p>
            <a:r>
              <a:rPr lang="en-US" sz="1200" dirty="0">
                <a:solidFill>
                  <a:schemeClr val="bg1">
                    <a:lumMod val="75000"/>
                  </a:schemeClr>
                </a:solidFill>
                <a:latin typeface="Arial" panose="020B0604020202020204" pitchFamily="34" charset="0"/>
                <a:cs typeface="Arial" panose="020B0604020202020204" pitchFamily="34" charset="0"/>
              </a:rPr>
              <a:t>(Pfeffer and Salancik 2003; Hillman and Dalziel 2003)</a:t>
            </a:r>
            <a:endParaRPr lang="en-SG" sz="1200" dirty="0">
              <a:solidFill>
                <a:schemeClr val="bg1">
                  <a:lumMod val="75000"/>
                </a:schemeClr>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26E3978-59C2-23CB-9458-76025E24FF2B}"/>
              </a:ext>
            </a:extLst>
          </p:cNvPr>
          <p:cNvSpPr txBox="1"/>
          <p:nvPr/>
        </p:nvSpPr>
        <p:spPr>
          <a:xfrm>
            <a:off x="4742069" y="2477255"/>
            <a:ext cx="4003348" cy="276999"/>
          </a:xfrm>
          <a:prstGeom prst="rect">
            <a:avLst/>
          </a:prstGeom>
          <a:noFill/>
        </p:spPr>
        <p:txBody>
          <a:bodyPr wrap="square" rtlCol="0">
            <a:spAutoFit/>
          </a:bodyPr>
          <a:lstStyle/>
          <a:p>
            <a:r>
              <a:rPr lang="en-US" sz="1200" dirty="0">
                <a:solidFill>
                  <a:schemeClr val="bg1">
                    <a:lumMod val="75000"/>
                  </a:schemeClr>
                </a:solidFill>
                <a:latin typeface="Arial" panose="020B0604020202020204" pitchFamily="34" charset="0"/>
                <a:cs typeface="Arial" panose="020B0604020202020204" pitchFamily="34" charset="0"/>
              </a:rPr>
              <a:t>(Meyer and Rowan 1977; DiMaggio and Powell 1983)</a:t>
            </a:r>
            <a:endParaRPr lang="en-SG" sz="1200" dirty="0">
              <a:solidFill>
                <a:schemeClr val="bg1">
                  <a:lumMod val="75000"/>
                </a:schemeClr>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3E3A8BE-75F9-4BC6-80A6-68F73BBD8562}"/>
              </a:ext>
            </a:extLst>
          </p:cNvPr>
          <p:cNvSpPr txBox="1"/>
          <p:nvPr/>
        </p:nvSpPr>
        <p:spPr>
          <a:xfrm>
            <a:off x="4751377" y="3393317"/>
            <a:ext cx="3888458" cy="276999"/>
          </a:xfrm>
          <a:prstGeom prst="rect">
            <a:avLst/>
          </a:prstGeom>
          <a:noFill/>
        </p:spPr>
        <p:txBody>
          <a:bodyPr wrap="square" rtlCol="0">
            <a:spAutoFit/>
          </a:bodyPr>
          <a:lstStyle/>
          <a:p>
            <a:r>
              <a:rPr lang="en-US" sz="1200" dirty="0">
                <a:solidFill>
                  <a:schemeClr val="bg1">
                    <a:lumMod val="75000"/>
                  </a:schemeClr>
                </a:solidFill>
                <a:latin typeface="Arial" panose="020B0604020202020204" pitchFamily="34" charset="0"/>
                <a:cs typeface="Arial" panose="020B0604020202020204" pitchFamily="34" charset="0"/>
              </a:rPr>
              <a:t>(Jensen and </a:t>
            </a:r>
            <a:r>
              <a:rPr lang="en-US" sz="1200" dirty="0" err="1">
                <a:solidFill>
                  <a:schemeClr val="bg1">
                    <a:lumMod val="75000"/>
                  </a:schemeClr>
                </a:solidFill>
                <a:latin typeface="Arial" panose="020B0604020202020204" pitchFamily="34" charset="0"/>
                <a:cs typeface="Arial" panose="020B0604020202020204" pitchFamily="34" charset="0"/>
              </a:rPr>
              <a:t>Meckling</a:t>
            </a:r>
            <a:r>
              <a:rPr lang="en-US" sz="1200" dirty="0">
                <a:solidFill>
                  <a:schemeClr val="bg1">
                    <a:lumMod val="75000"/>
                  </a:schemeClr>
                </a:solidFill>
                <a:latin typeface="Arial" panose="020B0604020202020204" pitchFamily="34" charset="0"/>
                <a:cs typeface="Arial" panose="020B0604020202020204" pitchFamily="34" charset="0"/>
              </a:rPr>
              <a:t> 1976; </a:t>
            </a:r>
            <a:r>
              <a:rPr lang="en-US" sz="1200" dirty="0" err="1">
                <a:solidFill>
                  <a:schemeClr val="bg1">
                    <a:lumMod val="75000"/>
                  </a:schemeClr>
                </a:solidFill>
                <a:latin typeface="Arial" panose="020B0604020202020204" pitchFamily="34" charset="0"/>
                <a:cs typeface="Arial" panose="020B0604020202020204" pitchFamily="34" charset="0"/>
              </a:rPr>
              <a:t>Fama</a:t>
            </a:r>
            <a:r>
              <a:rPr lang="en-US" sz="1200" dirty="0">
                <a:solidFill>
                  <a:schemeClr val="bg1">
                    <a:lumMod val="75000"/>
                  </a:schemeClr>
                </a:solidFill>
                <a:latin typeface="Arial" panose="020B0604020202020204" pitchFamily="34" charset="0"/>
                <a:cs typeface="Arial" panose="020B0604020202020204" pitchFamily="34" charset="0"/>
              </a:rPr>
              <a:t> and Jensen 1983)</a:t>
            </a:r>
            <a:endParaRPr lang="en-SG" sz="1200" dirty="0">
              <a:solidFill>
                <a:schemeClr val="bg1">
                  <a:lumMod val="75000"/>
                </a:schemeClr>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6353B32D-F752-4A48-0202-2B00E62C98DD}"/>
              </a:ext>
            </a:extLst>
          </p:cNvPr>
          <p:cNvSpPr>
            <a:spLocks noGrp="1"/>
          </p:cNvSpPr>
          <p:nvPr>
            <p:ph type="sldNum" sz="quarter" idx="12"/>
          </p:nvPr>
        </p:nvSpPr>
        <p:spPr/>
        <p:txBody>
          <a:bodyPr/>
          <a:lstStyle/>
          <a:p>
            <a:fld id="{8E6562B1-0B0F-0246-9532-09536BC2AE59}" type="slidenum">
              <a:rPr lang="en-US" smtClean="0"/>
              <a:pPr/>
              <a:t>10</a:t>
            </a:fld>
            <a:r>
              <a:rPr lang="en-US"/>
              <a:t>/18</a:t>
            </a:r>
            <a:endParaRPr lang="en-US" dirty="0"/>
          </a:p>
        </p:txBody>
      </p:sp>
    </p:spTree>
    <p:extLst>
      <p:ext uri="{BB962C8B-B14F-4D97-AF65-F5344CB8AC3E}">
        <p14:creationId xmlns:p14="http://schemas.microsoft.com/office/powerpoint/2010/main" val="308263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0E17AD53-971E-465A-A1B1-0665529BFC75}"/>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7ABA7C99-41F2-4322-B280-407CFCA0D976}"/>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09C0E011-AF44-4526-9778-B82B8F2226F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lvl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8AA29-3AE8-983A-E63E-742932FCA3DE}"/>
              </a:ext>
            </a:extLst>
          </p:cNvPr>
          <p:cNvSpPr>
            <a:spLocks noGrp="1"/>
          </p:cNvSpPr>
          <p:nvPr>
            <p:ph type="title"/>
          </p:nvPr>
        </p:nvSpPr>
        <p:spPr/>
        <p:txBody>
          <a:bodyPr>
            <a:normAutofit/>
          </a:bodyPr>
          <a:lstStyle/>
          <a:p>
            <a:r>
              <a:rPr lang="en-SG" sz="2000" dirty="0"/>
              <a:t>Sample Data and Research Design</a:t>
            </a:r>
          </a:p>
        </p:txBody>
      </p:sp>
      <p:sp>
        <p:nvSpPr>
          <p:cNvPr id="3" name="Content Placeholder 2">
            <a:extLst>
              <a:ext uri="{FF2B5EF4-FFF2-40B4-BE49-F238E27FC236}">
                <a16:creationId xmlns:a16="http://schemas.microsoft.com/office/drawing/2014/main" id="{45C0C204-4354-4B65-279E-1D03336558FC}"/>
              </a:ext>
            </a:extLst>
          </p:cNvPr>
          <p:cNvSpPr>
            <a:spLocks noGrp="1"/>
          </p:cNvSpPr>
          <p:nvPr>
            <p:ph idx="1"/>
          </p:nvPr>
        </p:nvSpPr>
        <p:spPr>
          <a:xfrm>
            <a:off x="343815" y="2646712"/>
            <a:ext cx="8456369" cy="351079"/>
          </a:xfrm>
        </p:spPr>
        <p:txBody>
          <a:bodyPr>
            <a:normAutofit/>
          </a:bodyPr>
          <a:lstStyle/>
          <a:p>
            <a:r>
              <a:rPr lang="en-SG" sz="1400" b="1" dirty="0"/>
              <a:t>Final sample: </a:t>
            </a:r>
            <a:r>
              <a:rPr lang="en-SG" sz="1400" dirty="0"/>
              <a:t>18,643 unique firms, 71 countries, 2002-2018</a:t>
            </a:r>
          </a:p>
        </p:txBody>
      </p:sp>
      <p:graphicFrame>
        <p:nvGraphicFramePr>
          <p:cNvPr id="6" name="Table 5">
            <a:extLst>
              <a:ext uri="{FF2B5EF4-FFF2-40B4-BE49-F238E27FC236}">
                <a16:creationId xmlns:a16="http://schemas.microsoft.com/office/drawing/2014/main" id="{5CDE5234-1C92-F8CB-9911-B97B0C696FB8}"/>
              </a:ext>
            </a:extLst>
          </p:cNvPr>
          <p:cNvGraphicFramePr>
            <a:graphicFrameLocks noGrp="1"/>
          </p:cNvGraphicFramePr>
          <p:nvPr>
            <p:extLst>
              <p:ext uri="{D42A27DB-BD31-4B8C-83A1-F6EECF244321}">
                <p14:modId xmlns:p14="http://schemas.microsoft.com/office/powerpoint/2010/main" val="2101507333"/>
              </p:ext>
            </p:extLst>
          </p:nvPr>
        </p:nvGraphicFramePr>
        <p:xfrm>
          <a:off x="372836" y="876370"/>
          <a:ext cx="8456369" cy="1737360"/>
        </p:xfrm>
        <a:graphic>
          <a:graphicData uri="http://schemas.openxmlformats.org/drawingml/2006/table">
            <a:tbl>
              <a:tblPr firstRow="1" bandRow="1">
                <a:tableStyleId>{69012ECD-51FC-41F1-AA8D-1B2483CD663E}</a:tableStyleId>
              </a:tblPr>
              <a:tblGrid>
                <a:gridCol w="3905250">
                  <a:extLst>
                    <a:ext uri="{9D8B030D-6E8A-4147-A177-3AD203B41FA5}">
                      <a16:colId xmlns:a16="http://schemas.microsoft.com/office/drawing/2014/main" val="2613131835"/>
                    </a:ext>
                  </a:extLst>
                </a:gridCol>
                <a:gridCol w="4551119">
                  <a:extLst>
                    <a:ext uri="{9D8B030D-6E8A-4147-A177-3AD203B41FA5}">
                      <a16:colId xmlns:a16="http://schemas.microsoft.com/office/drawing/2014/main" val="3566650868"/>
                    </a:ext>
                  </a:extLst>
                </a:gridCol>
              </a:tblGrid>
              <a:tr h="0">
                <a:tc>
                  <a:txBody>
                    <a:bodyPr/>
                    <a:lstStyle/>
                    <a:p>
                      <a:r>
                        <a:rPr lang="en-SG" sz="1400" dirty="0">
                          <a:latin typeface="Arial" panose="020B0604020202020204" pitchFamily="34" charset="0"/>
                          <a:cs typeface="Arial" panose="020B0604020202020204" pitchFamily="34" charset="0"/>
                        </a:rPr>
                        <a:t>Data Types</a:t>
                      </a:r>
                    </a:p>
                  </a:txBody>
                  <a:tcPr/>
                </a:tc>
                <a:tc>
                  <a:txBody>
                    <a:bodyPr/>
                    <a:lstStyle/>
                    <a:p>
                      <a:r>
                        <a:rPr lang="en-SG" sz="1400" dirty="0">
                          <a:latin typeface="Arial" panose="020B0604020202020204" pitchFamily="34" charset="0"/>
                          <a:cs typeface="Arial" panose="020B0604020202020204" pitchFamily="34" charset="0"/>
                        </a:rPr>
                        <a:t>Data Sources</a:t>
                      </a:r>
                    </a:p>
                  </a:txBody>
                  <a:tcPr/>
                </a:tc>
                <a:extLst>
                  <a:ext uri="{0D108BD9-81ED-4DB2-BD59-A6C34878D82A}">
                    <a16:rowId xmlns:a16="http://schemas.microsoft.com/office/drawing/2014/main" val="1007694613"/>
                  </a:ext>
                </a:extLst>
              </a:tr>
              <a:tr h="0">
                <a:tc>
                  <a:txBody>
                    <a:bodyPr/>
                    <a:lstStyle/>
                    <a:p>
                      <a:r>
                        <a:rPr lang="en-SG" sz="1400" dirty="0">
                          <a:latin typeface="Arial" panose="020B0604020202020204" pitchFamily="34" charset="0"/>
                          <a:cs typeface="Arial" panose="020B0604020202020204" pitchFamily="34" charset="0"/>
                        </a:rPr>
                        <a:t>Board/committee-level information</a:t>
                      </a:r>
                    </a:p>
                  </a:txBody>
                  <a:tcPr/>
                </a:tc>
                <a:tc>
                  <a:txBody>
                    <a:bodyPr/>
                    <a:lstStyle/>
                    <a:p>
                      <a:r>
                        <a:rPr lang="en-SG" sz="1400" dirty="0">
                          <a:latin typeface="Arial" panose="020B0604020202020204" pitchFamily="34" charset="0"/>
                          <a:cs typeface="Arial" panose="020B0604020202020204" pitchFamily="34" charset="0"/>
                        </a:rPr>
                        <a:t>BoardEx</a:t>
                      </a:r>
                    </a:p>
                  </a:txBody>
                  <a:tcPr/>
                </a:tc>
                <a:extLst>
                  <a:ext uri="{0D108BD9-81ED-4DB2-BD59-A6C34878D82A}">
                    <a16:rowId xmlns:a16="http://schemas.microsoft.com/office/drawing/2014/main" val="4029953597"/>
                  </a:ext>
                </a:extLst>
              </a:tr>
              <a:tr h="0">
                <a:tc>
                  <a:txBody>
                    <a:bodyPr/>
                    <a:lstStyle/>
                    <a:p>
                      <a:r>
                        <a:rPr lang="en-SG" sz="1400" dirty="0">
                          <a:latin typeface="Arial" panose="020B0604020202020204" pitchFamily="34" charset="0"/>
                          <a:cs typeface="Arial" panose="020B0604020202020204" pitchFamily="34" charset="0"/>
                        </a:rPr>
                        <a:t>Firm financials</a:t>
                      </a:r>
                    </a:p>
                  </a:txBody>
                  <a:tcPr/>
                </a:tc>
                <a:tc>
                  <a:txBody>
                    <a:bodyPr/>
                    <a:lstStyle/>
                    <a:p>
                      <a:r>
                        <a:rPr lang="en-SG" sz="1400" dirty="0">
                          <a:latin typeface="Arial" panose="020B0604020202020204" pitchFamily="34" charset="0"/>
                          <a:cs typeface="Arial" panose="020B0604020202020204" pitchFamily="34" charset="0"/>
                        </a:rPr>
                        <a:t>Compustat, WorldScope, FactSet</a:t>
                      </a:r>
                    </a:p>
                  </a:txBody>
                  <a:tcPr/>
                </a:tc>
                <a:extLst>
                  <a:ext uri="{0D108BD9-81ED-4DB2-BD59-A6C34878D82A}">
                    <a16:rowId xmlns:a16="http://schemas.microsoft.com/office/drawing/2014/main" val="1066177092"/>
                  </a:ext>
                </a:extLst>
              </a:tr>
              <a:tr h="0">
                <a:tc>
                  <a:txBody>
                    <a:bodyPr/>
                    <a:lstStyle/>
                    <a:p>
                      <a:r>
                        <a:rPr lang="en-SG" sz="1400" dirty="0">
                          <a:latin typeface="Arial" panose="020B0604020202020204" pitchFamily="34" charset="0"/>
                          <a:cs typeface="Arial" panose="020B0604020202020204" pitchFamily="34" charset="0"/>
                        </a:rPr>
                        <a:t>CSR performance and management practices</a:t>
                      </a:r>
                    </a:p>
                  </a:txBody>
                  <a:tcPr/>
                </a:tc>
                <a:tc>
                  <a:txBody>
                    <a:bodyPr/>
                    <a:lstStyle/>
                    <a:p>
                      <a:r>
                        <a:rPr lang="en-SG" sz="1400" dirty="0">
                          <a:latin typeface="Arial" panose="020B0604020202020204" pitchFamily="34" charset="0"/>
                          <a:cs typeface="Arial" panose="020B0604020202020204" pitchFamily="34" charset="0"/>
                        </a:rPr>
                        <a:t>Refinitiv + </a:t>
                      </a:r>
                      <a:r>
                        <a:rPr lang="en-SG" sz="1400" dirty="0" err="1">
                          <a:latin typeface="Arial" panose="020B0604020202020204" pitchFamily="34" charset="0"/>
                          <a:cs typeface="Arial" panose="020B0604020202020204" pitchFamily="34" charset="0"/>
                        </a:rPr>
                        <a:t>Fiechter</a:t>
                      </a:r>
                      <a:r>
                        <a:rPr lang="en-SG" sz="1400" dirty="0">
                          <a:latin typeface="Arial" panose="020B0604020202020204" pitchFamily="34" charset="0"/>
                          <a:cs typeface="Arial" panose="020B0604020202020204" pitchFamily="34" charset="0"/>
                        </a:rPr>
                        <a:t>, </a:t>
                      </a:r>
                      <a:r>
                        <a:rPr lang="en-SG" sz="1400" dirty="0" err="1">
                          <a:latin typeface="Arial" panose="020B0604020202020204" pitchFamily="34" charset="0"/>
                          <a:cs typeface="Arial" panose="020B0604020202020204" pitchFamily="34" charset="0"/>
                        </a:rPr>
                        <a:t>Hitz</a:t>
                      </a:r>
                      <a:r>
                        <a:rPr lang="en-SG" sz="1400" dirty="0">
                          <a:latin typeface="Arial" panose="020B0604020202020204" pitchFamily="34" charset="0"/>
                          <a:cs typeface="Arial" panose="020B0604020202020204" pitchFamily="34" charset="0"/>
                        </a:rPr>
                        <a:t>, Lehmann (2022)</a:t>
                      </a:r>
                    </a:p>
                  </a:txBody>
                  <a:tcPr/>
                </a:tc>
                <a:extLst>
                  <a:ext uri="{0D108BD9-81ED-4DB2-BD59-A6C34878D82A}">
                    <a16:rowId xmlns:a16="http://schemas.microsoft.com/office/drawing/2014/main" val="155688853"/>
                  </a:ext>
                </a:extLst>
              </a:tr>
              <a:tr h="193675">
                <a:tc>
                  <a:txBody>
                    <a:bodyPr/>
                    <a:lstStyle/>
                    <a:p>
                      <a:r>
                        <a:rPr lang="en-SG" sz="1400" dirty="0">
                          <a:latin typeface="Arial" panose="020B0604020202020204" pitchFamily="34" charset="0"/>
                          <a:cs typeface="Arial" panose="020B0604020202020204" pitchFamily="34" charset="0"/>
                        </a:rPr>
                        <a:t>Country-level information</a:t>
                      </a:r>
                    </a:p>
                  </a:txBody>
                  <a:tcPr/>
                </a:tc>
                <a:tc>
                  <a:txBody>
                    <a:bodyPr/>
                    <a:lstStyle/>
                    <a:p>
                      <a:r>
                        <a:rPr lang="en-SG" sz="1400" dirty="0">
                          <a:latin typeface="Arial" panose="020B0604020202020204" pitchFamily="34" charset="0"/>
                          <a:cs typeface="Arial" panose="020B0604020202020204" pitchFamily="34" charset="0"/>
                        </a:rPr>
                        <a:t>Yale EPI, Dyck, </a:t>
                      </a:r>
                      <a:r>
                        <a:rPr lang="en-SG" sz="1400" dirty="0" err="1">
                          <a:latin typeface="Arial" panose="020B0604020202020204" pitchFamily="34" charset="0"/>
                          <a:cs typeface="Arial" panose="020B0604020202020204" pitchFamily="34" charset="0"/>
                        </a:rPr>
                        <a:t>Lins</a:t>
                      </a:r>
                      <a:r>
                        <a:rPr lang="en-SG" sz="1400" dirty="0">
                          <a:latin typeface="Arial" panose="020B0604020202020204" pitchFamily="34" charset="0"/>
                          <a:cs typeface="Arial" panose="020B0604020202020204" pitchFamily="34" charset="0"/>
                        </a:rPr>
                        <a:t>, Roth, Wagner (2019), World Bank, Carrots &amp; Sticks, PRI, manual collection </a:t>
                      </a:r>
                    </a:p>
                  </a:txBody>
                  <a:tcPr/>
                </a:tc>
                <a:extLst>
                  <a:ext uri="{0D108BD9-81ED-4DB2-BD59-A6C34878D82A}">
                    <a16:rowId xmlns:a16="http://schemas.microsoft.com/office/drawing/2014/main" val="1427006154"/>
                  </a:ext>
                </a:extLst>
              </a:tr>
            </a:tbl>
          </a:graphicData>
        </a:graphic>
      </p:graphicFrame>
      <p:sp>
        <p:nvSpPr>
          <p:cNvPr id="8" name="TextBox 7">
            <a:extLst>
              <a:ext uri="{FF2B5EF4-FFF2-40B4-BE49-F238E27FC236}">
                <a16:creationId xmlns:a16="http://schemas.microsoft.com/office/drawing/2014/main" id="{6FDADDE7-4A65-55E1-FE83-2049D351761C}"/>
              </a:ext>
            </a:extLst>
          </p:cNvPr>
          <p:cNvSpPr txBox="1"/>
          <p:nvPr/>
        </p:nvSpPr>
        <p:spPr>
          <a:xfrm>
            <a:off x="372836" y="2997791"/>
            <a:ext cx="8248650" cy="1169551"/>
          </a:xfrm>
          <a:prstGeom prst="rect">
            <a:avLst/>
          </a:prstGeom>
          <a:noFill/>
        </p:spPr>
        <p:txBody>
          <a:bodyPr wrap="square">
            <a:spAutoFit/>
          </a:bodyPr>
          <a:lstStyle/>
          <a:p>
            <a:r>
              <a:rPr lang="en-US" sz="1400" i="1" dirty="0">
                <a:latin typeface="Arial" panose="020B0604020202020204" pitchFamily="34" charset="0"/>
                <a:ea typeface="SimSun" panose="02010600030101010101" pitchFamily="2" charset="-122"/>
                <a:cs typeface="Arial" panose="020B0604020202020204" pitchFamily="34" charset="0"/>
              </a:rPr>
              <a:t>CSR committee</a:t>
            </a:r>
            <a:r>
              <a:rPr lang="en-US" sz="1400" i="1" baseline="-25000" dirty="0">
                <a:latin typeface="Arial" panose="020B0604020202020204" pitchFamily="34" charset="0"/>
                <a:ea typeface="SimSun" panose="02010600030101010101" pitchFamily="2" charset="-122"/>
                <a:cs typeface="Arial" panose="020B0604020202020204" pitchFamily="34" charset="0"/>
              </a:rPr>
              <a:t>i,t </a:t>
            </a:r>
            <a:r>
              <a:rPr lang="en-US" sz="1400" i="1" dirty="0">
                <a:latin typeface="Arial" panose="020B0604020202020204" pitchFamily="34" charset="0"/>
                <a:ea typeface="SimSun" panose="02010600030101010101" pitchFamily="2" charset="-122"/>
                <a:cs typeface="Arial" panose="020B0604020202020204" pitchFamily="34" charset="0"/>
              </a:rPr>
              <a:t>= β</a:t>
            </a:r>
            <a:r>
              <a:rPr lang="en-US" sz="1400" i="1" baseline="-25000" dirty="0">
                <a:latin typeface="Arial" panose="020B0604020202020204" pitchFamily="34" charset="0"/>
                <a:ea typeface="SimSun" panose="02010600030101010101" pitchFamily="2" charset="-122"/>
                <a:cs typeface="Arial" panose="020B0604020202020204" pitchFamily="34" charset="0"/>
              </a:rPr>
              <a:t>0</a:t>
            </a:r>
            <a:r>
              <a:rPr lang="en-US" sz="1400" i="1" dirty="0">
                <a:latin typeface="Arial" panose="020B0604020202020204" pitchFamily="34" charset="0"/>
                <a:ea typeface="SimSun" panose="02010600030101010101" pitchFamily="2" charset="-122"/>
                <a:cs typeface="Arial" panose="020B0604020202020204" pitchFamily="34" charset="0"/>
              </a:rPr>
              <a:t> + β</a:t>
            </a:r>
            <a:r>
              <a:rPr lang="en-US" sz="1400" i="1" baseline="-25000" dirty="0">
                <a:latin typeface="Arial" panose="020B0604020202020204" pitchFamily="34" charset="0"/>
                <a:ea typeface="SimSun" panose="02010600030101010101" pitchFamily="2" charset="-122"/>
                <a:cs typeface="Arial" panose="020B0604020202020204" pitchFamily="34" charset="0"/>
              </a:rPr>
              <a:t>1</a:t>
            </a:r>
            <a:r>
              <a:rPr lang="en-US" sz="1400" i="1" dirty="0">
                <a:latin typeface="Arial" panose="020B0604020202020204" pitchFamily="34" charset="0"/>
                <a:ea typeface="SimSun" panose="02010600030101010101" pitchFamily="2" charset="-122"/>
                <a:cs typeface="Arial" panose="020B0604020202020204" pitchFamily="34" charset="0"/>
              </a:rPr>
              <a:t>High socially conscious IO</a:t>
            </a:r>
            <a:r>
              <a:rPr lang="en-US" sz="1400" i="1" baseline="-25000" dirty="0">
                <a:latin typeface="Arial" panose="020B0604020202020204" pitchFamily="34" charset="0"/>
                <a:ea typeface="SimSun" panose="02010600030101010101" pitchFamily="2" charset="-122"/>
                <a:cs typeface="Arial" panose="020B0604020202020204" pitchFamily="34" charset="0"/>
              </a:rPr>
              <a:t>i,t-1 </a:t>
            </a:r>
            <a:r>
              <a:rPr lang="en-US" sz="1400" i="1" dirty="0">
                <a:latin typeface="Arial" panose="020B0604020202020204" pitchFamily="34" charset="0"/>
                <a:ea typeface="SimSun" panose="02010600030101010101" pitchFamily="2" charset="-122"/>
                <a:cs typeface="Arial" panose="020B0604020202020204" pitchFamily="34" charset="0"/>
              </a:rPr>
              <a:t>+ β</a:t>
            </a:r>
            <a:r>
              <a:rPr lang="en-US" sz="1400" i="1" baseline="-25000" dirty="0">
                <a:latin typeface="Arial" panose="020B0604020202020204" pitchFamily="34" charset="0"/>
                <a:ea typeface="SimSun" panose="02010600030101010101" pitchFamily="2" charset="-122"/>
                <a:cs typeface="Arial" panose="020B0604020202020204" pitchFamily="34" charset="0"/>
              </a:rPr>
              <a:t>2</a:t>
            </a:r>
            <a:r>
              <a:rPr lang="en-US" sz="1400" i="1" dirty="0">
                <a:latin typeface="Arial" panose="020B0604020202020204" pitchFamily="34" charset="0"/>
                <a:ea typeface="SimSun" panose="02010600030101010101" pitchFamily="2" charset="-122"/>
                <a:cs typeface="Arial" panose="020B0604020202020204" pitchFamily="34" charset="0"/>
              </a:rPr>
              <a:t>Low socially conscious IO</a:t>
            </a:r>
            <a:r>
              <a:rPr lang="en-US" sz="1400" i="1" baseline="-25000" dirty="0">
                <a:latin typeface="Arial" panose="020B0604020202020204" pitchFamily="34" charset="0"/>
                <a:ea typeface="SimSun" panose="02010600030101010101" pitchFamily="2" charset="-122"/>
                <a:cs typeface="Arial" panose="020B0604020202020204" pitchFamily="34" charset="0"/>
              </a:rPr>
              <a:t>i,t-1</a:t>
            </a:r>
            <a:r>
              <a:rPr lang="en-US" sz="1400" i="1" dirty="0">
                <a:latin typeface="Arial" panose="020B0604020202020204" pitchFamily="34" charset="0"/>
                <a:ea typeface="SimSun" panose="02010600030101010101" pitchFamily="2" charset="-122"/>
                <a:cs typeface="Arial" panose="020B0604020202020204" pitchFamily="34" charset="0"/>
              </a:rPr>
              <a:t> + β</a:t>
            </a:r>
            <a:r>
              <a:rPr lang="en-US" sz="1400" i="1" baseline="-25000" dirty="0">
                <a:latin typeface="Arial" panose="020B0604020202020204" pitchFamily="34" charset="0"/>
                <a:ea typeface="SimSun" panose="02010600030101010101" pitchFamily="2" charset="-122"/>
                <a:cs typeface="Arial" panose="020B0604020202020204" pitchFamily="34" charset="0"/>
              </a:rPr>
              <a:t>3</a:t>
            </a:r>
            <a:r>
              <a:rPr lang="en-US" sz="1400" i="1" dirty="0">
                <a:latin typeface="Arial" panose="020B0604020202020204" pitchFamily="34" charset="0"/>
                <a:ea typeface="SimSun" panose="02010600030101010101" pitchFamily="2" charset="-122"/>
                <a:cs typeface="Arial" panose="020B0604020202020204" pitchFamily="34" charset="0"/>
              </a:rPr>
              <a:t>CSR peers</a:t>
            </a:r>
            <a:r>
              <a:rPr lang="en-US" sz="1400" i="1" baseline="-25000" dirty="0">
                <a:latin typeface="Arial" panose="020B0604020202020204" pitchFamily="34" charset="0"/>
                <a:ea typeface="SimSun" panose="02010600030101010101" pitchFamily="2" charset="-122"/>
                <a:cs typeface="Arial" panose="020B0604020202020204" pitchFamily="34" charset="0"/>
              </a:rPr>
              <a:t>i,t-1</a:t>
            </a:r>
            <a:r>
              <a:rPr lang="en-US" sz="1400" i="1" dirty="0">
                <a:latin typeface="Arial" panose="020B0604020202020204" pitchFamily="34" charset="0"/>
                <a:ea typeface="SimSun" panose="02010600030101010101" pitchFamily="2" charset="-122"/>
                <a:cs typeface="Arial" panose="020B0604020202020204" pitchFamily="34" charset="0"/>
              </a:rPr>
              <a:t> + β</a:t>
            </a:r>
            <a:r>
              <a:rPr lang="en-US" sz="1400" i="1" baseline="-25000" dirty="0">
                <a:latin typeface="Arial" panose="020B0604020202020204" pitchFamily="34" charset="0"/>
                <a:ea typeface="SimSun" panose="02010600030101010101" pitchFamily="2" charset="-122"/>
                <a:cs typeface="Arial" panose="020B0604020202020204" pitchFamily="34" charset="0"/>
              </a:rPr>
              <a:t>4</a:t>
            </a:r>
            <a:r>
              <a:rPr lang="en-US" sz="1400" i="1" dirty="0">
                <a:latin typeface="Arial" panose="020B0604020202020204" pitchFamily="34" charset="0"/>
                <a:ea typeface="SimSun" panose="02010600030101010101" pitchFamily="2" charset="-122"/>
                <a:cs typeface="Arial" panose="020B0604020202020204" pitchFamily="34" charset="0"/>
              </a:rPr>
              <a:t>Environmental-material industry</a:t>
            </a:r>
            <a:r>
              <a:rPr lang="en-US" sz="1400" i="1" baseline="-25000" dirty="0">
                <a:latin typeface="Arial" panose="020B0604020202020204" pitchFamily="34" charset="0"/>
                <a:ea typeface="SimSun" panose="02010600030101010101" pitchFamily="2" charset="-122"/>
                <a:cs typeface="Arial" panose="020B0604020202020204" pitchFamily="34" charset="0"/>
              </a:rPr>
              <a:t>i </a:t>
            </a:r>
            <a:r>
              <a:rPr lang="en-US" sz="1400" i="1" dirty="0">
                <a:latin typeface="Arial" panose="020B0604020202020204" pitchFamily="34" charset="0"/>
                <a:ea typeface="SimSun" panose="02010600030101010101" pitchFamily="2" charset="-122"/>
                <a:cs typeface="Arial" panose="020B0604020202020204" pitchFamily="34" charset="0"/>
              </a:rPr>
              <a:t>+ β</a:t>
            </a:r>
            <a:r>
              <a:rPr lang="en-US" sz="1400" i="1" baseline="-25000" dirty="0">
                <a:latin typeface="Arial" panose="020B0604020202020204" pitchFamily="34" charset="0"/>
                <a:ea typeface="SimSun" panose="02010600030101010101" pitchFamily="2" charset="-122"/>
                <a:cs typeface="Arial" panose="020B0604020202020204" pitchFamily="34" charset="0"/>
              </a:rPr>
              <a:t>5</a:t>
            </a:r>
            <a:r>
              <a:rPr lang="en-US" sz="1400" i="1" dirty="0">
                <a:latin typeface="Arial" panose="020B0604020202020204" pitchFamily="34" charset="0"/>
                <a:ea typeface="SimSun" panose="02010600030101010101" pitchFamily="2" charset="-122"/>
                <a:cs typeface="Arial" panose="020B0604020202020204" pitchFamily="34" charset="0"/>
              </a:rPr>
              <a:t>Social-material industry</a:t>
            </a:r>
            <a:r>
              <a:rPr lang="en-US" sz="1400" i="1" baseline="-25000" dirty="0">
                <a:latin typeface="Arial" panose="020B0604020202020204" pitchFamily="34" charset="0"/>
                <a:ea typeface="SimSun" panose="02010600030101010101" pitchFamily="2" charset="-122"/>
                <a:cs typeface="Arial" panose="020B0604020202020204" pitchFamily="34" charset="0"/>
              </a:rPr>
              <a:t>i</a:t>
            </a:r>
            <a:r>
              <a:rPr lang="en-US" sz="1400" i="1" dirty="0">
                <a:latin typeface="Arial" panose="020B0604020202020204" pitchFamily="34" charset="0"/>
                <a:ea typeface="SimSun" panose="02010600030101010101" pitchFamily="2" charset="-122"/>
                <a:cs typeface="Arial" panose="020B0604020202020204" pitchFamily="34" charset="0"/>
              </a:rPr>
              <a:t> + β</a:t>
            </a:r>
            <a:r>
              <a:rPr lang="en-US" sz="1400" i="1" baseline="-25000" dirty="0">
                <a:latin typeface="Arial" panose="020B0604020202020204" pitchFamily="34" charset="0"/>
                <a:ea typeface="SimSun" panose="02010600030101010101" pitchFamily="2" charset="-122"/>
                <a:cs typeface="Arial" panose="020B0604020202020204" pitchFamily="34" charset="0"/>
              </a:rPr>
              <a:t>6</a:t>
            </a:r>
            <a:r>
              <a:rPr lang="en-US" sz="1400" i="1" dirty="0">
                <a:latin typeface="Arial" panose="020B0604020202020204" pitchFamily="34" charset="0"/>
                <a:ea typeface="SimSun" panose="02010600030101010101" pitchFamily="2" charset="-122"/>
                <a:cs typeface="Arial" panose="020B0604020202020204" pitchFamily="34" charset="0"/>
              </a:rPr>
              <a:t>Post CSR disclosure regulation</a:t>
            </a:r>
            <a:r>
              <a:rPr lang="en-US" sz="1400" i="1" baseline="-25000" dirty="0">
                <a:latin typeface="Arial" panose="020B0604020202020204" pitchFamily="34" charset="0"/>
                <a:ea typeface="SimSun" panose="02010600030101010101" pitchFamily="2" charset="-122"/>
                <a:cs typeface="Arial" panose="020B0604020202020204" pitchFamily="34" charset="0"/>
              </a:rPr>
              <a:t>i,t-1 </a:t>
            </a:r>
            <a:r>
              <a:rPr lang="en-US" sz="1400" i="1" dirty="0">
                <a:latin typeface="Arial" panose="020B0604020202020204" pitchFamily="34" charset="0"/>
                <a:ea typeface="SimSun" panose="02010600030101010101" pitchFamily="2" charset="-122"/>
                <a:cs typeface="Arial" panose="020B0604020202020204" pitchFamily="34" charset="0"/>
              </a:rPr>
              <a:t>+ β</a:t>
            </a:r>
            <a:r>
              <a:rPr lang="en-US" sz="1400" i="1" baseline="-25000" dirty="0">
                <a:latin typeface="Arial" panose="020B0604020202020204" pitchFamily="34" charset="0"/>
                <a:ea typeface="SimSun" panose="02010600030101010101" pitchFamily="2" charset="-122"/>
                <a:cs typeface="Arial" panose="020B0604020202020204" pitchFamily="34" charset="0"/>
              </a:rPr>
              <a:t>7</a:t>
            </a:r>
            <a:r>
              <a:rPr lang="en-US" sz="1400" i="1" dirty="0">
                <a:latin typeface="Arial" panose="020B0604020202020204" pitchFamily="34" charset="0"/>
                <a:ea typeface="SimSun" panose="02010600030101010101" pitchFamily="2" charset="-122"/>
                <a:cs typeface="Arial" panose="020B0604020202020204" pitchFamily="34" charset="0"/>
              </a:rPr>
              <a:t>EPI</a:t>
            </a:r>
            <a:r>
              <a:rPr lang="en-US" sz="1400" i="1" baseline="-25000" dirty="0">
                <a:latin typeface="Arial" panose="020B0604020202020204" pitchFamily="34" charset="0"/>
                <a:ea typeface="SimSun" panose="02010600030101010101" pitchFamily="2" charset="-122"/>
                <a:cs typeface="Arial" panose="020B0604020202020204" pitchFamily="34" charset="0"/>
              </a:rPr>
              <a:t>i,t-1</a:t>
            </a:r>
            <a:r>
              <a:rPr lang="en-US" sz="1400" i="1" dirty="0">
                <a:latin typeface="Arial" panose="020B0604020202020204" pitchFamily="34" charset="0"/>
                <a:ea typeface="SimSun" panose="02010600030101010101" pitchFamily="2" charset="-122"/>
                <a:cs typeface="Arial" panose="020B0604020202020204" pitchFamily="34" charset="0"/>
              </a:rPr>
              <a:t> + β</a:t>
            </a:r>
            <a:r>
              <a:rPr lang="en-US" sz="1400" i="1" baseline="-25000" dirty="0">
                <a:latin typeface="Arial" panose="020B0604020202020204" pitchFamily="34" charset="0"/>
                <a:ea typeface="SimSun" panose="02010600030101010101" pitchFamily="2" charset="-122"/>
                <a:cs typeface="Arial" panose="020B0604020202020204" pitchFamily="34" charset="0"/>
              </a:rPr>
              <a:t>8</a:t>
            </a:r>
            <a:r>
              <a:rPr lang="en-US" sz="1400" i="1" dirty="0">
                <a:latin typeface="Arial" panose="020B0604020202020204" pitchFamily="34" charset="0"/>
                <a:ea typeface="SimSun" panose="02010600030101010101" pitchFamily="2" charset="-122"/>
                <a:cs typeface="Arial" panose="020B0604020202020204" pitchFamily="34" charset="0"/>
              </a:rPr>
              <a:t>Board size</a:t>
            </a:r>
            <a:r>
              <a:rPr lang="en-US" sz="1400" i="1" baseline="-25000" dirty="0">
                <a:latin typeface="Arial" panose="020B0604020202020204" pitchFamily="34" charset="0"/>
                <a:ea typeface="SimSun" panose="02010600030101010101" pitchFamily="2" charset="-122"/>
                <a:cs typeface="Arial" panose="020B0604020202020204" pitchFamily="34" charset="0"/>
              </a:rPr>
              <a:t>i,t-1  </a:t>
            </a:r>
            <a:r>
              <a:rPr lang="en-US" sz="1400" i="1" dirty="0">
                <a:latin typeface="Arial" panose="020B0604020202020204" pitchFamily="34" charset="0"/>
                <a:ea typeface="SimSun" panose="02010600030101010101" pitchFamily="2" charset="-122"/>
                <a:cs typeface="Arial" panose="020B0604020202020204" pitchFamily="34" charset="0"/>
              </a:rPr>
              <a:t>+ β</a:t>
            </a:r>
            <a:r>
              <a:rPr lang="en-US" sz="1400" i="1" baseline="-25000" dirty="0">
                <a:latin typeface="Arial" panose="020B0604020202020204" pitchFamily="34" charset="0"/>
                <a:ea typeface="SimSun" panose="02010600030101010101" pitchFamily="2" charset="-122"/>
                <a:cs typeface="Arial" panose="020B0604020202020204" pitchFamily="34" charset="0"/>
              </a:rPr>
              <a:t>9</a:t>
            </a:r>
            <a:r>
              <a:rPr lang="en-US" sz="1400" i="1" dirty="0">
                <a:latin typeface="Arial" panose="020B0604020202020204" pitchFamily="34" charset="0"/>
                <a:ea typeface="SimSun" panose="02010600030101010101" pitchFamily="2" charset="-122"/>
                <a:cs typeface="Arial" panose="020B0604020202020204" pitchFamily="34" charset="0"/>
              </a:rPr>
              <a:t>Board connectedness</a:t>
            </a:r>
            <a:r>
              <a:rPr lang="en-US" sz="1400" i="1" baseline="-25000" dirty="0">
                <a:latin typeface="Arial" panose="020B0604020202020204" pitchFamily="34" charset="0"/>
                <a:ea typeface="SimSun" panose="02010600030101010101" pitchFamily="2" charset="-122"/>
                <a:cs typeface="Arial" panose="020B0604020202020204" pitchFamily="34" charset="0"/>
              </a:rPr>
              <a:t>i,t-1 </a:t>
            </a:r>
            <a:r>
              <a:rPr lang="en-US" sz="1400" i="1" dirty="0">
                <a:latin typeface="Arial" panose="020B0604020202020204" pitchFamily="34" charset="0"/>
                <a:ea typeface="SimSun" panose="02010600030101010101" pitchFamily="2" charset="-122"/>
                <a:cs typeface="Arial" panose="020B0604020202020204" pitchFamily="34" charset="0"/>
              </a:rPr>
              <a:t>+</a:t>
            </a:r>
            <a:r>
              <a:rPr lang="en-US" sz="1400" i="1" baseline="-25000" dirty="0">
                <a:latin typeface="Arial" panose="020B0604020202020204" pitchFamily="34" charset="0"/>
                <a:ea typeface="SimSun" panose="02010600030101010101" pitchFamily="2" charset="-122"/>
                <a:cs typeface="Arial" panose="020B0604020202020204" pitchFamily="34" charset="0"/>
              </a:rPr>
              <a:t> </a:t>
            </a:r>
            <a:r>
              <a:rPr lang="en-US" sz="1400" i="1" dirty="0">
                <a:latin typeface="Arial" panose="020B0604020202020204" pitchFamily="34" charset="0"/>
                <a:ea typeface="SimSun" panose="02010600030101010101" pitchFamily="2" charset="-122"/>
                <a:cs typeface="Arial" panose="020B0604020202020204" pitchFamily="34" charset="0"/>
              </a:rPr>
              <a:t>β</a:t>
            </a:r>
            <a:r>
              <a:rPr lang="en-US" sz="1400" i="1" baseline="-25000" dirty="0">
                <a:latin typeface="Arial" panose="020B0604020202020204" pitchFamily="34" charset="0"/>
                <a:ea typeface="SimSun" panose="02010600030101010101" pitchFamily="2" charset="-122"/>
                <a:cs typeface="Arial" panose="020B0604020202020204" pitchFamily="34" charset="0"/>
              </a:rPr>
              <a:t>10</a:t>
            </a:r>
            <a:r>
              <a:rPr lang="en-US" sz="1400" i="1" dirty="0">
                <a:latin typeface="Arial" panose="020B0604020202020204" pitchFamily="34" charset="0"/>
                <a:ea typeface="SimSun" panose="02010600030101010101" pitchFamily="2" charset="-122"/>
                <a:cs typeface="Arial" panose="020B0604020202020204" pitchFamily="34" charset="0"/>
              </a:rPr>
              <a:t>Board complexity</a:t>
            </a:r>
            <a:r>
              <a:rPr lang="en-US" sz="1400" i="1" baseline="-25000" dirty="0">
                <a:latin typeface="Arial" panose="020B0604020202020204" pitchFamily="34" charset="0"/>
                <a:ea typeface="SimSun" panose="02010600030101010101" pitchFamily="2" charset="-122"/>
                <a:cs typeface="Arial" panose="020B0604020202020204" pitchFamily="34" charset="0"/>
              </a:rPr>
              <a:t>i,t-1</a:t>
            </a:r>
            <a:r>
              <a:rPr lang="en-US" sz="1400" i="1" dirty="0">
                <a:latin typeface="Arial" panose="020B0604020202020204" pitchFamily="34" charset="0"/>
                <a:ea typeface="SimSun" panose="02010600030101010101" pitchFamily="2" charset="-122"/>
                <a:cs typeface="Arial" panose="020B0604020202020204" pitchFamily="34" charset="0"/>
              </a:rPr>
              <a:t> + ∑ β</a:t>
            </a:r>
            <a:r>
              <a:rPr lang="en-US" sz="1400" i="1" baseline="-25000" dirty="0">
                <a:latin typeface="Arial" panose="020B0604020202020204" pitchFamily="34" charset="0"/>
                <a:ea typeface="SimSun" panose="02010600030101010101" pitchFamily="2" charset="-122"/>
                <a:cs typeface="Arial" panose="020B0604020202020204" pitchFamily="34" charset="0"/>
              </a:rPr>
              <a:t>k</a:t>
            </a:r>
            <a:r>
              <a:rPr lang="en-US" sz="1400" i="1" dirty="0">
                <a:latin typeface="Arial" panose="020B0604020202020204" pitchFamily="34" charset="0"/>
                <a:ea typeface="SimSun" panose="02010600030101010101" pitchFamily="2" charset="-122"/>
                <a:cs typeface="Arial" panose="020B0604020202020204" pitchFamily="34" charset="0"/>
              </a:rPr>
              <a:t>Controls</a:t>
            </a:r>
            <a:r>
              <a:rPr lang="en-US" sz="1400" i="1" baseline="-25000" dirty="0">
                <a:latin typeface="Arial" panose="020B0604020202020204" pitchFamily="34" charset="0"/>
                <a:ea typeface="SimSun" panose="02010600030101010101" pitchFamily="2" charset="-122"/>
                <a:cs typeface="Arial" panose="020B0604020202020204" pitchFamily="34" charset="0"/>
              </a:rPr>
              <a:t>i,t-1</a:t>
            </a:r>
            <a:r>
              <a:rPr lang="en-US" sz="1400" i="1" dirty="0">
                <a:latin typeface="Arial" panose="020B0604020202020204" pitchFamily="34" charset="0"/>
                <a:ea typeface="SimSun" panose="02010600030101010101" pitchFamily="2" charset="-122"/>
                <a:cs typeface="Arial" panose="020B0604020202020204" pitchFamily="34" charset="0"/>
              </a:rPr>
              <a:t> + ε</a:t>
            </a:r>
            <a:r>
              <a:rPr lang="en-US" sz="1400" i="1" baseline="-25000" dirty="0">
                <a:latin typeface="Arial" panose="020B0604020202020204" pitchFamily="34" charset="0"/>
                <a:ea typeface="SimSun" panose="02010600030101010101" pitchFamily="2" charset="-122"/>
                <a:cs typeface="Arial" panose="020B0604020202020204" pitchFamily="34" charset="0"/>
              </a:rPr>
              <a:t>i,t </a:t>
            </a:r>
            <a:r>
              <a:rPr lang="en-US" sz="1400" dirty="0">
                <a:latin typeface="Arial" panose="020B0604020202020204" pitchFamily="34" charset="0"/>
                <a:ea typeface="SimSun" panose="02010600030101010101" pitchFamily="2" charset="-122"/>
                <a:cs typeface="Arial" panose="020B0604020202020204" pitchFamily="34" charset="0"/>
              </a:rPr>
              <a:t> </a:t>
            </a:r>
            <a:r>
              <a:rPr lang="en-US" sz="1400" i="1" dirty="0">
                <a:latin typeface="Arial" panose="020B0604020202020204" pitchFamily="34" charset="0"/>
                <a:ea typeface="SimSun" panose="02010600030101010101" pitchFamily="2" charset="-122"/>
                <a:cs typeface="Arial" panose="020B0604020202020204" pitchFamily="34" charset="0"/>
              </a:rPr>
              <a:t>                                                                                                                               </a:t>
            </a:r>
          </a:p>
          <a:p>
            <a:r>
              <a:rPr lang="en-US" sz="1400" i="1" dirty="0">
                <a:latin typeface="Arial" panose="020B0604020202020204" pitchFamily="34" charset="0"/>
                <a:ea typeface="SimSun" panose="02010600030101010101" pitchFamily="2" charset="-122"/>
                <a:cs typeface="Arial" panose="020B0604020202020204" pitchFamily="34" charset="0"/>
              </a:rPr>
              <a:t>                                                                                                                                                               </a:t>
            </a:r>
            <a:r>
              <a:rPr lang="en-US" sz="1400" dirty="0">
                <a:latin typeface="Arial" panose="020B0604020202020204" pitchFamily="34" charset="0"/>
                <a:ea typeface="SimSun" panose="02010600030101010101" pitchFamily="2" charset="-122"/>
                <a:cs typeface="Arial" panose="020B0604020202020204" pitchFamily="34" charset="0"/>
              </a:rPr>
              <a:t>(1)</a:t>
            </a:r>
            <a:endParaRPr lang="en-SG" sz="1400" dirty="0">
              <a:latin typeface="Arial" panose="020B0604020202020204" pitchFamily="34" charset="0"/>
              <a:ea typeface="SimSun" panose="02010600030101010101" pitchFamily="2" charset="-122"/>
              <a:cs typeface="Arial" panose="020B0604020202020204" pitchFamily="34" charset="0"/>
            </a:endParaRPr>
          </a:p>
        </p:txBody>
      </p:sp>
      <p:sp>
        <p:nvSpPr>
          <p:cNvPr id="7" name="TextBox 6">
            <a:extLst>
              <a:ext uri="{FF2B5EF4-FFF2-40B4-BE49-F238E27FC236}">
                <a16:creationId xmlns:a16="http://schemas.microsoft.com/office/drawing/2014/main" id="{FB2EECC5-60A0-0DD5-4623-59822E0040B1}"/>
              </a:ext>
            </a:extLst>
          </p:cNvPr>
          <p:cNvSpPr txBox="1"/>
          <p:nvPr/>
        </p:nvSpPr>
        <p:spPr>
          <a:xfrm>
            <a:off x="343815" y="4235301"/>
            <a:ext cx="8456369" cy="307777"/>
          </a:xfrm>
          <a:prstGeom prst="rect">
            <a:avLst/>
          </a:prstGeom>
          <a:noFill/>
        </p:spPr>
        <p:txBody>
          <a:bodyPr wrap="square">
            <a:spAutoFit/>
          </a:bodyPr>
          <a:lstStyle/>
          <a:p>
            <a:r>
              <a:rPr lang="en-US" sz="1400" i="1" dirty="0">
                <a:latin typeface="Arial" panose="020B0604020202020204" pitchFamily="34" charset="0"/>
                <a:ea typeface="SimSun" panose="02010600030101010101" pitchFamily="2" charset="-122"/>
                <a:cs typeface="Arial" panose="020B0604020202020204" pitchFamily="34" charset="0"/>
              </a:rPr>
              <a:t>CSR Outcome</a:t>
            </a:r>
            <a:r>
              <a:rPr lang="en-US" sz="1400" i="1" baseline="-25000" dirty="0">
                <a:latin typeface="Arial" panose="020B0604020202020204" pitchFamily="34" charset="0"/>
                <a:ea typeface="SimSun" panose="02010600030101010101" pitchFamily="2" charset="-122"/>
                <a:cs typeface="Arial" panose="020B0604020202020204" pitchFamily="34" charset="0"/>
              </a:rPr>
              <a:t>i,t+n </a:t>
            </a:r>
            <a:r>
              <a:rPr lang="en-US" sz="1400" i="1" dirty="0">
                <a:latin typeface="Arial" panose="020B0604020202020204" pitchFamily="34" charset="0"/>
                <a:ea typeface="SimSun" panose="02010600030101010101" pitchFamily="2" charset="-122"/>
                <a:cs typeface="Arial" panose="020B0604020202020204" pitchFamily="34" charset="0"/>
              </a:rPr>
              <a:t>= β</a:t>
            </a:r>
            <a:r>
              <a:rPr lang="en-US" sz="1400" i="1" baseline="-25000" dirty="0">
                <a:latin typeface="Arial" panose="020B0604020202020204" pitchFamily="34" charset="0"/>
                <a:ea typeface="SimSun" panose="02010600030101010101" pitchFamily="2" charset="-122"/>
                <a:cs typeface="Arial" panose="020B0604020202020204" pitchFamily="34" charset="0"/>
              </a:rPr>
              <a:t>0</a:t>
            </a:r>
            <a:r>
              <a:rPr lang="en-US" sz="1400" i="1" dirty="0">
                <a:latin typeface="Arial" panose="020B0604020202020204" pitchFamily="34" charset="0"/>
                <a:ea typeface="SimSun" panose="02010600030101010101" pitchFamily="2" charset="-122"/>
                <a:cs typeface="Arial" panose="020B0604020202020204" pitchFamily="34" charset="0"/>
              </a:rPr>
              <a:t> + β</a:t>
            </a:r>
            <a:r>
              <a:rPr lang="en-US" sz="1400" i="1" baseline="-25000" dirty="0">
                <a:latin typeface="Arial" panose="020B0604020202020204" pitchFamily="34" charset="0"/>
                <a:ea typeface="SimSun" panose="02010600030101010101" pitchFamily="2" charset="-122"/>
                <a:cs typeface="Arial" panose="020B0604020202020204" pitchFamily="34" charset="0"/>
              </a:rPr>
              <a:t>1</a:t>
            </a:r>
            <a:r>
              <a:rPr lang="en-US" sz="1400" i="1" dirty="0">
                <a:latin typeface="Arial" panose="020B0604020202020204" pitchFamily="34" charset="0"/>
                <a:ea typeface="SimSun" panose="02010600030101010101" pitchFamily="2" charset="-122"/>
                <a:cs typeface="Arial" panose="020B0604020202020204" pitchFamily="34" charset="0"/>
              </a:rPr>
              <a:t>CSR committee</a:t>
            </a:r>
            <a:r>
              <a:rPr lang="en-US" sz="1400" i="1" baseline="-25000" dirty="0">
                <a:latin typeface="Arial" panose="020B0604020202020204" pitchFamily="34" charset="0"/>
                <a:ea typeface="SimSun" panose="02010600030101010101" pitchFamily="2" charset="-122"/>
                <a:cs typeface="Arial" panose="020B0604020202020204" pitchFamily="34" charset="0"/>
              </a:rPr>
              <a:t>i,t </a:t>
            </a:r>
            <a:r>
              <a:rPr lang="en-US" sz="1400" i="1" dirty="0">
                <a:latin typeface="Arial" panose="020B0604020202020204" pitchFamily="34" charset="0"/>
                <a:ea typeface="SimSun" panose="02010600030101010101" pitchFamily="2" charset="-122"/>
                <a:cs typeface="Arial" panose="020B0604020202020204" pitchFamily="34" charset="0"/>
              </a:rPr>
              <a:t>+ ∑ β</a:t>
            </a:r>
            <a:r>
              <a:rPr lang="en-US" sz="1400" i="1" baseline="-25000" dirty="0">
                <a:latin typeface="Arial" panose="020B0604020202020204" pitchFamily="34" charset="0"/>
                <a:ea typeface="SimSun" panose="02010600030101010101" pitchFamily="2" charset="-122"/>
                <a:cs typeface="Arial" panose="020B0604020202020204" pitchFamily="34" charset="0"/>
              </a:rPr>
              <a:t>k</a:t>
            </a:r>
            <a:r>
              <a:rPr lang="en-US" sz="1400" i="1" dirty="0">
                <a:latin typeface="Arial" panose="020B0604020202020204" pitchFamily="34" charset="0"/>
                <a:ea typeface="SimSun" panose="02010600030101010101" pitchFamily="2" charset="-122"/>
                <a:cs typeface="Arial" panose="020B0604020202020204" pitchFamily="34" charset="0"/>
              </a:rPr>
              <a:t>Controls</a:t>
            </a:r>
            <a:r>
              <a:rPr lang="en-US" sz="1400" i="1" baseline="-25000" dirty="0">
                <a:latin typeface="Arial" panose="020B0604020202020204" pitchFamily="34" charset="0"/>
                <a:ea typeface="SimSun" panose="02010600030101010101" pitchFamily="2" charset="-122"/>
                <a:cs typeface="Arial" panose="020B0604020202020204" pitchFamily="34" charset="0"/>
              </a:rPr>
              <a:t>i,t</a:t>
            </a:r>
            <a:r>
              <a:rPr lang="en-US" sz="1400" i="1" dirty="0">
                <a:latin typeface="Arial" panose="020B0604020202020204" pitchFamily="34" charset="0"/>
                <a:ea typeface="SimSun" panose="02010600030101010101" pitchFamily="2" charset="-122"/>
                <a:cs typeface="Arial" panose="020B0604020202020204" pitchFamily="34" charset="0"/>
              </a:rPr>
              <a:t> + </a:t>
            </a:r>
            <a:r>
              <a:rPr lang="en-US" sz="1400" i="1" dirty="0" err="1">
                <a:latin typeface="Arial" panose="020B0604020202020204" pitchFamily="34" charset="0"/>
                <a:ea typeface="SimSun" panose="02010600030101010101" pitchFamily="2" charset="-122"/>
                <a:cs typeface="Arial" panose="020B0604020202020204" pitchFamily="34" charset="0"/>
              </a:rPr>
              <a:t>ε</a:t>
            </a:r>
            <a:r>
              <a:rPr lang="en-US" sz="1400" i="1" baseline="-25000" dirty="0" err="1">
                <a:latin typeface="Arial" panose="020B0604020202020204" pitchFamily="34" charset="0"/>
                <a:ea typeface="SimSun" panose="02010600030101010101" pitchFamily="2" charset="-122"/>
                <a:cs typeface="Arial" panose="020B0604020202020204" pitchFamily="34" charset="0"/>
              </a:rPr>
              <a:t>i,t+n</a:t>
            </a:r>
            <a:r>
              <a:rPr lang="en-US" sz="1400" i="1" baseline="-25000" dirty="0">
                <a:latin typeface="Arial" panose="020B0604020202020204" pitchFamily="34" charset="0"/>
                <a:ea typeface="SimSun" panose="02010600030101010101" pitchFamily="2" charset="-122"/>
                <a:cs typeface="Arial" panose="020B0604020202020204" pitchFamily="34" charset="0"/>
              </a:rPr>
              <a:t>.                                                                               </a:t>
            </a:r>
            <a:r>
              <a:rPr lang="en-US" sz="1400" dirty="0">
                <a:effectLst/>
                <a:latin typeface="Arial" panose="020B0604020202020204" pitchFamily="34" charset="0"/>
                <a:ea typeface="SimSun" panose="02010600030101010101" pitchFamily="2" charset="-122"/>
                <a:cs typeface="Arial" panose="020B0604020202020204" pitchFamily="34" charset="0"/>
              </a:rPr>
              <a:t>(2) </a:t>
            </a:r>
            <a:endParaRPr lang="en-SG" sz="20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9B3EBDC-D3CF-4215-E64A-467FB5EA9A1F}"/>
              </a:ext>
            </a:extLst>
          </p:cNvPr>
          <p:cNvSpPr>
            <a:spLocks noGrp="1"/>
          </p:cNvSpPr>
          <p:nvPr>
            <p:ph type="sldNum" sz="quarter" idx="12"/>
          </p:nvPr>
        </p:nvSpPr>
        <p:spPr/>
        <p:txBody>
          <a:bodyPr/>
          <a:lstStyle/>
          <a:p>
            <a:fld id="{8E6562B1-0B0F-0246-9532-09536BC2AE59}" type="slidenum">
              <a:rPr lang="en-US" smtClean="0"/>
              <a:pPr/>
              <a:t>11</a:t>
            </a:fld>
            <a:r>
              <a:rPr lang="en-US"/>
              <a:t>/18</a:t>
            </a:r>
            <a:endParaRPr lang="en-US" dirty="0"/>
          </a:p>
        </p:txBody>
      </p:sp>
    </p:spTree>
    <p:extLst>
      <p:ext uri="{BB962C8B-B14F-4D97-AF65-F5344CB8AC3E}">
        <p14:creationId xmlns:p14="http://schemas.microsoft.com/office/powerpoint/2010/main" val="297055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D78E2-72D9-26C8-E31E-11C7E9D80295}"/>
              </a:ext>
            </a:extLst>
          </p:cNvPr>
          <p:cNvSpPr>
            <a:spLocks noGrp="1"/>
          </p:cNvSpPr>
          <p:nvPr>
            <p:ph type="title"/>
          </p:nvPr>
        </p:nvSpPr>
        <p:spPr>
          <a:xfrm>
            <a:off x="281065" y="-117726"/>
            <a:ext cx="8581869" cy="857250"/>
          </a:xfrm>
        </p:spPr>
        <p:txBody>
          <a:bodyPr>
            <a:noAutofit/>
          </a:bodyPr>
          <a:lstStyle/>
          <a:p>
            <a:r>
              <a:rPr lang="en-SG" sz="2000" dirty="0"/>
              <a:t>Results: Types of firms voluntarily create CSR committees?</a:t>
            </a:r>
          </a:p>
        </p:txBody>
      </p:sp>
      <p:sp>
        <p:nvSpPr>
          <p:cNvPr id="4" name="TextBox 3">
            <a:extLst>
              <a:ext uri="{FF2B5EF4-FFF2-40B4-BE49-F238E27FC236}">
                <a16:creationId xmlns:a16="http://schemas.microsoft.com/office/drawing/2014/main" id="{2325AE0E-43CA-0CCA-F5BD-2D53CB86AB26}"/>
              </a:ext>
            </a:extLst>
          </p:cNvPr>
          <p:cNvSpPr txBox="1"/>
          <p:nvPr/>
        </p:nvSpPr>
        <p:spPr>
          <a:xfrm>
            <a:off x="5156453" y="4586380"/>
            <a:ext cx="3134191" cy="246221"/>
          </a:xfrm>
          <a:prstGeom prst="rect">
            <a:avLst/>
          </a:prstGeom>
          <a:noFill/>
        </p:spPr>
        <p:txBody>
          <a:bodyPr wrap="square">
            <a:spAutoFit/>
          </a:bodyPr>
          <a:lstStyle/>
          <a:p>
            <a:pPr algn="r"/>
            <a:r>
              <a:rPr lang="en-GB" sz="1000" dirty="0">
                <a:latin typeface="Arial" panose="020B0604020202020204" pitchFamily="34" charset="0"/>
                <a:cs typeface="Arial" panose="020B0604020202020204" pitchFamily="34" charset="0"/>
              </a:rPr>
              <a:t>.</a:t>
            </a:r>
          </a:p>
        </p:txBody>
      </p:sp>
      <p:grpSp>
        <p:nvGrpSpPr>
          <p:cNvPr id="17" name="Group 16">
            <a:extLst>
              <a:ext uri="{FF2B5EF4-FFF2-40B4-BE49-F238E27FC236}">
                <a16:creationId xmlns:a16="http://schemas.microsoft.com/office/drawing/2014/main" id="{22772658-B0D2-48AA-C624-41163CD67D1E}"/>
              </a:ext>
            </a:extLst>
          </p:cNvPr>
          <p:cNvGrpSpPr/>
          <p:nvPr/>
        </p:nvGrpSpPr>
        <p:grpSpPr>
          <a:xfrm>
            <a:off x="599440" y="452878"/>
            <a:ext cx="7789500" cy="4365114"/>
            <a:chOff x="599440" y="452878"/>
            <a:chExt cx="7789500" cy="4365114"/>
          </a:xfrm>
        </p:grpSpPr>
        <p:pic>
          <p:nvPicPr>
            <p:cNvPr id="5" name="Picture 4">
              <a:extLst>
                <a:ext uri="{FF2B5EF4-FFF2-40B4-BE49-F238E27FC236}">
                  <a16:creationId xmlns:a16="http://schemas.microsoft.com/office/drawing/2014/main" id="{0B684577-C7A3-23A3-05A4-71ABA14AA989}"/>
                </a:ext>
              </a:extLst>
            </p:cNvPr>
            <p:cNvPicPr>
              <a:picLocks noChangeAspect="1"/>
            </p:cNvPicPr>
            <p:nvPr/>
          </p:nvPicPr>
          <p:blipFill rotWithShape="1">
            <a:blip r:embed="rId3"/>
            <a:srcRect r="46422"/>
            <a:stretch/>
          </p:blipFill>
          <p:spPr>
            <a:xfrm>
              <a:off x="599440" y="452878"/>
              <a:ext cx="4184228" cy="4365114"/>
            </a:xfrm>
            <a:prstGeom prst="rect">
              <a:avLst/>
            </a:prstGeom>
          </p:spPr>
        </p:pic>
        <p:pic>
          <p:nvPicPr>
            <p:cNvPr id="8" name="Picture 7">
              <a:extLst>
                <a:ext uri="{FF2B5EF4-FFF2-40B4-BE49-F238E27FC236}">
                  <a16:creationId xmlns:a16="http://schemas.microsoft.com/office/drawing/2014/main" id="{56F834F2-AC59-2C61-A254-85F18BB6BB53}"/>
                </a:ext>
              </a:extLst>
            </p:cNvPr>
            <p:cNvPicPr>
              <a:picLocks noChangeAspect="1"/>
            </p:cNvPicPr>
            <p:nvPr/>
          </p:nvPicPr>
          <p:blipFill rotWithShape="1">
            <a:blip r:embed="rId3"/>
            <a:srcRect l="53835" b="89039"/>
            <a:stretch/>
          </p:blipFill>
          <p:spPr>
            <a:xfrm>
              <a:off x="4783668" y="452878"/>
              <a:ext cx="3605272" cy="478455"/>
            </a:xfrm>
            <a:prstGeom prst="rect">
              <a:avLst/>
            </a:prstGeom>
          </p:spPr>
        </p:pic>
      </p:grpSp>
      <p:pic>
        <p:nvPicPr>
          <p:cNvPr id="9" name="Picture 8">
            <a:extLst>
              <a:ext uri="{FF2B5EF4-FFF2-40B4-BE49-F238E27FC236}">
                <a16:creationId xmlns:a16="http://schemas.microsoft.com/office/drawing/2014/main" id="{4E0183FF-A916-120E-A226-6387CBD2BE7E}"/>
              </a:ext>
            </a:extLst>
          </p:cNvPr>
          <p:cNvPicPr>
            <a:picLocks noChangeAspect="1"/>
          </p:cNvPicPr>
          <p:nvPr/>
        </p:nvPicPr>
        <p:blipFill rotWithShape="1">
          <a:blip r:embed="rId3"/>
          <a:srcRect l="53840" t="10379" r="33802"/>
          <a:stretch/>
        </p:blipFill>
        <p:spPr>
          <a:xfrm>
            <a:off x="4783668" y="905934"/>
            <a:ext cx="965199" cy="3912058"/>
          </a:xfrm>
          <a:prstGeom prst="rect">
            <a:avLst/>
          </a:prstGeom>
        </p:spPr>
      </p:pic>
      <p:pic>
        <p:nvPicPr>
          <p:cNvPr id="18" name="Picture 17">
            <a:extLst>
              <a:ext uri="{FF2B5EF4-FFF2-40B4-BE49-F238E27FC236}">
                <a16:creationId xmlns:a16="http://schemas.microsoft.com/office/drawing/2014/main" id="{93373DB4-A606-6497-0680-2C550C670186}"/>
              </a:ext>
            </a:extLst>
          </p:cNvPr>
          <p:cNvPicPr>
            <a:picLocks noChangeAspect="1"/>
          </p:cNvPicPr>
          <p:nvPr/>
        </p:nvPicPr>
        <p:blipFill rotWithShape="1">
          <a:blip r:embed="rId3"/>
          <a:srcRect l="66198" t="10670" r="21444" b="-291"/>
          <a:stretch/>
        </p:blipFill>
        <p:spPr>
          <a:xfrm>
            <a:off x="5748867" y="918634"/>
            <a:ext cx="965199" cy="3912058"/>
          </a:xfrm>
          <a:prstGeom prst="rect">
            <a:avLst/>
          </a:prstGeom>
        </p:spPr>
      </p:pic>
      <p:pic>
        <p:nvPicPr>
          <p:cNvPr id="19" name="Picture 18">
            <a:extLst>
              <a:ext uri="{FF2B5EF4-FFF2-40B4-BE49-F238E27FC236}">
                <a16:creationId xmlns:a16="http://schemas.microsoft.com/office/drawing/2014/main" id="{6852F630-1380-DFB2-176B-E0A33481F079}"/>
              </a:ext>
            </a:extLst>
          </p:cNvPr>
          <p:cNvPicPr>
            <a:picLocks noChangeAspect="1"/>
          </p:cNvPicPr>
          <p:nvPr/>
        </p:nvPicPr>
        <p:blipFill rotWithShape="1">
          <a:blip r:embed="rId3"/>
          <a:srcRect l="78319" t="10714" r="10840" b="-335"/>
          <a:stretch/>
        </p:blipFill>
        <p:spPr>
          <a:xfrm>
            <a:off x="6695606" y="918634"/>
            <a:ext cx="846667" cy="3912058"/>
          </a:xfrm>
          <a:prstGeom prst="rect">
            <a:avLst/>
          </a:prstGeom>
        </p:spPr>
      </p:pic>
      <p:pic>
        <p:nvPicPr>
          <p:cNvPr id="20" name="Picture 19">
            <a:extLst>
              <a:ext uri="{FF2B5EF4-FFF2-40B4-BE49-F238E27FC236}">
                <a16:creationId xmlns:a16="http://schemas.microsoft.com/office/drawing/2014/main" id="{4F54AA8A-E2C9-86A8-FCE9-AC02EE13058C}"/>
              </a:ext>
            </a:extLst>
          </p:cNvPr>
          <p:cNvPicPr>
            <a:picLocks noChangeAspect="1"/>
          </p:cNvPicPr>
          <p:nvPr/>
        </p:nvPicPr>
        <p:blipFill rotWithShape="1">
          <a:blip r:embed="rId3"/>
          <a:srcRect l="89137" t="10670" r="-1495" b="-291"/>
          <a:stretch/>
        </p:blipFill>
        <p:spPr>
          <a:xfrm>
            <a:off x="7542273" y="918634"/>
            <a:ext cx="965199" cy="3912058"/>
          </a:xfrm>
          <a:prstGeom prst="rect">
            <a:avLst/>
          </a:prstGeom>
        </p:spPr>
      </p:pic>
      <p:sp>
        <p:nvSpPr>
          <p:cNvPr id="21" name="Slide Number Placeholder 20">
            <a:extLst>
              <a:ext uri="{FF2B5EF4-FFF2-40B4-BE49-F238E27FC236}">
                <a16:creationId xmlns:a16="http://schemas.microsoft.com/office/drawing/2014/main" id="{B5A21675-2F5C-CD88-D7CA-C07D9FA54E2A}"/>
              </a:ext>
            </a:extLst>
          </p:cNvPr>
          <p:cNvSpPr>
            <a:spLocks noGrp="1"/>
          </p:cNvSpPr>
          <p:nvPr>
            <p:ph type="sldNum" sz="quarter" idx="12"/>
          </p:nvPr>
        </p:nvSpPr>
        <p:spPr/>
        <p:txBody>
          <a:bodyPr/>
          <a:lstStyle/>
          <a:p>
            <a:fld id="{8E6562B1-0B0F-0246-9532-09536BC2AE59}" type="slidenum">
              <a:rPr lang="en-US" smtClean="0"/>
              <a:pPr/>
              <a:t>12</a:t>
            </a:fld>
            <a:r>
              <a:rPr lang="en-US"/>
              <a:t>/18</a:t>
            </a:r>
            <a:endParaRPr lang="en-US" dirty="0"/>
          </a:p>
        </p:txBody>
      </p:sp>
    </p:spTree>
    <p:extLst>
      <p:ext uri="{BB962C8B-B14F-4D97-AF65-F5344CB8AC3E}">
        <p14:creationId xmlns:p14="http://schemas.microsoft.com/office/powerpoint/2010/main" val="2278440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D70E445-23A1-66DE-1429-B75707EC25C5}"/>
              </a:ext>
            </a:extLst>
          </p:cNvPr>
          <p:cNvSpPr>
            <a:spLocks noGrp="1"/>
          </p:cNvSpPr>
          <p:nvPr>
            <p:ph type="title"/>
          </p:nvPr>
        </p:nvSpPr>
        <p:spPr/>
        <p:txBody>
          <a:bodyPr>
            <a:noAutofit/>
          </a:bodyPr>
          <a:lstStyle/>
          <a:p>
            <a:r>
              <a:rPr lang="en-SG" sz="2000" dirty="0"/>
              <a:t>Expectation: Observable changes in CSR outcomes?</a:t>
            </a:r>
          </a:p>
        </p:txBody>
      </p:sp>
      <p:sp>
        <p:nvSpPr>
          <p:cNvPr id="2" name="Content Placeholder 1">
            <a:extLst>
              <a:ext uri="{FF2B5EF4-FFF2-40B4-BE49-F238E27FC236}">
                <a16:creationId xmlns:a16="http://schemas.microsoft.com/office/drawing/2014/main" id="{03C26D05-78BD-45AF-9497-309DED3DED5D}"/>
              </a:ext>
            </a:extLst>
          </p:cNvPr>
          <p:cNvSpPr>
            <a:spLocks noGrp="1"/>
          </p:cNvSpPr>
          <p:nvPr>
            <p:ph idx="1"/>
          </p:nvPr>
        </p:nvSpPr>
        <p:spPr>
          <a:xfrm>
            <a:off x="5095076" y="941072"/>
            <a:ext cx="3352774" cy="678513"/>
          </a:xfrm>
        </p:spPr>
        <p:txBody>
          <a:bodyPr>
            <a:normAutofit/>
          </a:bodyPr>
          <a:lstStyle/>
          <a:p>
            <a:pPr marL="0" indent="0" algn="ctr">
              <a:buNone/>
            </a:pPr>
            <a:r>
              <a:rPr lang="en-GB" sz="1600" b="1" dirty="0">
                <a:solidFill>
                  <a:srgbClr val="C00000"/>
                </a:solidFill>
              </a:rPr>
              <a:t>Benefits outweigh costs </a:t>
            </a:r>
            <a:r>
              <a:rPr lang="en-GB" sz="1600" b="1" dirty="0">
                <a:solidFill>
                  <a:srgbClr val="C00000"/>
                </a:solidFill>
                <a:sym typeface="Wingdings" panose="05000000000000000000" pitchFamily="2" charset="2"/>
              </a:rPr>
              <a:t> voluntary adoption</a:t>
            </a:r>
            <a:endParaRPr lang="en-GB" sz="1600" b="1" dirty="0">
              <a:solidFill>
                <a:srgbClr val="C00000"/>
              </a:solidFill>
            </a:endParaRPr>
          </a:p>
          <a:p>
            <a:pPr marL="47784" indent="-194367" algn="ctr">
              <a:buFont typeface="Arial" panose="020B0604020202020204" pitchFamily="34" charset="0"/>
              <a:buChar char="•"/>
            </a:pPr>
            <a:endParaRPr lang="en-GB" sz="1600" dirty="0">
              <a:solidFill>
                <a:srgbClr val="C00000"/>
              </a:solidFill>
            </a:endParaRPr>
          </a:p>
          <a:p>
            <a:pPr marL="47784" indent="-194367" algn="ctr">
              <a:buFont typeface="Arial" panose="020B0604020202020204" pitchFamily="34" charset="0"/>
              <a:buChar char="•"/>
            </a:pPr>
            <a:endParaRPr lang="en-GB" sz="1600" dirty="0">
              <a:solidFill>
                <a:srgbClr val="C00000"/>
              </a:solidFill>
            </a:endParaRPr>
          </a:p>
          <a:p>
            <a:pPr marL="47784" indent="-194367" algn="ctr">
              <a:buFont typeface="Arial" panose="020B0604020202020204" pitchFamily="34" charset="0"/>
              <a:buChar char="•"/>
            </a:pPr>
            <a:endParaRPr lang="en-GB" sz="1600" dirty="0">
              <a:solidFill>
                <a:srgbClr val="C00000"/>
              </a:solidFill>
            </a:endParaRPr>
          </a:p>
          <a:p>
            <a:pPr marL="47784" indent="-194367" algn="ctr">
              <a:buFont typeface="Arial" panose="020B0604020202020204" pitchFamily="34" charset="0"/>
              <a:buChar char="•"/>
            </a:pPr>
            <a:endParaRPr lang="en-GB" sz="1600" dirty="0">
              <a:solidFill>
                <a:srgbClr val="C00000"/>
              </a:solidFill>
            </a:endParaRPr>
          </a:p>
          <a:p>
            <a:pPr marL="47784" indent="-194367" algn="ctr">
              <a:buFont typeface="Arial" panose="020B0604020202020204" pitchFamily="34" charset="0"/>
              <a:buChar char="•"/>
            </a:pPr>
            <a:endParaRPr lang="en-GB" sz="1600" dirty="0">
              <a:solidFill>
                <a:srgbClr val="C00000"/>
              </a:solidFill>
            </a:endParaRPr>
          </a:p>
          <a:p>
            <a:pPr marL="47784" indent="-194367" algn="ctr">
              <a:buFont typeface="Arial" panose="020B0604020202020204" pitchFamily="34" charset="0"/>
              <a:buChar char="•"/>
            </a:pPr>
            <a:endParaRPr lang="en-GB" sz="1600" dirty="0">
              <a:solidFill>
                <a:srgbClr val="C00000"/>
              </a:solidFill>
            </a:endParaRPr>
          </a:p>
        </p:txBody>
      </p:sp>
      <p:graphicFrame>
        <p:nvGraphicFramePr>
          <p:cNvPr id="6" name="Diagram 5">
            <a:extLst>
              <a:ext uri="{FF2B5EF4-FFF2-40B4-BE49-F238E27FC236}">
                <a16:creationId xmlns:a16="http://schemas.microsoft.com/office/drawing/2014/main" id="{7DB49BC9-511B-43C6-9DC8-0317A4F9B09D}"/>
              </a:ext>
            </a:extLst>
          </p:cNvPr>
          <p:cNvGraphicFramePr/>
          <p:nvPr>
            <p:extLst>
              <p:ext uri="{D42A27DB-BD31-4B8C-83A1-F6EECF244321}">
                <p14:modId xmlns:p14="http://schemas.microsoft.com/office/powerpoint/2010/main" val="2678169580"/>
              </p:ext>
            </p:extLst>
          </p:nvPr>
        </p:nvGraphicFramePr>
        <p:xfrm>
          <a:off x="4957283" y="1518303"/>
          <a:ext cx="3771675" cy="30818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6E046243-F96A-4ABD-AE0A-D774D5A0DA4F}"/>
              </a:ext>
            </a:extLst>
          </p:cNvPr>
          <p:cNvSpPr txBox="1"/>
          <p:nvPr/>
        </p:nvSpPr>
        <p:spPr>
          <a:xfrm>
            <a:off x="1275426" y="1025141"/>
            <a:ext cx="2285972" cy="338554"/>
          </a:xfrm>
          <a:prstGeom prst="rect">
            <a:avLst/>
          </a:prstGeom>
          <a:noFill/>
        </p:spPr>
        <p:txBody>
          <a:bodyPr wrap="square">
            <a:spAutoFit/>
          </a:bodyPr>
          <a:lstStyle/>
          <a:p>
            <a:pPr algn="ctr"/>
            <a:r>
              <a:rPr lang="en-GB" sz="1600" b="1" dirty="0">
                <a:solidFill>
                  <a:srgbClr val="C00000"/>
                </a:solidFill>
                <a:latin typeface="Arial" panose="020B0604020202020204" pitchFamily="34" charset="0"/>
                <a:cs typeface="Arial" panose="020B0604020202020204" pitchFamily="34" charset="0"/>
              </a:rPr>
              <a:t>Decoupling?</a:t>
            </a:r>
          </a:p>
        </p:txBody>
      </p:sp>
      <p:graphicFrame>
        <p:nvGraphicFramePr>
          <p:cNvPr id="12" name="Diagram 11">
            <a:extLst>
              <a:ext uri="{FF2B5EF4-FFF2-40B4-BE49-F238E27FC236}">
                <a16:creationId xmlns:a16="http://schemas.microsoft.com/office/drawing/2014/main" id="{E824B4C4-23F7-47BE-83C0-29061AF37F6D}"/>
              </a:ext>
            </a:extLst>
          </p:cNvPr>
          <p:cNvGraphicFramePr/>
          <p:nvPr>
            <p:extLst>
              <p:ext uri="{D42A27DB-BD31-4B8C-83A1-F6EECF244321}">
                <p14:modId xmlns:p14="http://schemas.microsoft.com/office/powerpoint/2010/main" val="2907038347"/>
              </p:ext>
            </p:extLst>
          </p:nvPr>
        </p:nvGraphicFramePr>
        <p:xfrm>
          <a:off x="575334" y="1363695"/>
          <a:ext cx="3771675" cy="295085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TextBox 2">
            <a:extLst>
              <a:ext uri="{FF2B5EF4-FFF2-40B4-BE49-F238E27FC236}">
                <a16:creationId xmlns:a16="http://schemas.microsoft.com/office/drawing/2014/main" id="{14A80CC7-755C-6138-EDB9-1BB7973E2B1F}"/>
              </a:ext>
            </a:extLst>
          </p:cNvPr>
          <p:cNvSpPr txBox="1"/>
          <p:nvPr/>
        </p:nvSpPr>
        <p:spPr>
          <a:xfrm>
            <a:off x="140099" y="4202428"/>
            <a:ext cx="4954977" cy="584775"/>
          </a:xfrm>
          <a:prstGeom prst="rect">
            <a:avLst/>
          </a:prstGeom>
          <a:noFill/>
        </p:spPr>
        <p:txBody>
          <a:bodyPr wrap="square">
            <a:spAutoFit/>
          </a:bodyPr>
          <a:lstStyle/>
          <a:p>
            <a:pPr algn="ctr"/>
            <a:r>
              <a:rPr lang="en-GB" sz="1600" b="1" dirty="0">
                <a:solidFill>
                  <a:srgbClr val="C00000"/>
                </a:solidFill>
                <a:latin typeface="Arial" panose="020B0604020202020204" pitchFamily="34" charset="0"/>
                <a:cs typeface="Arial" panose="020B0604020202020204" pitchFamily="34" charset="0"/>
              </a:rPr>
              <a:t>Expectation: </a:t>
            </a:r>
            <a:r>
              <a:rPr lang="en-GB" sz="1600" dirty="0">
                <a:solidFill>
                  <a:srgbClr val="C00000"/>
                </a:solidFill>
                <a:latin typeface="Arial" panose="020B0604020202020204" pitchFamily="34" charset="0"/>
                <a:cs typeface="Arial" panose="020B0604020202020204" pitchFamily="34" charset="0"/>
              </a:rPr>
              <a:t>Voluntary CSR committees are </a:t>
            </a:r>
            <a:r>
              <a:rPr lang="en-US" altLang="zh-CN" sz="1600" dirty="0">
                <a:solidFill>
                  <a:srgbClr val="C00000"/>
                </a:solidFill>
                <a:latin typeface="Arial" panose="020B0604020202020204" pitchFamily="34" charset="0"/>
                <a:cs typeface="Arial" panose="020B0604020202020204" pitchFamily="34" charset="0"/>
              </a:rPr>
              <a:t>associated with changes in future CSR outcomes</a:t>
            </a:r>
            <a:r>
              <a:rPr lang="en-GB" sz="1600" dirty="0">
                <a:solidFill>
                  <a:srgbClr val="C00000"/>
                </a:solidFill>
                <a:latin typeface="Arial" panose="020B06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0CF39BA4-8B8F-C3DB-D3D8-A6F8597C5995}"/>
              </a:ext>
            </a:extLst>
          </p:cNvPr>
          <p:cNvSpPr>
            <a:spLocks noGrp="1"/>
          </p:cNvSpPr>
          <p:nvPr>
            <p:ph type="sldNum" sz="quarter" idx="12"/>
          </p:nvPr>
        </p:nvSpPr>
        <p:spPr/>
        <p:txBody>
          <a:bodyPr/>
          <a:lstStyle/>
          <a:p>
            <a:fld id="{8E6562B1-0B0F-0246-9532-09536BC2AE59}" type="slidenum">
              <a:rPr lang="en-US" smtClean="0"/>
              <a:pPr/>
              <a:t>13</a:t>
            </a:fld>
            <a:r>
              <a:rPr lang="en-US"/>
              <a:t>/18</a:t>
            </a:r>
            <a:endParaRPr lang="en-US" dirty="0"/>
          </a:p>
        </p:txBody>
      </p:sp>
    </p:spTree>
    <p:extLst>
      <p:ext uri="{BB962C8B-B14F-4D97-AF65-F5344CB8AC3E}">
        <p14:creationId xmlns:p14="http://schemas.microsoft.com/office/powerpoint/2010/main" val="272718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graphicEl>
                                              <a:dgm id="{F62BF812-A8ED-448B-B92A-23564F4D353C}"/>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graphicEl>
                                              <a:dgm id="{48D52C09-3522-4A2D-9DA2-8D92C3E66C4E}"/>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graphicEl>
                                              <a:dgm id="{E1D06283-0D48-4E24-95D3-F7A61CD4EC9F}"/>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graphicEl>
                                              <a:dgm id="{4A14A951-348A-4081-A776-26A64BE84FE8}"/>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graphicEl>
                                              <a:dgm id="{C3BCA88B-8542-40C7-AA27-5BE68A264438}"/>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graphicEl>
                                              <a:dgm id="{52770988-9D02-4BF5-AB03-8D5E0810494D}"/>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graphicEl>
                                              <a:dgm id="{0CE3EABF-87E0-4B28-8643-B847753BA756}"/>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graphicEl>
                                              <a:dgm id="{B0491C3A-874B-4608-BCD3-DFEF60484E20}"/>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Graphic spid="6" grpId="0">
        <p:bldSub>
          <a:bldDgm bld="one"/>
        </p:bldSub>
      </p:bldGraphic>
      <p:bldP spid="9" grpId="0"/>
      <p:bldGraphic spid="12" grpId="0" uiExpand="1">
        <p:bldSub>
          <a:bldDgm bld="one"/>
        </p:bldSub>
      </p:bldGraphic>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99DA0F3-8357-50A3-44DD-34BB0AAEC12B}"/>
              </a:ext>
            </a:extLst>
          </p:cNvPr>
          <p:cNvSpPr>
            <a:spLocks noGrp="1"/>
          </p:cNvSpPr>
          <p:nvPr>
            <p:ph type="title"/>
          </p:nvPr>
        </p:nvSpPr>
        <p:spPr/>
        <p:txBody>
          <a:bodyPr>
            <a:normAutofit/>
          </a:bodyPr>
          <a:lstStyle/>
          <a:p>
            <a:r>
              <a:rPr lang="en-SG" sz="2000" dirty="0"/>
              <a:t>Results: Observable changes in CSR outcomes?</a:t>
            </a:r>
          </a:p>
        </p:txBody>
      </p:sp>
      <p:pic>
        <p:nvPicPr>
          <p:cNvPr id="17" name="Content Placeholder 16">
            <a:extLst>
              <a:ext uri="{FF2B5EF4-FFF2-40B4-BE49-F238E27FC236}">
                <a16:creationId xmlns:a16="http://schemas.microsoft.com/office/drawing/2014/main" id="{2C6FF9F4-C1CA-C88C-15EC-03A691CE3D27}"/>
              </a:ext>
            </a:extLst>
          </p:cNvPr>
          <p:cNvPicPr>
            <a:picLocks noGrp="1" noChangeAspect="1"/>
          </p:cNvPicPr>
          <p:nvPr>
            <p:ph idx="1"/>
          </p:nvPr>
        </p:nvPicPr>
        <p:blipFill rotWithShape="1">
          <a:blip r:embed="rId2"/>
          <a:srcRect l="-1" r="-1902" b="57644"/>
          <a:stretch/>
        </p:blipFill>
        <p:spPr>
          <a:xfrm>
            <a:off x="795394" y="1208329"/>
            <a:ext cx="7628939" cy="1363421"/>
          </a:xfrm>
          <a:prstGeom prst="rect">
            <a:avLst/>
          </a:prstGeom>
        </p:spPr>
      </p:pic>
      <p:pic>
        <p:nvPicPr>
          <p:cNvPr id="18" name="Content Placeholder 16">
            <a:extLst>
              <a:ext uri="{FF2B5EF4-FFF2-40B4-BE49-F238E27FC236}">
                <a16:creationId xmlns:a16="http://schemas.microsoft.com/office/drawing/2014/main" id="{994A5569-065C-DA2C-9C88-B83F6C6604B1}"/>
              </a:ext>
            </a:extLst>
          </p:cNvPr>
          <p:cNvPicPr>
            <a:picLocks noChangeAspect="1"/>
          </p:cNvPicPr>
          <p:nvPr/>
        </p:nvPicPr>
        <p:blipFill rotWithShape="1">
          <a:blip r:embed="rId2"/>
          <a:srcRect t="41903" r="68102"/>
          <a:stretch/>
        </p:blipFill>
        <p:spPr>
          <a:xfrm>
            <a:off x="795394" y="2571750"/>
            <a:ext cx="2388073" cy="1870121"/>
          </a:xfrm>
          <a:prstGeom prst="rect">
            <a:avLst/>
          </a:prstGeom>
        </p:spPr>
      </p:pic>
      <p:pic>
        <p:nvPicPr>
          <p:cNvPr id="19" name="Content Placeholder 16">
            <a:extLst>
              <a:ext uri="{FF2B5EF4-FFF2-40B4-BE49-F238E27FC236}">
                <a16:creationId xmlns:a16="http://schemas.microsoft.com/office/drawing/2014/main" id="{8C976C72-3242-705E-A13B-A9EF732DC04D}"/>
              </a:ext>
            </a:extLst>
          </p:cNvPr>
          <p:cNvPicPr>
            <a:picLocks noChangeAspect="1"/>
          </p:cNvPicPr>
          <p:nvPr/>
        </p:nvPicPr>
        <p:blipFill rotWithShape="1">
          <a:blip r:embed="rId2"/>
          <a:srcRect l="31904" t="41903" r="32925"/>
          <a:stretch/>
        </p:blipFill>
        <p:spPr>
          <a:xfrm>
            <a:off x="3183467" y="2571750"/>
            <a:ext cx="2633133" cy="1870121"/>
          </a:xfrm>
          <a:prstGeom prst="rect">
            <a:avLst/>
          </a:prstGeom>
        </p:spPr>
      </p:pic>
      <p:pic>
        <p:nvPicPr>
          <p:cNvPr id="20" name="Content Placeholder 16">
            <a:extLst>
              <a:ext uri="{FF2B5EF4-FFF2-40B4-BE49-F238E27FC236}">
                <a16:creationId xmlns:a16="http://schemas.microsoft.com/office/drawing/2014/main" id="{6D584800-F6A4-15AD-E37E-DB070E9C9E2F}"/>
              </a:ext>
            </a:extLst>
          </p:cNvPr>
          <p:cNvPicPr>
            <a:picLocks noChangeAspect="1"/>
          </p:cNvPicPr>
          <p:nvPr/>
        </p:nvPicPr>
        <p:blipFill rotWithShape="1">
          <a:blip r:embed="rId2"/>
          <a:srcRect l="67067" t="41903" r="-209"/>
          <a:stretch/>
        </p:blipFill>
        <p:spPr>
          <a:xfrm>
            <a:off x="5816600" y="2571750"/>
            <a:ext cx="2481206" cy="1870121"/>
          </a:xfrm>
          <a:prstGeom prst="rect">
            <a:avLst/>
          </a:prstGeom>
        </p:spPr>
      </p:pic>
      <p:sp>
        <p:nvSpPr>
          <p:cNvPr id="21" name="Slide Number Placeholder 20">
            <a:extLst>
              <a:ext uri="{FF2B5EF4-FFF2-40B4-BE49-F238E27FC236}">
                <a16:creationId xmlns:a16="http://schemas.microsoft.com/office/drawing/2014/main" id="{129FF9E6-F01D-1763-5E97-66251900A9CB}"/>
              </a:ext>
            </a:extLst>
          </p:cNvPr>
          <p:cNvSpPr>
            <a:spLocks noGrp="1"/>
          </p:cNvSpPr>
          <p:nvPr>
            <p:ph type="sldNum" sz="quarter" idx="12"/>
          </p:nvPr>
        </p:nvSpPr>
        <p:spPr/>
        <p:txBody>
          <a:bodyPr/>
          <a:lstStyle/>
          <a:p>
            <a:fld id="{8E6562B1-0B0F-0246-9532-09536BC2AE59}" type="slidenum">
              <a:rPr lang="en-US" smtClean="0"/>
              <a:pPr/>
              <a:t>14</a:t>
            </a:fld>
            <a:r>
              <a:rPr lang="en-US"/>
              <a:t>/18</a:t>
            </a:r>
            <a:endParaRPr lang="en-US" dirty="0"/>
          </a:p>
        </p:txBody>
      </p:sp>
    </p:spTree>
    <p:extLst>
      <p:ext uri="{BB962C8B-B14F-4D97-AF65-F5344CB8AC3E}">
        <p14:creationId xmlns:p14="http://schemas.microsoft.com/office/powerpoint/2010/main" val="176942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99DA0F3-8357-50A3-44DD-34BB0AAEC12B}"/>
              </a:ext>
            </a:extLst>
          </p:cNvPr>
          <p:cNvSpPr>
            <a:spLocks noGrp="1"/>
          </p:cNvSpPr>
          <p:nvPr>
            <p:ph type="title"/>
          </p:nvPr>
        </p:nvSpPr>
        <p:spPr/>
        <p:txBody>
          <a:bodyPr>
            <a:normAutofit/>
          </a:bodyPr>
          <a:lstStyle/>
          <a:p>
            <a:r>
              <a:rPr lang="en-SG" sz="2000" dirty="0"/>
              <a:t>Results: Potential mechanisms?</a:t>
            </a:r>
          </a:p>
        </p:txBody>
      </p:sp>
      <p:pic>
        <p:nvPicPr>
          <p:cNvPr id="17" name="Content Placeholder 16">
            <a:extLst>
              <a:ext uri="{FF2B5EF4-FFF2-40B4-BE49-F238E27FC236}">
                <a16:creationId xmlns:a16="http://schemas.microsoft.com/office/drawing/2014/main" id="{787A4BA9-842F-63C3-A477-C0FA58B024EA}"/>
              </a:ext>
            </a:extLst>
          </p:cNvPr>
          <p:cNvPicPr>
            <a:picLocks noGrp="1" noChangeAspect="1"/>
          </p:cNvPicPr>
          <p:nvPr>
            <p:ph idx="1"/>
          </p:nvPr>
        </p:nvPicPr>
        <p:blipFill rotWithShape="1">
          <a:blip r:embed="rId2"/>
          <a:srcRect b="54202"/>
          <a:stretch/>
        </p:blipFill>
        <p:spPr>
          <a:xfrm>
            <a:off x="596257" y="1123950"/>
            <a:ext cx="7884811" cy="1551517"/>
          </a:xfrm>
          <a:prstGeom prst="rect">
            <a:avLst/>
          </a:prstGeom>
        </p:spPr>
      </p:pic>
      <p:pic>
        <p:nvPicPr>
          <p:cNvPr id="18" name="Content Placeholder 16">
            <a:extLst>
              <a:ext uri="{FF2B5EF4-FFF2-40B4-BE49-F238E27FC236}">
                <a16:creationId xmlns:a16="http://schemas.microsoft.com/office/drawing/2014/main" id="{3A8556D8-39C8-B01D-D94A-F7BDF8364103}"/>
              </a:ext>
            </a:extLst>
          </p:cNvPr>
          <p:cNvPicPr>
            <a:picLocks noChangeAspect="1"/>
          </p:cNvPicPr>
          <p:nvPr/>
        </p:nvPicPr>
        <p:blipFill rotWithShape="1">
          <a:blip r:embed="rId2"/>
          <a:srcRect l="1" t="45849" r="71696"/>
          <a:stretch/>
        </p:blipFill>
        <p:spPr>
          <a:xfrm>
            <a:off x="596258" y="2713685"/>
            <a:ext cx="2231610" cy="1834476"/>
          </a:xfrm>
          <a:prstGeom prst="rect">
            <a:avLst/>
          </a:prstGeom>
        </p:spPr>
      </p:pic>
      <p:pic>
        <p:nvPicPr>
          <p:cNvPr id="19" name="Content Placeholder 16">
            <a:extLst>
              <a:ext uri="{FF2B5EF4-FFF2-40B4-BE49-F238E27FC236}">
                <a16:creationId xmlns:a16="http://schemas.microsoft.com/office/drawing/2014/main" id="{6C2EEC6B-66C7-AC26-FB8D-9A19B119C6CE}"/>
              </a:ext>
            </a:extLst>
          </p:cNvPr>
          <p:cNvPicPr>
            <a:picLocks noChangeAspect="1"/>
          </p:cNvPicPr>
          <p:nvPr/>
        </p:nvPicPr>
        <p:blipFill rotWithShape="1">
          <a:blip r:embed="rId2"/>
          <a:srcRect l="28307" t="45849" r="-6"/>
          <a:stretch/>
        </p:blipFill>
        <p:spPr>
          <a:xfrm>
            <a:off x="2827868" y="2713685"/>
            <a:ext cx="5653200" cy="1834476"/>
          </a:xfrm>
          <a:prstGeom prst="rect">
            <a:avLst/>
          </a:prstGeom>
        </p:spPr>
      </p:pic>
      <p:sp>
        <p:nvSpPr>
          <p:cNvPr id="20" name="Slide Number Placeholder 19">
            <a:extLst>
              <a:ext uri="{FF2B5EF4-FFF2-40B4-BE49-F238E27FC236}">
                <a16:creationId xmlns:a16="http://schemas.microsoft.com/office/drawing/2014/main" id="{653CD32E-AF05-771C-2B46-3085040FC94A}"/>
              </a:ext>
            </a:extLst>
          </p:cNvPr>
          <p:cNvSpPr>
            <a:spLocks noGrp="1"/>
          </p:cNvSpPr>
          <p:nvPr>
            <p:ph type="sldNum" sz="quarter" idx="12"/>
          </p:nvPr>
        </p:nvSpPr>
        <p:spPr/>
        <p:txBody>
          <a:bodyPr/>
          <a:lstStyle/>
          <a:p>
            <a:fld id="{8E6562B1-0B0F-0246-9532-09536BC2AE59}" type="slidenum">
              <a:rPr lang="en-US" smtClean="0"/>
              <a:pPr/>
              <a:t>15</a:t>
            </a:fld>
            <a:r>
              <a:rPr lang="en-US"/>
              <a:t>/18</a:t>
            </a:r>
            <a:endParaRPr lang="en-US" dirty="0"/>
          </a:p>
        </p:txBody>
      </p:sp>
    </p:spTree>
    <p:extLst>
      <p:ext uri="{BB962C8B-B14F-4D97-AF65-F5344CB8AC3E}">
        <p14:creationId xmlns:p14="http://schemas.microsoft.com/office/powerpoint/2010/main" val="1466890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DB43F-AEEC-D5C8-1556-216A838E2ABE}"/>
              </a:ext>
            </a:extLst>
          </p:cNvPr>
          <p:cNvSpPr>
            <a:spLocks noGrp="1"/>
          </p:cNvSpPr>
          <p:nvPr>
            <p:ph type="title"/>
          </p:nvPr>
        </p:nvSpPr>
        <p:spPr/>
        <p:txBody>
          <a:bodyPr>
            <a:normAutofit/>
          </a:bodyPr>
          <a:lstStyle/>
          <a:p>
            <a:r>
              <a:rPr lang="en-SG" sz="2000" dirty="0"/>
              <a:t>Cross-sectional Variations</a:t>
            </a:r>
          </a:p>
        </p:txBody>
      </p:sp>
      <p:sp>
        <p:nvSpPr>
          <p:cNvPr id="3" name="Content Placeholder 2">
            <a:extLst>
              <a:ext uri="{FF2B5EF4-FFF2-40B4-BE49-F238E27FC236}">
                <a16:creationId xmlns:a16="http://schemas.microsoft.com/office/drawing/2014/main" id="{97413BD3-BCDC-0250-E176-F7332DE4B9C8}"/>
              </a:ext>
            </a:extLst>
          </p:cNvPr>
          <p:cNvSpPr>
            <a:spLocks noGrp="1"/>
          </p:cNvSpPr>
          <p:nvPr>
            <p:ph idx="1"/>
          </p:nvPr>
        </p:nvSpPr>
        <p:spPr/>
        <p:txBody>
          <a:bodyPr>
            <a:normAutofit/>
          </a:bodyPr>
          <a:lstStyle/>
          <a:p>
            <a:r>
              <a:rPr lang="en-SG" sz="2000" b="1" dirty="0"/>
              <a:t>Q: </a:t>
            </a:r>
            <a:r>
              <a:rPr lang="en-SG" sz="2000" dirty="0"/>
              <a:t>Do the changes in CSR outcomes associated with CSR committees vary depending on external pressures?</a:t>
            </a:r>
          </a:p>
          <a:p>
            <a:r>
              <a:rPr lang="en-SG" sz="2000" b="1" dirty="0"/>
              <a:t>A: </a:t>
            </a:r>
            <a:r>
              <a:rPr lang="en-SG" sz="2000" dirty="0"/>
              <a:t>Yes! But mainly for environmental outcomes. </a:t>
            </a:r>
          </a:p>
        </p:txBody>
      </p:sp>
      <p:graphicFrame>
        <p:nvGraphicFramePr>
          <p:cNvPr id="6" name="Diagram 5">
            <a:extLst>
              <a:ext uri="{FF2B5EF4-FFF2-40B4-BE49-F238E27FC236}">
                <a16:creationId xmlns:a16="http://schemas.microsoft.com/office/drawing/2014/main" id="{5DE8359E-B859-634D-1D9B-612C71F328D0}"/>
              </a:ext>
            </a:extLst>
          </p:cNvPr>
          <p:cNvGraphicFramePr/>
          <p:nvPr>
            <p:extLst>
              <p:ext uri="{D42A27DB-BD31-4B8C-83A1-F6EECF244321}">
                <p14:modId xmlns:p14="http://schemas.microsoft.com/office/powerpoint/2010/main" val="1262286046"/>
              </p:ext>
            </p:extLst>
          </p:nvPr>
        </p:nvGraphicFramePr>
        <p:xfrm>
          <a:off x="642781" y="2330160"/>
          <a:ext cx="6596028" cy="18897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Graphic 7" descr="Deciduous tree with solid fill">
            <a:extLst>
              <a:ext uri="{FF2B5EF4-FFF2-40B4-BE49-F238E27FC236}">
                <a16:creationId xmlns:a16="http://schemas.microsoft.com/office/drawing/2014/main" id="{9A319C5C-EAC3-4893-3DB0-E61A92296D1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40371" y="2334970"/>
            <a:ext cx="483180" cy="483180"/>
          </a:xfrm>
          <a:prstGeom prst="rect">
            <a:avLst/>
          </a:prstGeom>
        </p:spPr>
      </p:pic>
      <p:pic>
        <p:nvPicPr>
          <p:cNvPr id="4" name="Graphic 3" descr="Deciduous tree with solid fill">
            <a:extLst>
              <a:ext uri="{FF2B5EF4-FFF2-40B4-BE49-F238E27FC236}">
                <a16:creationId xmlns:a16="http://schemas.microsoft.com/office/drawing/2014/main" id="{BF3F6E70-FC05-5C32-4460-5376DFC83B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92663" y="3275054"/>
            <a:ext cx="483180" cy="483180"/>
          </a:xfrm>
          <a:prstGeom prst="rect">
            <a:avLst/>
          </a:prstGeom>
        </p:spPr>
      </p:pic>
      <p:sp>
        <p:nvSpPr>
          <p:cNvPr id="7" name="Slide Number Placeholder 6">
            <a:extLst>
              <a:ext uri="{FF2B5EF4-FFF2-40B4-BE49-F238E27FC236}">
                <a16:creationId xmlns:a16="http://schemas.microsoft.com/office/drawing/2014/main" id="{4A5E9629-038E-9EFF-859B-81F0676D8C98}"/>
              </a:ext>
            </a:extLst>
          </p:cNvPr>
          <p:cNvSpPr>
            <a:spLocks noGrp="1"/>
          </p:cNvSpPr>
          <p:nvPr>
            <p:ph type="sldNum" sz="quarter" idx="12"/>
          </p:nvPr>
        </p:nvSpPr>
        <p:spPr/>
        <p:txBody>
          <a:bodyPr/>
          <a:lstStyle/>
          <a:p>
            <a:fld id="{8E6562B1-0B0F-0246-9532-09536BC2AE59}" type="slidenum">
              <a:rPr lang="en-US" smtClean="0"/>
              <a:pPr/>
              <a:t>16</a:t>
            </a:fld>
            <a:r>
              <a:rPr lang="en-US"/>
              <a:t>/18</a:t>
            </a:r>
            <a:endParaRPr lang="en-US" dirty="0"/>
          </a:p>
        </p:txBody>
      </p:sp>
    </p:spTree>
    <p:extLst>
      <p:ext uri="{BB962C8B-B14F-4D97-AF65-F5344CB8AC3E}">
        <p14:creationId xmlns:p14="http://schemas.microsoft.com/office/powerpoint/2010/main" val="369949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F0AFA669-D07B-44B1-BBFF-ECC9DF33F7A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7918C3C2-862F-4F00-AAE4-96B7B6ED7138}"/>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graphicEl>
                                              <a:dgm id="{670E0683-E407-435F-A1F2-EEF6D2FA3A63}"/>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graphicEl>
                                              <a:dgm id="{CD7D00AD-646E-4E26-9657-3D0A7B4F9C8D}"/>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graphicEl>
                                              <a:dgm id="{59EF0C23-55E5-4C7C-BB53-9B3C5348EC82}"/>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graphicEl>
                                              <a:dgm id="{50242A0B-D2B0-444A-A034-92E7D3D9BC0D}"/>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graphicEl>
                                              <a:dgm id="{12251683-9898-4D33-88DA-F3352DE9FB0C}"/>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graphicEl>
                                              <a:dgm id="{E1CC27EC-B84D-4774-89FC-D54DD80212C0}"/>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graphicEl>
                                              <a:dgm id="{8DCE3621-FC51-4079-B34C-65B473B72A4A}"/>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6" grpId="0">
        <p:bldSub>
          <a:bldDgm bld="lvl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470F3-57ED-560D-0C3C-1D3D67554823}"/>
              </a:ext>
            </a:extLst>
          </p:cNvPr>
          <p:cNvSpPr>
            <a:spLocks noGrp="1"/>
          </p:cNvSpPr>
          <p:nvPr>
            <p:ph type="title"/>
          </p:nvPr>
        </p:nvSpPr>
        <p:spPr/>
        <p:txBody>
          <a:bodyPr>
            <a:normAutofit/>
          </a:bodyPr>
          <a:lstStyle/>
          <a:p>
            <a:r>
              <a:rPr lang="en-SG" sz="2000" dirty="0"/>
              <a:t>Robustness Checks</a:t>
            </a:r>
          </a:p>
        </p:txBody>
      </p:sp>
      <p:sp>
        <p:nvSpPr>
          <p:cNvPr id="3" name="Content Placeholder 2">
            <a:extLst>
              <a:ext uri="{FF2B5EF4-FFF2-40B4-BE49-F238E27FC236}">
                <a16:creationId xmlns:a16="http://schemas.microsoft.com/office/drawing/2014/main" id="{67AE2559-409C-689A-89CC-63E442FE09D2}"/>
              </a:ext>
            </a:extLst>
          </p:cNvPr>
          <p:cNvSpPr>
            <a:spLocks noGrp="1"/>
          </p:cNvSpPr>
          <p:nvPr>
            <p:ph idx="1"/>
          </p:nvPr>
        </p:nvSpPr>
        <p:spPr>
          <a:xfrm>
            <a:off x="281065" y="987339"/>
            <a:ext cx="8581869" cy="4084193"/>
          </a:xfrm>
        </p:spPr>
        <p:txBody>
          <a:bodyPr>
            <a:normAutofit fontScale="77500" lnSpcReduction="20000"/>
          </a:bodyPr>
          <a:lstStyle/>
          <a:p>
            <a:pPr marL="0" indent="0">
              <a:lnSpc>
                <a:spcPct val="120000"/>
              </a:lnSpc>
              <a:spcBef>
                <a:spcPts val="0"/>
              </a:spcBef>
              <a:buNone/>
            </a:pPr>
            <a:r>
              <a:rPr lang="en-SG" sz="2000" b="1" dirty="0"/>
              <a:t>Q1: </a:t>
            </a:r>
            <a:r>
              <a:rPr lang="en-SG" sz="2000" dirty="0"/>
              <a:t>Are the improved CSR outcomes explained by unobservable firm-specific factors?</a:t>
            </a:r>
          </a:p>
          <a:p>
            <a:pPr marL="0" indent="0">
              <a:lnSpc>
                <a:spcPct val="120000"/>
              </a:lnSpc>
              <a:spcBef>
                <a:spcPts val="0"/>
              </a:spcBef>
              <a:buNone/>
            </a:pPr>
            <a:r>
              <a:rPr lang="en-SG" sz="2000" b="1" dirty="0">
                <a:solidFill>
                  <a:srgbClr val="0070C0"/>
                </a:solidFill>
              </a:rPr>
              <a:t>A1: </a:t>
            </a:r>
            <a:r>
              <a:rPr lang="en-SG" sz="2000" dirty="0">
                <a:solidFill>
                  <a:srgbClr val="0070C0"/>
                </a:solidFill>
              </a:rPr>
              <a:t>No. Results are robust to </a:t>
            </a:r>
            <a:r>
              <a:rPr lang="en-SG" sz="2000" b="1" dirty="0">
                <a:solidFill>
                  <a:srgbClr val="0070C0"/>
                </a:solidFill>
              </a:rPr>
              <a:t>matched samples</a:t>
            </a:r>
            <a:r>
              <a:rPr lang="en-SG" sz="2000" dirty="0">
                <a:solidFill>
                  <a:srgbClr val="0070C0"/>
                </a:solidFill>
              </a:rPr>
              <a:t> between voluntarily-adopted and never-adopted firms within the same industry and country. </a:t>
            </a:r>
          </a:p>
          <a:p>
            <a:pPr marL="0" indent="0">
              <a:lnSpc>
                <a:spcPct val="120000"/>
              </a:lnSpc>
              <a:spcBef>
                <a:spcPts val="0"/>
              </a:spcBef>
              <a:buNone/>
            </a:pPr>
            <a:endParaRPr lang="en-SG" sz="2000" dirty="0"/>
          </a:p>
          <a:p>
            <a:pPr marL="0" indent="0">
              <a:lnSpc>
                <a:spcPct val="120000"/>
              </a:lnSpc>
              <a:spcBef>
                <a:spcPts val="0"/>
              </a:spcBef>
              <a:buNone/>
            </a:pPr>
            <a:r>
              <a:rPr lang="en-SG" sz="2000" b="1" dirty="0"/>
              <a:t>Q2: </a:t>
            </a:r>
            <a:r>
              <a:rPr lang="en-SG" sz="2000" dirty="0"/>
              <a:t>Are results robust to </a:t>
            </a:r>
            <a:r>
              <a:rPr lang="en-SG" sz="2000" b="1" dirty="0"/>
              <a:t>alternative definitions of CSR committees</a:t>
            </a:r>
            <a:r>
              <a:rPr lang="en-SG" sz="2000" dirty="0"/>
              <a:t>?</a:t>
            </a:r>
          </a:p>
          <a:p>
            <a:pPr marL="0" indent="0">
              <a:lnSpc>
                <a:spcPct val="120000"/>
              </a:lnSpc>
              <a:spcBef>
                <a:spcPts val="0"/>
              </a:spcBef>
              <a:buNone/>
            </a:pPr>
            <a:r>
              <a:rPr lang="en-SG" sz="2000" b="1" dirty="0">
                <a:solidFill>
                  <a:srgbClr val="0070C0"/>
                </a:solidFill>
              </a:rPr>
              <a:t>A2: </a:t>
            </a:r>
            <a:r>
              <a:rPr lang="en-SG" sz="2000" dirty="0">
                <a:solidFill>
                  <a:srgbClr val="0070C0"/>
                </a:solidFill>
              </a:rPr>
              <a:t>Yes.</a:t>
            </a:r>
          </a:p>
          <a:p>
            <a:pPr lvl="1">
              <a:lnSpc>
                <a:spcPct val="120000"/>
              </a:lnSpc>
              <a:spcBef>
                <a:spcPts val="0"/>
              </a:spcBef>
              <a:buFont typeface="Arial" panose="020B0604020202020204" pitchFamily="34" charset="0"/>
              <a:buChar char="•"/>
            </a:pPr>
            <a:r>
              <a:rPr lang="en-SG" sz="2000" dirty="0">
                <a:solidFill>
                  <a:srgbClr val="0070C0"/>
                </a:solidFill>
              </a:rPr>
              <a:t>Excluding observations after CSR committees are dissolved.</a:t>
            </a:r>
          </a:p>
          <a:p>
            <a:pPr lvl="1">
              <a:lnSpc>
                <a:spcPct val="120000"/>
              </a:lnSpc>
              <a:spcBef>
                <a:spcPts val="0"/>
              </a:spcBef>
              <a:buFont typeface="Arial" panose="020B0604020202020204" pitchFamily="34" charset="0"/>
              <a:buChar char="•"/>
            </a:pPr>
            <a:r>
              <a:rPr lang="en-SG" sz="2000" dirty="0">
                <a:solidFill>
                  <a:srgbClr val="0070C0"/>
                </a:solidFill>
              </a:rPr>
              <a:t>Closely defined CSR committees.</a:t>
            </a:r>
          </a:p>
          <a:p>
            <a:pPr lvl="1">
              <a:lnSpc>
                <a:spcPct val="120000"/>
              </a:lnSpc>
              <a:spcBef>
                <a:spcPts val="0"/>
              </a:spcBef>
              <a:buFont typeface="Arial" panose="020B0604020202020204" pitchFamily="34" charset="0"/>
              <a:buChar char="•"/>
            </a:pPr>
            <a:endParaRPr lang="en-SG" sz="2000" dirty="0"/>
          </a:p>
          <a:p>
            <a:pPr marL="0" indent="0">
              <a:lnSpc>
                <a:spcPct val="120000"/>
              </a:lnSpc>
              <a:spcBef>
                <a:spcPts val="0"/>
              </a:spcBef>
              <a:buNone/>
            </a:pPr>
            <a:r>
              <a:rPr lang="en-SG" sz="2000" b="1" dirty="0"/>
              <a:t>Q3: </a:t>
            </a:r>
            <a:r>
              <a:rPr lang="en-SG" sz="2000" dirty="0"/>
              <a:t>Are there </a:t>
            </a:r>
            <a:r>
              <a:rPr lang="en-SG" sz="2000" b="1" dirty="0"/>
              <a:t>mandatorily adopted</a:t>
            </a:r>
            <a:r>
              <a:rPr lang="en-SG" sz="2000" dirty="0"/>
              <a:t> CSR committees? How about their CSR outcomes? </a:t>
            </a:r>
          </a:p>
          <a:p>
            <a:pPr marL="0" indent="0">
              <a:lnSpc>
                <a:spcPct val="120000"/>
              </a:lnSpc>
              <a:spcBef>
                <a:spcPts val="0"/>
              </a:spcBef>
              <a:buNone/>
            </a:pPr>
            <a:r>
              <a:rPr lang="en-SG" sz="2000" b="1" dirty="0">
                <a:solidFill>
                  <a:srgbClr val="0070C0"/>
                </a:solidFill>
              </a:rPr>
              <a:t>A3: </a:t>
            </a:r>
            <a:r>
              <a:rPr lang="en-SG" sz="2000" dirty="0">
                <a:solidFill>
                  <a:srgbClr val="0070C0"/>
                </a:solidFill>
              </a:rPr>
              <a:t>Yes.</a:t>
            </a:r>
          </a:p>
          <a:p>
            <a:pPr lvl="1">
              <a:lnSpc>
                <a:spcPct val="120000"/>
              </a:lnSpc>
              <a:spcBef>
                <a:spcPts val="0"/>
              </a:spcBef>
              <a:buFont typeface="Arial" panose="020B0604020202020204" pitchFamily="34" charset="0"/>
              <a:buChar char="•"/>
            </a:pPr>
            <a:r>
              <a:rPr lang="en-SG" sz="2000" b="1" dirty="0">
                <a:solidFill>
                  <a:srgbClr val="0070C0"/>
                </a:solidFill>
              </a:rPr>
              <a:t>India: </a:t>
            </a:r>
            <a:r>
              <a:rPr lang="en-SG" sz="2000" dirty="0">
                <a:solidFill>
                  <a:srgbClr val="0070C0"/>
                </a:solidFill>
              </a:rPr>
              <a:t>Companies Act 2013 section 135, effective from April 2014.</a:t>
            </a:r>
          </a:p>
          <a:p>
            <a:pPr lvl="1">
              <a:lnSpc>
                <a:spcPct val="120000"/>
              </a:lnSpc>
              <a:spcBef>
                <a:spcPts val="0"/>
              </a:spcBef>
              <a:buFont typeface="Arial" panose="020B0604020202020204" pitchFamily="34" charset="0"/>
              <a:buChar char="•"/>
            </a:pPr>
            <a:r>
              <a:rPr lang="en-SG" sz="2000" b="1" dirty="0">
                <a:solidFill>
                  <a:srgbClr val="0070C0"/>
                </a:solidFill>
              </a:rPr>
              <a:t>South Africa: </a:t>
            </a:r>
            <a:r>
              <a:rPr lang="en-SG" sz="2000" dirty="0">
                <a:solidFill>
                  <a:srgbClr val="0070C0"/>
                </a:solidFill>
              </a:rPr>
              <a:t>Companies Act 2008 section 72, effective from May 2011.</a:t>
            </a:r>
          </a:p>
          <a:p>
            <a:pPr lvl="1">
              <a:lnSpc>
                <a:spcPct val="120000"/>
              </a:lnSpc>
              <a:spcBef>
                <a:spcPts val="0"/>
              </a:spcBef>
              <a:buFont typeface="Arial" panose="020B0604020202020204" pitchFamily="34" charset="0"/>
              <a:buChar char="•"/>
            </a:pPr>
            <a:r>
              <a:rPr lang="en-SG" sz="2000" dirty="0">
                <a:solidFill>
                  <a:srgbClr val="0070C0"/>
                </a:solidFill>
              </a:rPr>
              <a:t>No evident improvement in CSR outcomes </a:t>
            </a:r>
            <a:r>
              <a:rPr lang="en-SG" sz="2000" dirty="0">
                <a:solidFill>
                  <a:srgbClr val="0070C0"/>
                </a:solidFill>
                <a:sym typeface="Wingdings" panose="05000000000000000000" pitchFamily="2" charset="2"/>
              </a:rPr>
              <a:t> plan to further compare voluntary versus mandatory CSR committees. </a:t>
            </a:r>
            <a:endParaRPr lang="en-SG" sz="2000" dirty="0">
              <a:solidFill>
                <a:srgbClr val="0070C0"/>
              </a:solidFill>
            </a:endParaRPr>
          </a:p>
        </p:txBody>
      </p:sp>
      <p:sp>
        <p:nvSpPr>
          <p:cNvPr id="4" name="Slide Number Placeholder 3">
            <a:extLst>
              <a:ext uri="{FF2B5EF4-FFF2-40B4-BE49-F238E27FC236}">
                <a16:creationId xmlns:a16="http://schemas.microsoft.com/office/drawing/2014/main" id="{A60B120F-BB32-0A22-A67E-146D2D333EC4}"/>
              </a:ext>
            </a:extLst>
          </p:cNvPr>
          <p:cNvSpPr>
            <a:spLocks noGrp="1"/>
          </p:cNvSpPr>
          <p:nvPr>
            <p:ph type="sldNum" sz="quarter" idx="12"/>
          </p:nvPr>
        </p:nvSpPr>
        <p:spPr/>
        <p:txBody>
          <a:bodyPr/>
          <a:lstStyle/>
          <a:p>
            <a:fld id="{8E6562B1-0B0F-0246-9532-09536BC2AE59}" type="slidenum">
              <a:rPr lang="en-US" smtClean="0"/>
              <a:pPr/>
              <a:t>17</a:t>
            </a:fld>
            <a:r>
              <a:rPr lang="en-US"/>
              <a:t>/18</a:t>
            </a:r>
            <a:endParaRPr lang="en-US" dirty="0"/>
          </a:p>
        </p:txBody>
      </p:sp>
    </p:spTree>
    <p:extLst>
      <p:ext uri="{BB962C8B-B14F-4D97-AF65-F5344CB8AC3E}">
        <p14:creationId xmlns:p14="http://schemas.microsoft.com/office/powerpoint/2010/main" val="159674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30153468-E660-5355-B682-575BE7373F3F}"/>
              </a:ext>
            </a:extLst>
          </p:cNvPr>
          <p:cNvSpPr>
            <a:spLocks noGrp="1"/>
          </p:cNvSpPr>
          <p:nvPr>
            <p:ph idx="1"/>
          </p:nvPr>
        </p:nvSpPr>
        <p:spPr>
          <a:xfrm>
            <a:off x="247650" y="1123950"/>
            <a:ext cx="8582025" cy="3609828"/>
          </a:xfrm>
        </p:spPr>
        <p:txBody>
          <a:bodyPr>
            <a:noAutofit/>
          </a:bodyPr>
          <a:lstStyle/>
          <a:p>
            <a:pPr marL="0" indent="0">
              <a:buNone/>
            </a:pPr>
            <a:r>
              <a:rPr lang="en-GB" sz="1400" b="1" dirty="0"/>
              <a:t>Key findings:</a:t>
            </a:r>
          </a:p>
          <a:p>
            <a:pPr>
              <a:buFont typeface="+mj-lt"/>
              <a:buAutoNum type="arabicPeriod"/>
            </a:pPr>
            <a:r>
              <a:rPr lang="en-GB" sz="1400" dirty="0"/>
              <a:t>Voluntary adoption of CSR committees is shaped by external demand, internal monitoring needs and search costs for forming a separate CSR committee.</a:t>
            </a:r>
          </a:p>
          <a:p>
            <a:pPr>
              <a:buFont typeface="+mj-lt"/>
              <a:buAutoNum type="arabicPeriod"/>
            </a:pPr>
            <a:r>
              <a:rPr lang="en-GB" sz="1400" dirty="0"/>
              <a:t>Following the adoption, firms strengthen CSR management practices, experience subsequent improvements in environmental and social outcomes. </a:t>
            </a:r>
          </a:p>
          <a:p>
            <a:pPr>
              <a:buFont typeface="+mj-lt"/>
              <a:buAutoNum type="arabicPeriod" startAt="3"/>
            </a:pPr>
            <a:r>
              <a:rPr lang="en-GB" sz="1400" dirty="0"/>
              <a:t>Such subsequent improvements in environmental and social outcomes are not observed for mandatorily adopted CSR committees. </a:t>
            </a:r>
          </a:p>
          <a:p>
            <a:pPr marL="0" indent="0">
              <a:buNone/>
            </a:pPr>
            <a:r>
              <a:rPr lang="en-GB" sz="1400" b="1" dirty="0">
                <a:solidFill>
                  <a:srgbClr val="C00000"/>
                </a:solidFill>
                <a:sym typeface="Wingdings" panose="05000000000000000000" pitchFamily="2" charset="2"/>
              </a:rPr>
              <a:t> Voluntary b</a:t>
            </a:r>
            <a:r>
              <a:rPr lang="en-GB" sz="1400" b="1" dirty="0">
                <a:solidFill>
                  <a:srgbClr val="C00000"/>
                </a:solidFill>
              </a:rPr>
              <a:t>oard CSR committees represent a substantive corporate governance mechanism for aligning business operations with long-term sustainability. </a:t>
            </a:r>
          </a:p>
          <a:p>
            <a:pPr marL="0" indent="0">
              <a:buNone/>
            </a:pPr>
            <a:endParaRPr lang="en-GB" sz="1400" b="1" dirty="0"/>
          </a:p>
          <a:p>
            <a:pPr marL="0" indent="0">
              <a:buNone/>
            </a:pPr>
            <a:r>
              <a:rPr lang="en-GB" sz="1400" b="1" dirty="0"/>
              <a:t>Contribution to literature &amp; implication for practitioners/policymakers:</a:t>
            </a:r>
          </a:p>
          <a:p>
            <a:pPr>
              <a:buFont typeface="+mj-lt"/>
              <a:buAutoNum type="arabicPeriod"/>
            </a:pPr>
            <a:r>
              <a:rPr lang="en-GB" sz="1400" dirty="0"/>
              <a:t>Internal governance and management of CSR issues </a:t>
            </a:r>
          </a:p>
          <a:p>
            <a:pPr>
              <a:buFont typeface="+mj-lt"/>
              <a:buAutoNum type="arabicPeriod"/>
            </a:pPr>
            <a:r>
              <a:rPr lang="en-GB" sz="1400" dirty="0"/>
              <a:t>Benefits of CSR committees for CSR outcomes </a:t>
            </a:r>
          </a:p>
          <a:p>
            <a:pPr>
              <a:buFont typeface="+mj-lt"/>
              <a:buAutoNum type="arabicPeriod"/>
            </a:pPr>
            <a:r>
              <a:rPr lang="en-GB" sz="1400" dirty="0"/>
              <a:t>Regulatory debate on mandating board-level CSR initiatives</a:t>
            </a:r>
          </a:p>
        </p:txBody>
      </p:sp>
      <p:sp>
        <p:nvSpPr>
          <p:cNvPr id="6" name="Title 5">
            <a:extLst>
              <a:ext uri="{FF2B5EF4-FFF2-40B4-BE49-F238E27FC236}">
                <a16:creationId xmlns:a16="http://schemas.microsoft.com/office/drawing/2014/main" id="{19B6B8A0-DA7F-396A-0B68-38135B90E1D7}"/>
              </a:ext>
            </a:extLst>
          </p:cNvPr>
          <p:cNvSpPr>
            <a:spLocks noGrp="1"/>
          </p:cNvSpPr>
          <p:nvPr>
            <p:ph type="title"/>
          </p:nvPr>
        </p:nvSpPr>
        <p:spPr/>
        <p:txBody>
          <a:bodyPr>
            <a:normAutofit/>
          </a:bodyPr>
          <a:lstStyle/>
          <a:p>
            <a:r>
              <a:rPr lang="en-SG" sz="2000" dirty="0"/>
              <a:t>Conclusion and Discussion</a:t>
            </a:r>
          </a:p>
        </p:txBody>
      </p:sp>
      <p:pic>
        <p:nvPicPr>
          <p:cNvPr id="12" name="Graphic 11" descr="Board Of Directors with solid fill">
            <a:extLst>
              <a:ext uri="{FF2B5EF4-FFF2-40B4-BE49-F238E27FC236}">
                <a16:creationId xmlns:a16="http://schemas.microsoft.com/office/drawing/2014/main" id="{BF03248F-D8E7-4CEB-E9B0-C2221B09B3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81668" y="3431819"/>
            <a:ext cx="1365182" cy="1365182"/>
          </a:xfrm>
          <a:prstGeom prst="rect">
            <a:avLst/>
          </a:prstGeom>
        </p:spPr>
      </p:pic>
      <p:sp>
        <p:nvSpPr>
          <p:cNvPr id="2" name="Slide Number Placeholder 1">
            <a:extLst>
              <a:ext uri="{FF2B5EF4-FFF2-40B4-BE49-F238E27FC236}">
                <a16:creationId xmlns:a16="http://schemas.microsoft.com/office/drawing/2014/main" id="{6A80A100-F5DF-912A-3BBA-B99582F11133}"/>
              </a:ext>
            </a:extLst>
          </p:cNvPr>
          <p:cNvSpPr>
            <a:spLocks noGrp="1"/>
          </p:cNvSpPr>
          <p:nvPr>
            <p:ph type="sldNum" sz="quarter" idx="12"/>
          </p:nvPr>
        </p:nvSpPr>
        <p:spPr/>
        <p:txBody>
          <a:bodyPr/>
          <a:lstStyle/>
          <a:p>
            <a:fld id="{8E6562B1-0B0F-0246-9532-09536BC2AE59}" type="slidenum">
              <a:rPr lang="en-US" smtClean="0"/>
              <a:pPr/>
              <a:t>18</a:t>
            </a:fld>
            <a:r>
              <a:rPr lang="en-US"/>
              <a:t>/18</a:t>
            </a:r>
            <a:endParaRPr lang="en-US" dirty="0"/>
          </a:p>
        </p:txBody>
      </p:sp>
    </p:spTree>
    <p:extLst>
      <p:ext uri="{BB962C8B-B14F-4D97-AF65-F5344CB8AC3E}">
        <p14:creationId xmlns:p14="http://schemas.microsoft.com/office/powerpoint/2010/main" val="425922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C1260-ACA3-F976-1E56-0050C67B57BB}"/>
              </a:ext>
            </a:extLst>
          </p:cNvPr>
          <p:cNvSpPr>
            <a:spLocks noGrp="1"/>
          </p:cNvSpPr>
          <p:nvPr>
            <p:ph type="title"/>
          </p:nvPr>
        </p:nvSpPr>
        <p:spPr/>
        <p:txBody>
          <a:bodyPr>
            <a:normAutofit/>
          </a:bodyPr>
          <a:lstStyle/>
          <a:p>
            <a:r>
              <a:rPr lang="en-US" altLang="zh-CN" sz="2000" dirty="0"/>
              <a:t>Motivation and Research Questions</a:t>
            </a:r>
            <a:endParaRPr lang="en-SG" sz="2000" dirty="0"/>
          </a:p>
        </p:txBody>
      </p:sp>
      <p:graphicFrame>
        <p:nvGraphicFramePr>
          <p:cNvPr id="9" name="Content Placeholder 8">
            <a:extLst>
              <a:ext uri="{FF2B5EF4-FFF2-40B4-BE49-F238E27FC236}">
                <a16:creationId xmlns:a16="http://schemas.microsoft.com/office/drawing/2014/main" id="{2D6A4041-9E7B-62DB-2C7E-0F6ECFEC8BAB}"/>
              </a:ext>
            </a:extLst>
          </p:cNvPr>
          <p:cNvGraphicFramePr>
            <a:graphicFrameLocks noGrp="1"/>
          </p:cNvGraphicFramePr>
          <p:nvPr>
            <p:ph idx="1"/>
            <p:extLst>
              <p:ext uri="{D42A27DB-BD31-4B8C-83A1-F6EECF244321}">
                <p14:modId xmlns:p14="http://schemas.microsoft.com/office/powerpoint/2010/main" val="2570733598"/>
              </p:ext>
            </p:extLst>
          </p:nvPr>
        </p:nvGraphicFramePr>
        <p:xfrm>
          <a:off x="247181" y="1123950"/>
          <a:ext cx="8582025" cy="3387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F373B75F-9498-6717-204F-941124272A12}"/>
              </a:ext>
            </a:extLst>
          </p:cNvPr>
          <p:cNvSpPr>
            <a:spLocks noGrp="1"/>
          </p:cNvSpPr>
          <p:nvPr>
            <p:ph type="sldNum" sz="quarter" idx="12"/>
          </p:nvPr>
        </p:nvSpPr>
        <p:spPr/>
        <p:txBody>
          <a:bodyPr/>
          <a:lstStyle/>
          <a:p>
            <a:fld id="{8E6562B1-0B0F-0246-9532-09536BC2AE59}" type="slidenum">
              <a:rPr lang="en-US" smtClean="0"/>
              <a:pPr/>
              <a:t>1</a:t>
            </a:fld>
            <a:r>
              <a:rPr lang="en-US"/>
              <a:t>/18</a:t>
            </a:r>
            <a:endParaRPr lang="en-US" dirty="0"/>
          </a:p>
        </p:txBody>
      </p:sp>
    </p:spTree>
    <p:extLst>
      <p:ext uri="{BB962C8B-B14F-4D97-AF65-F5344CB8AC3E}">
        <p14:creationId xmlns:p14="http://schemas.microsoft.com/office/powerpoint/2010/main" val="153038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2FC9EC45-40FC-419B-B740-D71F932EA1F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B5B6A17B-9823-4FF6-B9E4-B5A1BEB0D13C}"/>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113203C5-3798-4BFC-A8D0-662AFB794DB4}"/>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2A508290-ACE5-479E-987E-FE495E7F55BD}"/>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graphicEl>
                                              <a:dgm id="{9293CAB9-8704-4B51-BCC5-7F5344C5A9AE}"/>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graphicEl>
                                              <a:dgm id="{0F54417A-F110-486A-9E4B-8882E3FF4A8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lvl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691A49-DEF8-0D17-D8EE-6DFEAEAC67FF}"/>
              </a:ext>
            </a:extLst>
          </p:cNvPr>
          <p:cNvSpPr>
            <a:spLocks noGrp="1"/>
          </p:cNvSpPr>
          <p:nvPr>
            <p:ph type="ctrTitle"/>
          </p:nvPr>
        </p:nvSpPr>
        <p:spPr>
          <a:xfrm>
            <a:off x="4480560" y="1478866"/>
            <a:ext cx="4437771" cy="891540"/>
          </a:xfrm>
          <a:solidFill>
            <a:srgbClr val="181C62"/>
          </a:solidFill>
          <a:ln>
            <a:noFill/>
          </a:ln>
        </p:spPr>
        <p:txBody>
          <a:bodyPr>
            <a:noAutofit/>
          </a:bodyPr>
          <a:lstStyle/>
          <a:p>
            <a:pPr algn="ctr"/>
            <a:r>
              <a:rPr lang="en-SG" sz="2400" b="1" dirty="0">
                <a:solidFill>
                  <a:schemeClr val="bg1"/>
                </a:solidFill>
              </a:rPr>
              <a:t>Thank you!</a:t>
            </a:r>
            <a:br>
              <a:rPr lang="en-SG" sz="2400" dirty="0">
                <a:solidFill>
                  <a:schemeClr val="bg1"/>
                </a:solidFill>
              </a:rPr>
            </a:br>
            <a:r>
              <a:rPr lang="en-SG" sz="2400" dirty="0">
                <a:solidFill>
                  <a:schemeClr val="bg1"/>
                </a:solidFill>
              </a:rPr>
              <a:t>All comments welcome.</a:t>
            </a:r>
          </a:p>
        </p:txBody>
      </p:sp>
      <p:sp>
        <p:nvSpPr>
          <p:cNvPr id="5" name="Subtitle 4">
            <a:extLst>
              <a:ext uri="{FF2B5EF4-FFF2-40B4-BE49-F238E27FC236}">
                <a16:creationId xmlns:a16="http://schemas.microsoft.com/office/drawing/2014/main" id="{DA1E81AF-4838-4727-E1FF-AAE460F3B897}"/>
              </a:ext>
            </a:extLst>
          </p:cNvPr>
          <p:cNvSpPr>
            <a:spLocks noGrp="1"/>
          </p:cNvSpPr>
          <p:nvPr>
            <p:ph type="subTitle" idx="1"/>
          </p:nvPr>
        </p:nvSpPr>
        <p:spPr>
          <a:xfrm>
            <a:off x="247649" y="4283612"/>
            <a:ext cx="2543175" cy="511494"/>
          </a:xfrm>
          <a:solidFill>
            <a:srgbClr val="181C62"/>
          </a:solidFill>
        </p:spPr>
        <p:txBody>
          <a:bodyPr>
            <a:normAutofit/>
          </a:bodyPr>
          <a:lstStyle/>
          <a:p>
            <a:r>
              <a:rPr lang="en-SG" sz="1200" b="1" dirty="0">
                <a:solidFill>
                  <a:schemeClr val="bg1"/>
                </a:solidFill>
              </a:rPr>
              <a:t>Contact Information:</a:t>
            </a:r>
          </a:p>
          <a:p>
            <a:r>
              <a:rPr lang="en-SG" sz="1200" dirty="0">
                <a:solidFill>
                  <a:schemeClr val="bg1"/>
                </a:solidFill>
              </a:rPr>
              <a:t>Email: </a:t>
            </a:r>
            <a:r>
              <a:rPr lang="en-SG" sz="1200" dirty="0">
                <a:solidFill>
                  <a:schemeClr val="bg1"/>
                </a:solidFill>
                <a:hlinkClick r:id="rId4">
                  <a:extLst>
                    <a:ext uri="{A12FA001-AC4F-418D-AE19-62706E023703}">
                      <ahyp:hlinkClr xmlns:ahyp="http://schemas.microsoft.com/office/drawing/2018/hyperlinkcolor" val="tx"/>
                    </a:ext>
                  </a:extLst>
                </a:hlinkClick>
              </a:rPr>
              <a:t>yuxia.zou@ntu.edu.sg</a:t>
            </a:r>
            <a:r>
              <a:rPr lang="en-SG" sz="1200" dirty="0">
                <a:solidFill>
                  <a:schemeClr val="bg1"/>
                </a:solidFill>
              </a:rPr>
              <a:t>  </a:t>
            </a:r>
          </a:p>
        </p:txBody>
      </p:sp>
    </p:spTree>
    <p:extLst>
      <p:ext uri="{BB962C8B-B14F-4D97-AF65-F5344CB8AC3E}">
        <p14:creationId xmlns:p14="http://schemas.microsoft.com/office/powerpoint/2010/main" val="2609591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A4C16-DBEC-CDB9-5998-2A7007BC38AC}"/>
              </a:ext>
            </a:extLst>
          </p:cNvPr>
          <p:cNvSpPr>
            <a:spLocks noGrp="1"/>
          </p:cNvSpPr>
          <p:nvPr>
            <p:ph type="title"/>
          </p:nvPr>
        </p:nvSpPr>
        <p:spPr/>
        <p:txBody>
          <a:bodyPr>
            <a:normAutofit/>
          </a:bodyPr>
          <a:lstStyle/>
          <a:p>
            <a:r>
              <a:rPr lang="en-SG" sz="2000" dirty="0"/>
              <a:t>Overview</a:t>
            </a:r>
          </a:p>
        </p:txBody>
      </p:sp>
      <p:graphicFrame>
        <p:nvGraphicFramePr>
          <p:cNvPr id="6" name="Content Placeholder 5">
            <a:extLst>
              <a:ext uri="{FF2B5EF4-FFF2-40B4-BE49-F238E27FC236}">
                <a16:creationId xmlns:a16="http://schemas.microsoft.com/office/drawing/2014/main" id="{E22BAE14-0400-9407-738D-75EE3697A368}"/>
              </a:ext>
            </a:extLst>
          </p:cNvPr>
          <p:cNvGraphicFramePr>
            <a:graphicFrameLocks noGrp="1"/>
          </p:cNvGraphicFramePr>
          <p:nvPr>
            <p:ph idx="1"/>
            <p:extLst>
              <p:ext uri="{D42A27DB-BD31-4B8C-83A1-F6EECF244321}">
                <p14:modId xmlns:p14="http://schemas.microsoft.com/office/powerpoint/2010/main" val="112643750"/>
              </p:ext>
            </p:extLst>
          </p:nvPr>
        </p:nvGraphicFramePr>
        <p:xfrm>
          <a:off x="247650" y="1123950"/>
          <a:ext cx="8582025" cy="3387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EBADACFF-37A2-7E8A-C728-5B099CA82638}"/>
              </a:ext>
            </a:extLst>
          </p:cNvPr>
          <p:cNvSpPr>
            <a:spLocks noGrp="1"/>
          </p:cNvSpPr>
          <p:nvPr>
            <p:ph type="sldNum" sz="quarter" idx="12"/>
          </p:nvPr>
        </p:nvSpPr>
        <p:spPr/>
        <p:txBody>
          <a:bodyPr/>
          <a:lstStyle/>
          <a:p>
            <a:fld id="{8E6562B1-0B0F-0246-9532-09536BC2AE59}" type="slidenum">
              <a:rPr lang="en-US" smtClean="0"/>
              <a:pPr/>
              <a:t>2</a:t>
            </a:fld>
            <a:r>
              <a:rPr lang="en-US"/>
              <a:t>/18</a:t>
            </a:r>
            <a:endParaRPr lang="en-US" dirty="0"/>
          </a:p>
        </p:txBody>
      </p:sp>
    </p:spTree>
    <p:extLst>
      <p:ext uri="{BB962C8B-B14F-4D97-AF65-F5344CB8AC3E}">
        <p14:creationId xmlns:p14="http://schemas.microsoft.com/office/powerpoint/2010/main" val="3546243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410AA5F5-5BCC-4C42-8181-79FE52657BF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66816BE7-2C33-456B-B0D8-F65742068037}"/>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3A60F9C3-1E99-410D-AB43-0CDAA5E93CB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9780CE35-5436-4DAE-B135-D2641A5D8AC3}"/>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3FD9464E-3CD5-4554-84C2-5BA7E8F339A3}"/>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graphicEl>
                                              <a:dgm id="{90C60C82-8E12-449D-8D4F-EE1B7DB53F4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90320-586D-766A-477B-7603E9874BF9}"/>
              </a:ext>
            </a:extLst>
          </p:cNvPr>
          <p:cNvSpPr>
            <a:spLocks noGrp="1"/>
          </p:cNvSpPr>
          <p:nvPr>
            <p:ph type="title"/>
          </p:nvPr>
        </p:nvSpPr>
        <p:spPr/>
        <p:txBody>
          <a:bodyPr>
            <a:normAutofit/>
          </a:bodyPr>
          <a:lstStyle/>
          <a:p>
            <a:r>
              <a:rPr lang="en-SG" sz="2000" dirty="0"/>
              <a:t>Related Literature</a:t>
            </a:r>
          </a:p>
        </p:txBody>
      </p:sp>
      <p:graphicFrame>
        <p:nvGraphicFramePr>
          <p:cNvPr id="5" name="Content Placeholder 4">
            <a:extLst>
              <a:ext uri="{FF2B5EF4-FFF2-40B4-BE49-F238E27FC236}">
                <a16:creationId xmlns:a16="http://schemas.microsoft.com/office/drawing/2014/main" id="{FC301A8B-20BB-AAA7-7580-B7FCF6D6AB2B}"/>
              </a:ext>
            </a:extLst>
          </p:cNvPr>
          <p:cNvGraphicFramePr>
            <a:graphicFrameLocks noGrp="1"/>
          </p:cNvGraphicFramePr>
          <p:nvPr>
            <p:ph idx="1"/>
            <p:extLst>
              <p:ext uri="{D42A27DB-BD31-4B8C-83A1-F6EECF244321}">
                <p14:modId xmlns:p14="http://schemas.microsoft.com/office/powerpoint/2010/main" val="1047754944"/>
              </p:ext>
            </p:extLst>
          </p:nvPr>
        </p:nvGraphicFramePr>
        <p:xfrm>
          <a:off x="247181" y="1145052"/>
          <a:ext cx="8582025" cy="3387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C6A005C6-FB41-C271-C954-BA26B3E961A4}"/>
              </a:ext>
            </a:extLst>
          </p:cNvPr>
          <p:cNvSpPr>
            <a:spLocks noGrp="1"/>
          </p:cNvSpPr>
          <p:nvPr>
            <p:ph type="sldNum" sz="quarter" idx="12"/>
          </p:nvPr>
        </p:nvSpPr>
        <p:spPr/>
        <p:txBody>
          <a:bodyPr/>
          <a:lstStyle/>
          <a:p>
            <a:fld id="{8E6562B1-0B0F-0246-9532-09536BC2AE59}" type="slidenum">
              <a:rPr lang="en-US" smtClean="0"/>
              <a:pPr/>
              <a:t>3</a:t>
            </a:fld>
            <a:r>
              <a:rPr lang="en-US"/>
              <a:t>/18</a:t>
            </a:r>
            <a:endParaRPr lang="en-US" dirty="0"/>
          </a:p>
        </p:txBody>
      </p:sp>
    </p:spTree>
    <p:extLst>
      <p:ext uri="{BB962C8B-B14F-4D97-AF65-F5344CB8AC3E}">
        <p14:creationId xmlns:p14="http://schemas.microsoft.com/office/powerpoint/2010/main" val="50824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4F685C96-88DE-4F77-9327-6B239CE9D7F4}"/>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5D4C7827-FE08-42D1-94A8-43052896C95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lvl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D6FDFEC-5B3A-5B09-3ADD-87977C24E51B}"/>
              </a:ext>
            </a:extLst>
          </p:cNvPr>
          <p:cNvPicPr>
            <a:picLocks noChangeAspect="1"/>
          </p:cNvPicPr>
          <p:nvPr/>
        </p:nvPicPr>
        <p:blipFill>
          <a:blip r:embed="rId2"/>
          <a:stretch>
            <a:fillRect/>
          </a:stretch>
        </p:blipFill>
        <p:spPr>
          <a:xfrm>
            <a:off x="-19669" y="0"/>
            <a:ext cx="5479477" cy="5143500"/>
          </a:xfrm>
          <a:prstGeom prst="rect">
            <a:avLst/>
          </a:prstGeom>
          <a:ln>
            <a:noFill/>
          </a:ln>
        </p:spPr>
      </p:pic>
      <p:sp>
        <p:nvSpPr>
          <p:cNvPr id="8" name="Rectangle 7">
            <a:extLst>
              <a:ext uri="{FF2B5EF4-FFF2-40B4-BE49-F238E27FC236}">
                <a16:creationId xmlns:a16="http://schemas.microsoft.com/office/drawing/2014/main" id="{FCD73CB3-0850-881E-AD81-05ADC848AFE9}"/>
              </a:ext>
            </a:extLst>
          </p:cNvPr>
          <p:cNvSpPr/>
          <p:nvPr/>
        </p:nvSpPr>
        <p:spPr>
          <a:xfrm>
            <a:off x="5459809" y="0"/>
            <a:ext cx="3684192" cy="5143500"/>
          </a:xfrm>
          <a:prstGeom prst="rect">
            <a:avLst/>
          </a:prstGeom>
          <a:solidFill>
            <a:srgbClr val="0066E3"/>
          </a:solidFill>
          <a:ln>
            <a:solidFill>
              <a:srgbClr val="0066E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SG" dirty="0"/>
          </a:p>
        </p:txBody>
      </p:sp>
      <p:sp>
        <p:nvSpPr>
          <p:cNvPr id="9" name="Rectangle 8">
            <a:extLst>
              <a:ext uri="{FF2B5EF4-FFF2-40B4-BE49-F238E27FC236}">
                <a16:creationId xmlns:a16="http://schemas.microsoft.com/office/drawing/2014/main" id="{26811E8F-4F28-6769-2C84-A588599CADD1}"/>
              </a:ext>
            </a:extLst>
          </p:cNvPr>
          <p:cNvSpPr/>
          <p:nvPr/>
        </p:nvSpPr>
        <p:spPr>
          <a:xfrm>
            <a:off x="4384221" y="1574409"/>
            <a:ext cx="4759780" cy="228496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SG" sz="3600" b="1" dirty="0">
                <a:latin typeface="Arial" panose="020B0604020202020204" pitchFamily="34" charset="0"/>
                <a:cs typeface="Arial" panose="020B0604020202020204" pitchFamily="34" charset="0"/>
              </a:rPr>
              <a:t>Wait…</a:t>
            </a:r>
          </a:p>
          <a:p>
            <a:pPr algn="ctr"/>
            <a:r>
              <a:rPr lang="en-SG" sz="3600" b="1" dirty="0">
                <a:latin typeface="Arial" panose="020B0604020202020204" pitchFamily="34" charset="0"/>
                <a:cs typeface="Arial" panose="020B0604020202020204" pitchFamily="34" charset="0"/>
              </a:rPr>
              <a:t>What is exactly a board CSR committee?</a:t>
            </a:r>
          </a:p>
        </p:txBody>
      </p:sp>
      <p:sp>
        <p:nvSpPr>
          <p:cNvPr id="2" name="Slide Number Placeholder 1">
            <a:extLst>
              <a:ext uri="{FF2B5EF4-FFF2-40B4-BE49-F238E27FC236}">
                <a16:creationId xmlns:a16="http://schemas.microsoft.com/office/drawing/2014/main" id="{5B289ABA-E9E6-1AB9-097F-F06FE05BFA1E}"/>
              </a:ext>
            </a:extLst>
          </p:cNvPr>
          <p:cNvSpPr>
            <a:spLocks noGrp="1"/>
          </p:cNvSpPr>
          <p:nvPr>
            <p:ph type="sldNum" sz="quarter" idx="12"/>
          </p:nvPr>
        </p:nvSpPr>
        <p:spPr/>
        <p:txBody>
          <a:bodyPr/>
          <a:lstStyle/>
          <a:p>
            <a:fld id="{8E6562B1-0B0F-0246-9532-09536BC2AE59}" type="slidenum">
              <a:rPr lang="en-US" smtClean="0"/>
              <a:pPr/>
              <a:t>4</a:t>
            </a:fld>
            <a:r>
              <a:rPr lang="en-US"/>
              <a:t>/18</a:t>
            </a:r>
            <a:endParaRPr lang="en-US" dirty="0"/>
          </a:p>
        </p:txBody>
      </p:sp>
    </p:spTree>
    <p:extLst>
      <p:ext uri="{BB962C8B-B14F-4D97-AF65-F5344CB8AC3E}">
        <p14:creationId xmlns:p14="http://schemas.microsoft.com/office/powerpoint/2010/main" val="3496517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67886-88C1-81F6-E4E0-230B5B96060D}"/>
              </a:ext>
            </a:extLst>
          </p:cNvPr>
          <p:cNvSpPr>
            <a:spLocks noGrp="1"/>
          </p:cNvSpPr>
          <p:nvPr>
            <p:ph type="title"/>
          </p:nvPr>
        </p:nvSpPr>
        <p:spPr/>
        <p:txBody>
          <a:bodyPr>
            <a:normAutofit/>
          </a:bodyPr>
          <a:lstStyle/>
          <a:p>
            <a:r>
              <a:rPr lang="en-SG" sz="2000" dirty="0"/>
              <a:t>Examples of CSR Committees</a:t>
            </a:r>
          </a:p>
        </p:txBody>
      </p:sp>
      <p:sp>
        <p:nvSpPr>
          <p:cNvPr id="19" name="Slide Number Placeholder 3">
            <a:extLst>
              <a:ext uri="{FF2B5EF4-FFF2-40B4-BE49-F238E27FC236}">
                <a16:creationId xmlns:a16="http://schemas.microsoft.com/office/drawing/2014/main" id="{B13BD7C5-EFD7-40C5-AAA1-C9AE6BC3FAC9}"/>
              </a:ext>
            </a:extLst>
          </p:cNvPr>
          <p:cNvSpPr txBox="1">
            <a:spLocks/>
          </p:cNvSpPr>
          <p:nvPr/>
        </p:nvSpPr>
        <p:spPr>
          <a:xfrm>
            <a:off x="7293172" y="4812113"/>
            <a:ext cx="1524000" cy="10085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EBD7F86-1881-4698-8703-FB80B0800997}" type="slidenum">
              <a:rPr lang="en-GB" smtClean="0"/>
              <a:pPr/>
              <a:t>5</a:t>
            </a:fld>
            <a:endParaRPr lang="en-GB" dirty="0"/>
          </a:p>
        </p:txBody>
      </p:sp>
      <p:sp>
        <p:nvSpPr>
          <p:cNvPr id="22" name="Content Placeholder 6">
            <a:extLst>
              <a:ext uri="{FF2B5EF4-FFF2-40B4-BE49-F238E27FC236}">
                <a16:creationId xmlns:a16="http://schemas.microsoft.com/office/drawing/2014/main" id="{7EEE569F-7721-47E7-8D94-E7E8A8AE70E3}"/>
              </a:ext>
            </a:extLst>
          </p:cNvPr>
          <p:cNvSpPr txBox="1">
            <a:spLocks/>
          </p:cNvSpPr>
          <p:nvPr/>
        </p:nvSpPr>
        <p:spPr>
          <a:xfrm>
            <a:off x="4540623" y="1704815"/>
            <a:ext cx="4318184" cy="3208151"/>
          </a:xfrm>
          <a:prstGeom prst="rect">
            <a:avLst/>
          </a:prstGeom>
        </p:spPr>
        <p:txBody>
          <a:bodyPr/>
          <a:lstStyle>
            <a:lvl1pPr marL="0" marR="0" indent="-215500" algn="l" defTabSz="960435" rtl="0" eaLnBrk="1" fontAlgn="auto" latinLnBrk="0" hangingPunct="1">
              <a:lnSpc>
                <a:spcPct val="95000"/>
              </a:lnSpc>
              <a:spcBef>
                <a:spcPts val="200"/>
              </a:spcBef>
              <a:spcAft>
                <a:spcPts val="600"/>
              </a:spcAft>
              <a:buClr>
                <a:schemeClr val="tx1"/>
              </a:buClr>
              <a:buSzTx/>
              <a:buFontTx/>
              <a:buNone/>
              <a:tabLst/>
              <a:defRPr sz="1800" kern="1200">
                <a:solidFill>
                  <a:schemeClr val="tx1"/>
                </a:solidFill>
                <a:latin typeface="+mn-lt"/>
                <a:ea typeface="+mn-ea"/>
                <a:cs typeface="+mn-cs"/>
              </a:defRPr>
            </a:lvl1pPr>
            <a:lvl2pPr marL="215500" indent="-215500" algn="l" defTabSz="960435" rtl="0" eaLnBrk="1" latinLnBrk="0" hangingPunct="1">
              <a:lnSpc>
                <a:spcPct val="95000"/>
              </a:lnSpc>
              <a:spcBef>
                <a:spcPts val="200"/>
              </a:spcBef>
              <a:spcAft>
                <a:spcPts val="600"/>
              </a:spcAft>
              <a:buClr>
                <a:schemeClr val="tx1"/>
              </a:buClr>
              <a:buFont typeface="Georgia" pitchFamily="18" charset="0"/>
              <a:buChar char="•"/>
              <a:defRPr sz="1800" kern="1200">
                <a:solidFill>
                  <a:schemeClr val="tx1"/>
                </a:solidFill>
                <a:latin typeface="+mn-lt"/>
                <a:ea typeface="+mn-ea"/>
                <a:cs typeface="+mn-cs"/>
              </a:defRPr>
            </a:lvl2pPr>
            <a:lvl3pPr marL="430997" indent="-215500" algn="l" defTabSz="960435" rtl="0" eaLnBrk="1" latinLnBrk="0" hangingPunct="1">
              <a:lnSpc>
                <a:spcPct val="95000"/>
              </a:lnSpc>
              <a:spcBef>
                <a:spcPts val="200"/>
              </a:spcBef>
              <a:spcAft>
                <a:spcPts val="600"/>
              </a:spcAft>
              <a:buClr>
                <a:schemeClr val="tx1"/>
              </a:buClr>
              <a:buFont typeface="Georgia" pitchFamily="18" charset="0"/>
              <a:buChar char="-"/>
              <a:defRPr sz="1800" kern="1200">
                <a:solidFill>
                  <a:schemeClr val="tx1"/>
                </a:solidFill>
                <a:latin typeface="+mn-lt"/>
                <a:ea typeface="+mn-ea"/>
                <a:cs typeface="+mn-cs"/>
              </a:defRPr>
            </a:lvl3pPr>
            <a:lvl4pPr marL="646497" indent="-215500" algn="l" defTabSz="960435" rtl="0" eaLnBrk="1" latinLnBrk="0" hangingPunct="1">
              <a:lnSpc>
                <a:spcPct val="95000"/>
              </a:lnSpc>
              <a:spcBef>
                <a:spcPts val="200"/>
              </a:spcBef>
              <a:spcAft>
                <a:spcPts val="600"/>
              </a:spcAft>
              <a:buClr>
                <a:schemeClr val="tx1"/>
              </a:buClr>
              <a:buFont typeface="Georgia" pitchFamily="18" charset="0"/>
              <a:buChar char="◦"/>
              <a:defRPr sz="1800" kern="1200">
                <a:solidFill>
                  <a:schemeClr val="tx1"/>
                </a:solidFill>
                <a:latin typeface="+mn-lt"/>
                <a:ea typeface="+mn-ea"/>
                <a:cs typeface="+mn-cs"/>
              </a:defRPr>
            </a:lvl4pPr>
            <a:lvl5pPr marL="861996" indent="-215500" algn="l" defTabSz="960435" rtl="0" eaLnBrk="1" latinLnBrk="0" hangingPunct="1">
              <a:lnSpc>
                <a:spcPct val="95000"/>
              </a:lnSpc>
              <a:spcBef>
                <a:spcPts val="200"/>
              </a:spcBef>
              <a:spcAft>
                <a:spcPts val="600"/>
              </a:spcAft>
              <a:buClr>
                <a:schemeClr val="tx1"/>
              </a:buClr>
              <a:buFont typeface="Georgia" pitchFamily="18" charset="0"/>
              <a:buChar char="›"/>
              <a:defRPr sz="1800" kern="1200" baseline="0">
                <a:solidFill>
                  <a:schemeClr val="tx1"/>
                </a:solidFill>
                <a:latin typeface="+mn-lt"/>
                <a:ea typeface="+mn-ea"/>
                <a:cs typeface="+mn-cs"/>
              </a:defRPr>
            </a:lvl5pPr>
            <a:lvl6pPr marL="215500" marR="0" indent="-215500" algn="l" defTabSz="960435" rtl="0" eaLnBrk="1" fontAlgn="auto" latinLnBrk="0" hangingPunct="1">
              <a:lnSpc>
                <a:spcPct val="100000"/>
              </a:lnSpc>
              <a:spcBef>
                <a:spcPts val="0"/>
              </a:spcBef>
              <a:spcAft>
                <a:spcPts val="565"/>
              </a:spcAft>
              <a:buClr>
                <a:schemeClr val="tx1"/>
              </a:buClr>
              <a:buSzPct val="100000"/>
              <a:buFont typeface="+mj-lt"/>
              <a:buAutoNum type="arabicPeriod"/>
              <a:tabLst/>
              <a:defRPr sz="1037" kern="1200" baseline="0">
                <a:solidFill>
                  <a:schemeClr val="tx1"/>
                </a:solidFill>
                <a:latin typeface="Georgia" pitchFamily="18" charset="0"/>
                <a:ea typeface="+mn-ea"/>
                <a:cs typeface="+mn-cs"/>
              </a:defRPr>
            </a:lvl6pPr>
            <a:lvl7pPr marL="430997" indent="-215500" algn="l" defTabSz="960435" rtl="0" eaLnBrk="1" latinLnBrk="0" hangingPunct="1">
              <a:lnSpc>
                <a:spcPct val="100000"/>
              </a:lnSpc>
              <a:spcBef>
                <a:spcPts val="0"/>
              </a:spcBef>
              <a:spcAft>
                <a:spcPts val="565"/>
              </a:spcAft>
              <a:buSzPct val="100000"/>
              <a:buFont typeface="+mj-lt"/>
              <a:buAutoNum type="alphaLcPeriod"/>
              <a:defRPr sz="1037" kern="1200" baseline="0">
                <a:solidFill>
                  <a:schemeClr val="tx1"/>
                </a:solidFill>
                <a:latin typeface="Georgia" pitchFamily="18" charset="0"/>
                <a:ea typeface="+mn-ea"/>
                <a:cs typeface="+mn-cs"/>
              </a:defRPr>
            </a:lvl7pPr>
            <a:lvl8pPr marL="646497" indent="-215500" algn="l" defTabSz="960435" rtl="0" eaLnBrk="1" latinLnBrk="0" hangingPunct="1">
              <a:lnSpc>
                <a:spcPct val="100000"/>
              </a:lnSpc>
              <a:spcBef>
                <a:spcPts val="0"/>
              </a:spcBef>
              <a:spcAft>
                <a:spcPts val="565"/>
              </a:spcAft>
              <a:buSzPct val="100000"/>
              <a:buFont typeface="+mj-lt"/>
              <a:buAutoNum type="romanLcPeriod"/>
              <a:defRPr sz="1037" kern="1200" baseline="0">
                <a:solidFill>
                  <a:schemeClr val="tx1"/>
                </a:solidFill>
                <a:latin typeface="Georgia" pitchFamily="18" charset="0"/>
                <a:ea typeface="+mn-ea"/>
                <a:cs typeface="+mn-cs"/>
              </a:defRPr>
            </a:lvl8pPr>
            <a:lvl9pPr marL="0" indent="-215500" algn="l" defTabSz="960435" rtl="0" eaLnBrk="1" latinLnBrk="0" hangingPunct="1">
              <a:lnSpc>
                <a:spcPct val="100000"/>
              </a:lnSpc>
              <a:spcBef>
                <a:spcPts val="0"/>
              </a:spcBef>
              <a:spcAft>
                <a:spcPts val="565"/>
              </a:spcAft>
              <a:buFont typeface="Arial" pitchFamily="34" charset="0"/>
              <a:buNone/>
              <a:defRPr sz="1037" b="1" kern="1200" baseline="0">
                <a:solidFill>
                  <a:schemeClr val="tx2"/>
                </a:solidFill>
                <a:latin typeface="Georgia" pitchFamily="18" charset="0"/>
                <a:ea typeface="+mn-ea"/>
                <a:cs typeface="+mn-cs"/>
              </a:defRPr>
            </a:lvl9pPr>
          </a:lstStyle>
          <a:p>
            <a:pPr marL="0" lvl="1" indent="0">
              <a:spcBef>
                <a:spcPts val="0"/>
              </a:spcBef>
              <a:spcAft>
                <a:spcPts val="0"/>
              </a:spcAft>
              <a:buNone/>
            </a:pPr>
            <a:r>
              <a:rPr lang="en-US" sz="1400" b="1" dirty="0">
                <a:latin typeface="Arial" panose="020B0604020202020204" pitchFamily="34" charset="0"/>
                <a:cs typeface="Arial" panose="020B0604020202020204" pitchFamily="34" charset="0"/>
              </a:rPr>
              <a:t>Name: </a:t>
            </a:r>
            <a:r>
              <a:rPr lang="en-US" sz="1400" dirty="0">
                <a:latin typeface="Arial" panose="020B0604020202020204" pitchFamily="34" charset="0"/>
                <a:cs typeface="Arial" panose="020B0604020202020204" pitchFamily="34" charset="0"/>
              </a:rPr>
              <a:t>Public Policy and Sustainability Committee</a:t>
            </a:r>
          </a:p>
          <a:p>
            <a:pPr marL="0" lvl="1" indent="0">
              <a:spcBef>
                <a:spcPts val="0"/>
              </a:spcBef>
              <a:spcAft>
                <a:spcPts val="0"/>
              </a:spcAft>
              <a:buNone/>
            </a:pPr>
            <a:r>
              <a:rPr lang="en-US" sz="1400" b="1" dirty="0">
                <a:latin typeface="Arial" panose="020B0604020202020204" pitchFamily="34" charset="0"/>
                <a:cs typeface="Arial" panose="020B0604020202020204" pitchFamily="34" charset="0"/>
              </a:rPr>
              <a:t>Country: </a:t>
            </a:r>
            <a:r>
              <a:rPr lang="en-US" sz="1400" dirty="0">
                <a:latin typeface="Arial" panose="020B0604020202020204" pitchFamily="34" charset="0"/>
                <a:cs typeface="Arial" panose="020B0604020202020204" pitchFamily="34" charset="0"/>
              </a:rPr>
              <a:t>United States </a:t>
            </a:r>
            <a:r>
              <a:rPr lang="en-US" sz="1400" b="1" dirty="0">
                <a:latin typeface="Arial" panose="020B0604020202020204" pitchFamily="34" charset="0"/>
                <a:cs typeface="Arial" panose="020B0604020202020204" pitchFamily="34" charset="0"/>
              </a:rPr>
              <a:t>Establish year: </a:t>
            </a:r>
            <a:r>
              <a:rPr lang="en-US" sz="1400" dirty="0">
                <a:latin typeface="Arial" panose="020B0604020202020204" pitchFamily="34" charset="0"/>
                <a:cs typeface="Arial" panose="020B0604020202020204" pitchFamily="34" charset="0"/>
              </a:rPr>
              <a:t>2017</a:t>
            </a:r>
          </a:p>
          <a:p>
            <a:pPr marL="0" lvl="1" indent="0">
              <a:spcBef>
                <a:spcPts val="0"/>
              </a:spcBef>
              <a:spcAft>
                <a:spcPts val="0"/>
              </a:spcAft>
              <a:buNone/>
            </a:pPr>
            <a:r>
              <a:rPr lang="en-US" sz="1400" b="1" dirty="0">
                <a:latin typeface="Arial" panose="020B0604020202020204" pitchFamily="34" charset="0"/>
                <a:cs typeface="Arial" panose="020B0604020202020204" pitchFamily="34" charset="0"/>
              </a:rPr>
              <a:t>Responsibilities: </a:t>
            </a:r>
          </a:p>
          <a:p>
            <a:pPr marL="342900" lvl="1" indent="-342900">
              <a:spcBef>
                <a:spcPts val="0"/>
              </a:spcBef>
              <a:spcAft>
                <a:spcPts val="0"/>
              </a:spcAft>
              <a:buAutoNum type="arabicParenR"/>
            </a:pPr>
            <a:r>
              <a:rPr lang="en-US" sz="1400" dirty="0">
                <a:latin typeface="Arial" panose="020B0604020202020204" pitchFamily="34" charset="0"/>
                <a:cs typeface="Arial" panose="020B0604020202020204" pitchFamily="34" charset="0"/>
              </a:rPr>
              <a:t>Reviewing and monitoring key </a:t>
            </a:r>
            <a:r>
              <a:rPr lang="en-US" sz="1400" dirty="0">
                <a:solidFill>
                  <a:srgbClr val="C00000"/>
                </a:solidFill>
                <a:latin typeface="Arial" panose="020B0604020202020204" pitchFamily="34" charset="0"/>
                <a:cs typeface="Arial" panose="020B0604020202020204" pitchFamily="34" charset="0"/>
              </a:rPr>
              <a:t>public policy </a:t>
            </a:r>
            <a:r>
              <a:rPr lang="en-US" sz="1400" dirty="0">
                <a:latin typeface="Arial" panose="020B0604020202020204" pitchFamily="34" charset="0"/>
                <a:cs typeface="Arial" panose="020B0604020202020204" pitchFamily="34" charset="0"/>
              </a:rPr>
              <a:t>trends, issues and </a:t>
            </a:r>
            <a:r>
              <a:rPr lang="en-US" sz="1400" dirty="0">
                <a:solidFill>
                  <a:srgbClr val="C00000"/>
                </a:solidFill>
                <a:latin typeface="Arial" panose="020B0604020202020204" pitchFamily="34" charset="0"/>
                <a:cs typeface="Arial" panose="020B0604020202020204" pitchFamily="34" charset="0"/>
              </a:rPr>
              <a:t>regulatory matters </a:t>
            </a:r>
            <a:r>
              <a:rPr lang="en-US" sz="1400" dirty="0">
                <a:latin typeface="Arial" panose="020B0604020202020204" pitchFamily="34" charset="0"/>
                <a:cs typeface="Arial" panose="020B0604020202020204" pitchFamily="34" charset="0"/>
              </a:rPr>
              <a:t>and the Company’s </a:t>
            </a:r>
            <a:r>
              <a:rPr lang="en-US" sz="1400" dirty="0">
                <a:solidFill>
                  <a:srgbClr val="C00000"/>
                </a:solidFill>
                <a:latin typeface="Arial" panose="020B0604020202020204" pitchFamily="34" charset="0"/>
                <a:cs typeface="Arial" panose="020B0604020202020204" pitchFamily="34" charset="0"/>
              </a:rPr>
              <a:t>engagement in the public policy process; </a:t>
            </a:r>
          </a:p>
          <a:p>
            <a:pPr marL="342900" lvl="1" indent="-342900">
              <a:spcBef>
                <a:spcPts val="0"/>
              </a:spcBef>
              <a:spcAft>
                <a:spcPts val="0"/>
              </a:spcAft>
              <a:buAutoNum type="arabicParenR"/>
            </a:pPr>
            <a:r>
              <a:rPr lang="en-US" sz="1400" dirty="0">
                <a:latin typeface="Arial" panose="020B0604020202020204" pitchFamily="34" charset="0"/>
                <a:cs typeface="Arial" panose="020B0604020202020204" pitchFamily="34" charset="0"/>
              </a:rPr>
              <a:t>Overseeing the Company’s </a:t>
            </a:r>
            <a:r>
              <a:rPr lang="en-US" sz="1400" dirty="0">
                <a:solidFill>
                  <a:srgbClr val="C00000"/>
                </a:solidFill>
                <a:latin typeface="Arial" panose="020B0604020202020204" pitchFamily="34" charset="0"/>
                <a:cs typeface="Arial" panose="020B0604020202020204" pitchFamily="34" charset="0"/>
              </a:rPr>
              <a:t>Political Contributions</a:t>
            </a:r>
            <a:r>
              <a:rPr lang="en-US" sz="1400" dirty="0">
                <a:latin typeface="Arial" panose="020B0604020202020204" pitchFamily="34" charset="0"/>
                <a:cs typeface="Arial" panose="020B0604020202020204" pitchFamily="34" charset="0"/>
              </a:rPr>
              <a:t> Policy and reviewing the Company’s </a:t>
            </a:r>
            <a:r>
              <a:rPr lang="en-US" sz="1400" dirty="0">
                <a:solidFill>
                  <a:srgbClr val="C00000"/>
                </a:solidFill>
                <a:latin typeface="Arial" panose="020B0604020202020204" pitchFamily="34" charset="0"/>
                <a:cs typeface="Arial" panose="020B0604020202020204" pitchFamily="34" charset="0"/>
              </a:rPr>
              <a:t>political activities and expenditures</a:t>
            </a:r>
            <a:r>
              <a:rPr lang="en-US" sz="1400" dirty="0">
                <a:latin typeface="Arial" panose="020B0604020202020204" pitchFamily="34" charset="0"/>
                <a:cs typeface="Arial" panose="020B0604020202020204" pitchFamily="34" charset="0"/>
              </a:rPr>
              <a:t>; </a:t>
            </a:r>
          </a:p>
          <a:p>
            <a:pPr marL="342900" lvl="1" indent="-342900">
              <a:spcBef>
                <a:spcPts val="0"/>
              </a:spcBef>
              <a:spcAft>
                <a:spcPts val="0"/>
              </a:spcAft>
              <a:buAutoNum type="arabicParenR"/>
            </a:pPr>
            <a:r>
              <a:rPr lang="en-US" sz="1400" dirty="0">
                <a:latin typeface="Arial" panose="020B0604020202020204" pitchFamily="34" charset="0"/>
                <a:cs typeface="Arial" panose="020B0604020202020204" pitchFamily="34" charset="0"/>
              </a:rPr>
              <a:t>Reviewing the Company’s </a:t>
            </a:r>
            <a:r>
              <a:rPr lang="en-US" sz="1400" dirty="0">
                <a:solidFill>
                  <a:srgbClr val="C00000"/>
                </a:solidFill>
                <a:latin typeface="Arial" panose="020B0604020202020204" pitchFamily="34" charset="0"/>
                <a:cs typeface="Arial" panose="020B0604020202020204" pitchFamily="34" charset="0"/>
              </a:rPr>
              <a:t>sustainability initiatives and engagement</a:t>
            </a:r>
            <a:r>
              <a:rPr lang="en-US" sz="1400" dirty="0">
                <a:latin typeface="Arial" panose="020B0604020202020204" pitchFamily="34" charset="0"/>
                <a:cs typeface="Arial" panose="020B0604020202020204" pitchFamily="34" charset="0"/>
              </a:rPr>
              <a:t>; </a:t>
            </a:r>
          </a:p>
          <a:p>
            <a:pPr marL="342900" lvl="1" indent="-342900">
              <a:spcBef>
                <a:spcPts val="0"/>
              </a:spcBef>
              <a:spcAft>
                <a:spcPts val="0"/>
              </a:spcAft>
              <a:buAutoNum type="arabicParenR"/>
            </a:pPr>
            <a:r>
              <a:rPr lang="en-US" sz="1400" dirty="0">
                <a:latin typeface="Arial" panose="020B0604020202020204" pitchFamily="34" charset="0"/>
                <a:cs typeface="Arial" panose="020B0604020202020204" pitchFamily="34" charset="0"/>
              </a:rPr>
              <a:t>Assisting in the </a:t>
            </a:r>
            <a:r>
              <a:rPr lang="en-US" sz="1400" dirty="0">
                <a:solidFill>
                  <a:srgbClr val="C00000"/>
                </a:solidFill>
                <a:latin typeface="Arial" panose="020B0604020202020204" pitchFamily="34" charset="0"/>
                <a:cs typeface="Arial" panose="020B0604020202020204" pitchFamily="34" charset="0"/>
              </a:rPr>
              <a:t>Board’s oversight of risks </a:t>
            </a:r>
            <a:r>
              <a:rPr lang="en-US" sz="1400" dirty="0">
                <a:latin typeface="Arial" panose="020B0604020202020204" pitchFamily="34" charset="0"/>
                <a:cs typeface="Arial" panose="020B0604020202020204" pitchFamily="34" charset="0"/>
              </a:rPr>
              <a:t>related to matters overseen by the Committee. </a:t>
            </a:r>
          </a:p>
          <a:p>
            <a:endParaRPr lang="en-GB" sz="1400" dirty="0">
              <a:latin typeface="Arial" panose="020B0604020202020204" pitchFamily="34" charset="0"/>
              <a:cs typeface="Arial" panose="020B0604020202020204" pitchFamily="34" charset="0"/>
            </a:endParaRPr>
          </a:p>
        </p:txBody>
      </p:sp>
      <p:pic>
        <p:nvPicPr>
          <p:cNvPr id="23" name="Picture 2">
            <a:extLst>
              <a:ext uri="{FF2B5EF4-FFF2-40B4-BE49-F238E27FC236}">
                <a16:creationId xmlns:a16="http://schemas.microsoft.com/office/drawing/2014/main" id="{C57245E8-C3C3-41E0-8ADE-1730CD07B26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74870" y="993075"/>
            <a:ext cx="1955789" cy="54322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Lloyds Bank careers - Lloyds Banking Group plc">
            <a:extLst>
              <a:ext uri="{FF2B5EF4-FFF2-40B4-BE49-F238E27FC236}">
                <a16:creationId xmlns:a16="http://schemas.microsoft.com/office/drawing/2014/main" id="{62D1376F-2B7E-4E9F-9181-A1C5CEDA3C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8973" y="824559"/>
            <a:ext cx="1475243" cy="880256"/>
          </a:xfrm>
          <a:prstGeom prst="rect">
            <a:avLst/>
          </a:prstGeom>
          <a:noFill/>
          <a:extLst>
            <a:ext uri="{909E8E84-426E-40DD-AFC4-6F175D3DCCD1}">
              <a14:hiddenFill xmlns:a14="http://schemas.microsoft.com/office/drawing/2010/main">
                <a:solidFill>
                  <a:srgbClr val="FFFFFF"/>
                </a:solidFill>
              </a14:hiddenFill>
            </a:ext>
          </a:extLst>
        </p:spPr>
      </p:pic>
      <p:sp>
        <p:nvSpPr>
          <p:cNvPr id="25" name="Content Placeholder 7">
            <a:extLst>
              <a:ext uri="{FF2B5EF4-FFF2-40B4-BE49-F238E27FC236}">
                <a16:creationId xmlns:a16="http://schemas.microsoft.com/office/drawing/2014/main" id="{49EC278B-94A3-4A6A-8267-46891B5B32BB}"/>
              </a:ext>
            </a:extLst>
          </p:cNvPr>
          <p:cNvSpPr txBox="1">
            <a:spLocks/>
          </p:cNvSpPr>
          <p:nvPr/>
        </p:nvSpPr>
        <p:spPr>
          <a:xfrm>
            <a:off x="285193" y="1704815"/>
            <a:ext cx="4155514" cy="2937523"/>
          </a:xfrm>
          <a:prstGeom prst="rect">
            <a:avLst/>
          </a:prstGeom>
        </p:spPr>
        <p:txBody>
          <a:bodyPr/>
          <a:lstStyle>
            <a:lvl1pPr marL="0" marR="0" indent="-215500" algn="l" defTabSz="960435" rtl="0" eaLnBrk="1" fontAlgn="auto" latinLnBrk="0" hangingPunct="1">
              <a:lnSpc>
                <a:spcPct val="95000"/>
              </a:lnSpc>
              <a:spcBef>
                <a:spcPts val="200"/>
              </a:spcBef>
              <a:spcAft>
                <a:spcPts val="600"/>
              </a:spcAft>
              <a:buClr>
                <a:schemeClr val="tx1"/>
              </a:buClr>
              <a:buSzTx/>
              <a:buFontTx/>
              <a:buNone/>
              <a:tabLst/>
              <a:defRPr sz="1800" kern="1200">
                <a:solidFill>
                  <a:schemeClr val="tx1"/>
                </a:solidFill>
                <a:latin typeface="+mn-lt"/>
                <a:ea typeface="+mn-ea"/>
                <a:cs typeface="+mn-cs"/>
              </a:defRPr>
            </a:lvl1pPr>
            <a:lvl2pPr marL="215500" indent="-215500" algn="l" defTabSz="960435" rtl="0" eaLnBrk="1" latinLnBrk="0" hangingPunct="1">
              <a:lnSpc>
                <a:spcPct val="95000"/>
              </a:lnSpc>
              <a:spcBef>
                <a:spcPts val="200"/>
              </a:spcBef>
              <a:spcAft>
                <a:spcPts val="600"/>
              </a:spcAft>
              <a:buClr>
                <a:schemeClr val="tx1"/>
              </a:buClr>
              <a:buFont typeface="Georgia" pitchFamily="18" charset="0"/>
              <a:buChar char="•"/>
              <a:defRPr sz="1800" kern="1200">
                <a:solidFill>
                  <a:schemeClr val="tx1"/>
                </a:solidFill>
                <a:latin typeface="+mn-lt"/>
                <a:ea typeface="+mn-ea"/>
                <a:cs typeface="+mn-cs"/>
              </a:defRPr>
            </a:lvl2pPr>
            <a:lvl3pPr marL="430997" indent="-215500" algn="l" defTabSz="960435" rtl="0" eaLnBrk="1" latinLnBrk="0" hangingPunct="1">
              <a:lnSpc>
                <a:spcPct val="95000"/>
              </a:lnSpc>
              <a:spcBef>
                <a:spcPts val="200"/>
              </a:spcBef>
              <a:spcAft>
                <a:spcPts val="600"/>
              </a:spcAft>
              <a:buClr>
                <a:schemeClr val="tx1"/>
              </a:buClr>
              <a:buFont typeface="Georgia" pitchFamily="18" charset="0"/>
              <a:buChar char="-"/>
              <a:defRPr sz="1800" kern="1200">
                <a:solidFill>
                  <a:schemeClr val="tx1"/>
                </a:solidFill>
                <a:latin typeface="+mn-lt"/>
                <a:ea typeface="+mn-ea"/>
                <a:cs typeface="+mn-cs"/>
              </a:defRPr>
            </a:lvl3pPr>
            <a:lvl4pPr marL="646497" indent="-215500" algn="l" defTabSz="960435" rtl="0" eaLnBrk="1" latinLnBrk="0" hangingPunct="1">
              <a:lnSpc>
                <a:spcPct val="95000"/>
              </a:lnSpc>
              <a:spcBef>
                <a:spcPts val="200"/>
              </a:spcBef>
              <a:spcAft>
                <a:spcPts val="600"/>
              </a:spcAft>
              <a:buClr>
                <a:schemeClr val="tx1"/>
              </a:buClr>
              <a:buFont typeface="Georgia" pitchFamily="18" charset="0"/>
              <a:buChar char="◦"/>
              <a:defRPr sz="1800" kern="1200">
                <a:solidFill>
                  <a:schemeClr val="tx1"/>
                </a:solidFill>
                <a:latin typeface="+mn-lt"/>
                <a:ea typeface="+mn-ea"/>
                <a:cs typeface="+mn-cs"/>
              </a:defRPr>
            </a:lvl4pPr>
            <a:lvl5pPr marL="861996" indent="-215500" algn="l" defTabSz="960435" rtl="0" eaLnBrk="1" latinLnBrk="0" hangingPunct="1">
              <a:lnSpc>
                <a:spcPct val="95000"/>
              </a:lnSpc>
              <a:spcBef>
                <a:spcPts val="200"/>
              </a:spcBef>
              <a:spcAft>
                <a:spcPts val="600"/>
              </a:spcAft>
              <a:buClr>
                <a:schemeClr val="tx1"/>
              </a:buClr>
              <a:buFont typeface="Georgia" pitchFamily="18" charset="0"/>
              <a:buChar char="›"/>
              <a:defRPr sz="1800" kern="1200" baseline="0">
                <a:solidFill>
                  <a:schemeClr val="tx1"/>
                </a:solidFill>
                <a:latin typeface="+mn-lt"/>
                <a:ea typeface="+mn-ea"/>
                <a:cs typeface="+mn-cs"/>
              </a:defRPr>
            </a:lvl5pPr>
            <a:lvl6pPr marL="215500" marR="0" indent="-215500" algn="l" defTabSz="960435" rtl="0" eaLnBrk="1" fontAlgn="auto" latinLnBrk="0" hangingPunct="1">
              <a:lnSpc>
                <a:spcPct val="100000"/>
              </a:lnSpc>
              <a:spcBef>
                <a:spcPts val="0"/>
              </a:spcBef>
              <a:spcAft>
                <a:spcPts val="565"/>
              </a:spcAft>
              <a:buClr>
                <a:schemeClr val="tx1"/>
              </a:buClr>
              <a:buSzPct val="100000"/>
              <a:buFont typeface="+mj-lt"/>
              <a:buAutoNum type="arabicPeriod"/>
              <a:tabLst/>
              <a:defRPr sz="1037" kern="1200" baseline="0">
                <a:solidFill>
                  <a:schemeClr val="tx1"/>
                </a:solidFill>
                <a:latin typeface="Georgia" pitchFamily="18" charset="0"/>
                <a:ea typeface="+mn-ea"/>
                <a:cs typeface="+mn-cs"/>
              </a:defRPr>
            </a:lvl6pPr>
            <a:lvl7pPr marL="430997" indent="-215500" algn="l" defTabSz="960435" rtl="0" eaLnBrk="1" latinLnBrk="0" hangingPunct="1">
              <a:lnSpc>
                <a:spcPct val="100000"/>
              </a:lnSpc>
              <a:spcBef>
                <a:spcPts val="0"/>
              </a:spcBef>
              <a:spcAft>
                <a:spcPts val="565"/>
              </a:spcAft>
              <a:buSzPct val="100000"/>
              <a:buFont typeface="+mj-lt"/>
              <a:buAutoNum type="alphaLcPeriod"/>
              <a:defRPr sz="1037" kern="1200" baseline="0">
                <a:solidFill>
                  <a:schemeClr val="tx1"/>
                </a:solidFill>
                <a:latin typeface="Georgia" pitchFamily="18" charset="0"/>
                <a:ea typeface="+mn-ea"/>
                <a:cs typeface="+mn-cs"/>
              </a:defRPr>
            </a:lvl7pPr>
            <a:lvl8pPr marL="646497" indent="-215500" algn="l" defTabSz="960435" rtl="0" eaLnBrk="1" latinLnBrk="0" hangingPunct="1">
              <a:lnSpc>
                <a:spcPct val="100000"/>
              </a:lnSpc>
              <a:spcBef>
                <a:spcPts val="0"/>
              </a:spcBef>
              <a:spcAft>
                <a:spcPts val="565"/>
              </a:spcAft>
              <a:buSzPct val="100000"/>
              <a:buFont typeface="+mj-lt"/>
              <a:buAutoNum type="romanLcPeriod"/>
              <a:defRPr sz="1037" kern="1200" baseline="0">
                <a:solidFill>
                  <a:schemeClr val="tx1"/>
                </a:solidFill>
                <a:latin typeface="Georgia" pitchFamily="18" charset="0"/>
                <a:ea typeface="+mn-ea"/>
                <a:cs typeface="+mn-cs"/>
              </a:defRPr>
            </a:lvl8pPr>
            <a:lvl9pPr marL="0" indent="-215500" algn="l" defTabSz="960435" rtl="0" eaLnBrk="1" latinLnBrk="0" hangingPunct="1">
              <a:lnSpc>
                <a:spcPct val="100000"/>
              </a:lnSpc>
              <a:spcBef>
                <a:spcPts val="0"/>
              </a:spcBef>
              <a:spcAft>
                <a:spcPts val="565"/>
              </a:spcAft>
              <a:buFont typeface="Arial" pitchFamily="34" charset="0"/>
              <a:buNone/>
              <a:defRPr sz="1037" b="1" kern="1200" baseline="0">
                <a:solidFill>
                  <a:schemeClr val="tx2"/>
                </a:solidFill>
                <a:latin typeface="Georgia" pitchFamily="18" charset="0"/>
                <a:ea typeface="+mn-ea"/>
                <a:cs typeface="+mn-cs"/>
              </a:defRPr>
            </a:lvl9pPr>
          </a:lstStyle>
          <a:p>
            <a:pPr marL="0" lvl="1" indent="0">
              <a:spcBef>
                <a:spcPts val="0"/>
              </a:spcBef>
              <a:spcAft>
                <a:spcPts val="0"/>
              </a:spcAft>
              <a:buNone/>
            </a:pPr>
            <a:r>
              <a:rPr lang="en-US" sz="1400" b="1" dirty="0">
                <a:latin typeface="Arial" panose="020B0604020202020204" pitchFamily="34" charset="0"/>
                <a:cs typeface="Arial" panose="020B0604020202020204" pitchFamily="34" charset="0"/>
              </a:rPr>
              <a:t>Name: </a:t>
            </a:r>
            <a:r>
              <a:rPr lang="en-US" sz="1400" dirty="0">
                <a:latin typeface="Arial" panose="020B0604020202020204" pitchFamily="34" charset="0"/>
                <a:cs typeface="Arial" panose="020B0604020202020204" pitchFamily="34" charset="0"/>
              </a:rPr>
              <a:t>Responsible Business Committee</a:t>
            </a:r>
          </a:p>
          <a:p>
            <a:pPr marL="0" lvl="1" indent="0">
              <a:spcBef>
                <a:spcPts val="0"/>
              </a:spcBef>
              <a:spcAft>
                <a:spcPts val="0"/>
              </a:spcAft>
              <a:buNone/>
            </a:pPr>
            <a:r>
              <a:rPr lang="en-US" sz="1400" b="1" dirty="0">
                <a:latin typeface="Arial" panose="020B0604020202020204" pitchFamily="34" charset="0"/>
                <a:cs typeface="Arial" panose="020B0604020202020204" pitchFamily="34" charset="0"/>
              </a:rPr>
              <a:t>Country: </a:t>
            </a:r>
            <a:r>
              <a:rPr lang="en-US" sz="1400" dirty="0">
                <a:latin typeface="Arial" panose="020B0604020202020204" pitchFamily="34" charset="0"/>
                <a:cs typeface="Arial" panose="020B0604020202020204" pitchFamily="34" charset="0"/>
              </a:rPr>
              <a:t>United Kingdom </a:t>
            </a:r>
            <a:r>
              <a:rPr lang="en-US" sz="1400" b="1" dirty="0">
                <a:latin typeface="Arial" panose="020B0604020202020204" pitchFamily="34" charset="0"/>
                <a:cs typeface="Arial" panose="020B0604020202020204" pitchFamily="34" charset="0"/>
              </a:rPr>
              <a:t>Establish year: </a:t>
            </a:r>
            <a:r>
              <a:rPr lang="en-US" sz="1400" dirty="0">
                <a:latin typeface="Arial" panose="020B0604020202020204" pitchFamily="34" charset="0"/>
                <a:cs typeface="Arial" panose="020B0604020202020204" pitchFamily="34" charset="0"/>
              </a:rPr>
              <a:t>2015</a:t>
            </a:r>
          </a:p>
          <a:p>
            <a:pPr marL="0" lvl="1" indent="0">
              <a:spcBef>
                <a:spcPts val="0"/>
              </a:spcBef>
              <a:spcAft>
                <a:spcPts val="0"/>
              </a:spcAft>
              <a:buNone/>
            </a:pPr>
            <a:r>
              <a:rPr lang="en-US" sz="1400" b="1" dirty="0">
                <a:latin typeface="Arial" panose="020B0604020202020204" pitchFamily="34" charset="0"/>
                <a:cs typeface="Arial" panose="020B0604020202020204" pitchFamily="34" charset="0"/>
              </a:rPr>
              <a:t>Responsibilities: </a:t>
            </a:r>
          </a:p>
          <a:p>
            <a:pPr marL="342900" lvl="1" indent="-342900">
              <a:spcBef>
                <a:spcPts val="0"/>
              </a:spcBef>
              <a:spcAft>
                <a:spcPts val="0"/>
              </a:spcAft>
              <a:buAutoNum type="arabicParenR"/>
            </a:pPr>
            <a:r>
              <a:rPr lang="en-US" sz="1400" dirty="0">
                <a:latin typeface="Arial" panose="020B0604020202020204" pitchFamily="34" charset="0"/>
                <a:cs typeface="Arial" panose="020B0604020202020204" pitchFamily="34" charset="0"/>
              </a:rPr>
              <a:t>Establishment, measurement and review of plans to strengthen the Group’s </a:t>
            </a:r>
            <a:r>
              <a:rPr lang="en-US" sz="1400" dirty="0">
                <a:solidFill>
                  <a:srgbClr val="C00000"/>
                </a:solidFill>
                <a:latin typeface="Arial" panose="020B0604020202020204" pitchFamily="34" charset="0"/>
                <a:cs typeface="Arial" panose="020B0604020202020204" pitchFamily="34" charset="0"/>
              </a:rPr>
              <a:t>culture and values; </a:t>
            </a:r>
            <a:r>
              <a:rPr lang="en-GB" sz="1400" dirty="0">
                <a:latin typeface="Arial" panose="020B0604020202020204" pitchFamily="34" charset="0"/>
                <a:cs typeface="Arial" panose="020B0604020202020204" pitchFamily="34" charset="0"/>
              </a:rPr>
              <a:t> </a:t>
            </a:r>
          </a:p>
          <a:p>
            <a:pPr marL="342900" lvl="1" indent="-342900">
              <a:spcBef>
                <a:spcPts val="0"/>
              </a:spcBef>
              <a:spcAft>
                <a:spcPts val="0"/>
              </a:spcAft>
              <a:buAutoNum type="arabicParenR"/>
            </a:pPr>
            <a:r>
              <a:rPr lang="en-US" sz="1400" dirty="0">
                <a:latin typeface="Arial" panose="020B0604020202020204" pitchFamily="34" charset="0"/>
                <a:cs typeface="Arial" panose="020B0604020202020204" pitchFamily="34" charset="0"/>
              </a:rPr>
              <a:t>Building </a:t>
            </a:r>
            <a:r>
              <a:rPr lang="en-US" sz="1400" dirty="0">
                <a:solidFill>
                  <a:srgbClr val="C00000"/>
                </a:solidFill>
                <a:latin typeface="Arial" panose="020B0604020202020204" pitchFamily="34" charset="0"/>
                <a:cs typeface="Arial" panose="020B0604020202020204" pitchFamily="34" charset="0"/>
              </a:rPr>
              <a:t>trust</a:t>
            </a:r>
            <a:r>
              <a:rPr lang="en-US" sz="1400" dirty="0">
                <a:latin typeface="Arial" panose="020B0604020202020204" pitchFamily="34" charset="0"/>
                <a:cs typeface="Arial" panose="020B0604020202020204" pitchFamily="34" charset="0"/>
              </a:rPr>
              <a:t> with </a:t>
            </a:r>
            <a:r>
              <a:rPr lang="en-US" sz="1400" dirty="0">
                <a:solidFill>
                  <a:srgbClr val="C00000"/>
                </a:solidFill>
                <a:latin typeface="Arial" panose="020B0604020202020204" pitchFamily="34" charset="0"/>
                <a:cs typeface="Arial" panose="020B0604020202020204" pitchFamily="34" charset="0"/>
              </a:rPr>
              <a:t>customers; communities; environment; employees; ethical business; stakeholder engagement and reputation; </a:t>
            </a:r>
          </a:p>
          <a:p>
            <a:pPr marL="342900" lvl="1" indent="-342900">
              <a:spcBef>
                <a:spcPts val="0"/>
              </a:spcBef>
              <a:spcAft>
                <a:spcPts val="0"/>
              </a:spcAft>
              <a:buAutoNum type="arabicParenR"/>
            </a:pPr>
            <a:r>
              <a:rPr lang="en-US" sz="1400" dirty="0">
                <a:latin typeface="Arial" panose="020B0604020202020204" pitchFamily="34" charset="0"/>
                <a:cs typeface="Arial" panose="020B0604020202020204" pitchFamily="34" charset="0"/>
              </a:rPr>
              <a:t>The design and development of the </a:t>
            </a:r>
            <a:r>
              <a:rPr lang="en-US" sz="1400" dirty="0">
                <a:solidFill>
                  <a:srgbClr val="C00000"/>
                </a:solidFill>
                <a:latin typeface="Arial" panose="020B0604020202020204" pitchFamily="34" charset="0"/>
                <a:cs typeface="Arial" panose="020B0604020202020204" pitchFamily="34" charset="0"/>
              </a:rPr>
              <a:t>Responsible Business plan </a:t>
            </a:r>
            <a:r>
              <a:rPr lang="en-US" sz="1400" dirty="0">
                <a:latin typeface="Arial" panose="020B0604020202020204" pitchFamily="34" charset="0"/>
                <a:cs typeface="Arial" panose="020B0604020202020204" pitchFamily="34" charset="0"/>
              </a:rPr>
              <a:t>and </a:t>
            </a:r>
            <a:r>
              <a:rPr lang="en-US" sz="1400" dirty="0">
                <a:solidFill>
                  <a:srgbClr val="C00000"/>
                </a:solidFill>
                <a:latin typeface="Arial" panose="020B0604020202020204" pitchFamily="34" charset="0"/>
                <a:cs typeface="Arial" panose="020B0604020202020204" pitchFamily="34" charset="0"/>
              </a:rPr>
              <a:t>Helping Britain Prosper Plan (HBPP)</a:t>
            </a:r>
            <a:r>
              <a:rPr lang="en-US" sz="1400" dirty="0">
                <a:latin typeface="Arial" panose="020B0604020202020204" pitchFamily="34" charset="0"/>
                <a:cs typeface="Arial" panose="020B0604020202020204" pitchFamily="34" charset="0"/>
              </a:rPr>
              <a:t> and the </a:t>
            </a:r>
            <a:r>
              <a:rPr lang="en-US" sz="1400" dirty="0">
                <a:solidFill>
                  <a:srgbClr val="C00000"/>
                </a:solidFill>
                <a:latin typeface="Arial" panose="020B0604020202020204" pitchFamily="34" charset="0"/>
                <a:cs typeface="Arial" panose="020B0604020202020204" pitchFamily="34" charset="0"/>
              </a:rPr>
              <a:t>measurement of performance </a:t>
            </a:r>
            <a:r>
              <a:rPr lang="en-US" sz="1400" dirty="0">
                <a:latin typeface="Arial" panose="020B0604020202020204" pitchFamily="34" charset="0"/>
                <a:cs typeface="Arial" panose="020B0604020202020204" pitchFamily="34" charset="0"/>
              </a:rPr>
              <a:t>against these plans. </a:t>
            </a:r>
            <a:endParaRPr lang="en-GB" sz="1400"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6424B301-84AA-0E1C-047C-CBFE1811B343}"/>
              </a:ext>
            </a:extLst>
          </p:cNvPr>
          <p:cNvSpPr>
            <a:spLocks noGrp="1"/>
          </p:cNvSpPr>
          <p:nvPr>
            <p:ph type="sldNum" sz="quarter" idx="12"/>
          </p:nvPr>
        </p:nvSpPr>
        <p:spPr/>
        <p:txBody>
          <a:bodyPr/>
          <a:lstStyle/>
          <a:p>
            <a:fld id="{8E6562B1-0B0F-0246-9532-09536BC2AE59}" type="slidenum">
              <a:rPr lang="en-US" smtClean="0"/>
              <a:pPr/>
              <a:t>5</a:t>
            </a:fld>
            <a:r>
              <a:rPr lang="en-US"/>
              <a:t>/18</a:t>
            </a:r>
            <a:endParaRPr lang="en-US" dirty="0"/>
          </a:p>
        </p:txBody>
      </p:sp>
    </p:spTree>
    <p:extLst>
      <p:ext uri="{BB962C8B-B14F-4D97-AF65-F5344CB8AC3E}">
        <p14:creationId xmlns:p14="http://schemas.microsoft.com/office/powerpoint/2010/main" val="416198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xEl>
                                              <p:pRg st="1" end="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xEl>
                                              <p:pRg st="2" end="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xEl>
                                              <p:pRg st="3" end="3"/>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xEl>
                                              <p:pRg st="4" end="4"/>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xEl>
                                              <p:pRg st="5" end="5"/>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2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67E40-0AAE-14F5-34EB-F7CC8E15ECDE}"/>
              </a:ext>
            </a:extLst>
          </p:cNvPr>
          <p:cNvSpPr>
            <a:spLocks noGrp="1"/>
          </p:cNvSpPr>
          <p:nvPr>
            <p:ph type="title"/>
          </p:nvPr>
        </p:nvSpPr>
        <p:spPr/>
        <p:txBody>
          <a:bodyPr>
            <a:normAutofit/>
          </a:bodyPr>
          <a:lstStyle/>
          <a:p>
            <a:r>
              <a:rPr lang="en-SG" sz="2000" dirty="0"/>
              <a:t>Identification of CSR Committees</a:t>
            </a:r>
          </a:p>
        </p:txBody>
      </p:sp>
      <p:graphicFrame>
        <p:nvGraphicFramePr>
          <p:cNvPr id="5" name="Content Placeholder 4">
            <a:extLst>
              <a:ext uri="{FF2B5EF4-FFF2-40B4-BE49-F238E27FC236}">
                <a16:creationId xmlns:a16="http://schemas.microsoft.com/office/drawing/2014/main" id="{6DB3E67C-8E1E-C346-CC8F-1B29410D1BA8}"/>
              </a:ext>
            </a:extLst>
          </p:cNvPr>
          <p:cNvGraphicFramePr>
            <a:graphicFrameLocks noGrp="1"/>
          </p:cNvGraphicFramePr>
          <p:nvPr>
            <p:ph idx="1"/>
            <p:extLst>
              <p:ext uri="{D42A27DB-BD31-4B8C-83A1-F6EECF244321}">
                <p14:modId xmlns:p14="http://schemas.microsoft.com/office/powerpoint/2010/main" val="2196584628"/>
              </p:ext>
            </p:extLst>
          </p:nvPr>
        </p:nvGraphicFramePr>
        <p:xfrm>
          <a:off x="708826" y="874873"/>
          <a:ext cx="7658892" cy="3848429"/>
        </p:xfrm>
        <a:graphic>
          <a:graphicData uri="http://schemas.openxmlformats.org/drawingml/2006/table">
            <a:tbl>
              <a:tblPr firstRow="1" firstCol="1" bandRow="1"/>
              <a:tblGrid>
                <a:gridCol w="1090626">
                  <a:extLst>
                    <a:ext uri="{9D8B030D-6E8A-4147-A177-3AD203B41FA5}">
                      <a16:colId xmlns:a16="http://schemas.microsoft.com/office/drawing/2014/main" val="2442461640"/>
                    </a:ext>
                  </a:extLst>
                </a:gridCol>
                <a:gridCol w="1361752">
                  <a:extLst>
                    <a:ext uri="{9D8B030D-6E8A-4147-A177-3AD203B41FA5}">
                      <a16:colId xmlns:a16="http://schemas.microsoft.com/office/drawing/2014/main" val="2861485367"/>
                    </a:ext>
                  </a:extLst>
                </a:gridCol>
                <a:gridCol w="1125857">
                  <a:extLst>
                    <a:ext uri="{9D8B030D-6E8A-4147-A177-3AD203B41FA5}">
                      <a16:colId xmlns:a16="http://schemas.microsoft.com/office/drawing/2014/main" val="2615085665"/>
                    </a:ext>
                  </a:extLst>
                </a:gridCol>
                <a:gridCol w="1035482">
                  <a:extLst>
                    <a:ext uri="{9D8B030D-6E8A-4147-A177-3AD203B41FA5}">
                      <a16:colId xmlns:a16="http://schemas.microsoft.com/office/drawing/2014/main" val="7166116"/>
                    </a:ext>
                  </a:extLst>
                </a:gridCol>
                <a:gridCol w="1053864">
                  <a:extLst>
                    <a:ext uri="{9D8B030D-6E8A-4147-A177-3AD203B41FA5}">
                      <a16:colId xmlns:a16="http://schemas.microsoft.com/office/drawing/2014/main" val="3288684122"/>
                    </a:ext>
                  </a:extLst>
                </a:gridCol>
                <a:gridCol w="957361">
                  <a:extLst>
                    <a:ext uri="{9D8B030D-6E8A-4147-A177-3AD203B41FA5}">
                      <a16:colId xmlns:a16="http://schemas.microsoft.com/office/drawing/2014/main" val="3354746566"/>
                    </a:ext>
                  </a:extLst>
                </a:gridCol>
                <a:gridCol w="1033950">
                  <a:extLst>
                    <a:ext uri="{9D8B030D-6E8A-4147-A177-3AD203B41FA5}">
                      <a16:colId xmlns:a16="http://schemas.microsoft.com/office/drawing/2014/main" val="941466950"/>
                    </a:ext>
                  </a:extLst>
                </a:gridCol>
              </a:tblGrid>
              <a:tr h="134282">
                <a:tc gridSpan="7">
                  <a:txBody>
                    <a:bodyPr/>
                    <a:lstStyle/>
                    <a:p>
                      <a:pPr algn="ctr">
                        <a:lnSpc>
                          <a:spcPct val="107000"/>
                        </a:lnSpc>
                      </a:pPr>
                      <a:r>
                        <a:rPr lang="en-US"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Appendix 3</a:t>
                      </a:r>
                      <a:endParaRPr lang="en-SG"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a:noFill/>
                    </a:lnB>
                    <a:no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67079823"/>
                  </a:ext>
                </a:extLst>
              </a:tr>
              <a:tr h="134282">
                <a:tc gridSpan="7">
                  <a:txBody>
                    <a:bodyPr/>
                    <a:lstStyle/>
                    <a:p>
                      <a:pPr algn="ctr">
                        <a:lnSpc>
                          <a:spcPct val="107000"/>
                        </a:lnSpc>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Keywords to Identify CSR Committees</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w="12700" cap="flat" cmpd="sng" algn="ctr">
                      <a:solidFill>
                        <a:srgbClr val="000000"/>
                      </a:solidFill>
                      <a:prstDash val="solid"/>
                      <a:round/>
                      <a:headEnd type="none" w="med" len="med"/>
                      <a:tailEnd type="none" w="med" len="med"/>
                    </a:lnB>
                    <a:no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491846000"/>
                  </a:ext>
                </a:extLst>
              </a:tr>
              <a:tr h="134282">
                <a:tc gridSpan="7">
                  <a:txBody>
                    <a:bodyPr/>
                    <a:lstStyle/>
                    <a:p>
                      <a:pPr>
                        <a:lnSpc>
                          <a:spcPct val="107000"/>
                        </a:lnSpc>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Panel A: Close CSR keywords</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75638180"/>
                  </a:ext>
                </a:extLst>
              </a:tr>
              <a:tr h="134282">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accountability</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eh&amp;s</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environmental</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human rights</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responsibility</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social</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sustainability</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927989695"/>
                  </a:ext>
                </a:extLst>
              </a:tr>
              <a:tr h="134282">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citizenship</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a:noFill/>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employee</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a:noFill/>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esg</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a:noFill/>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inclusion</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a:noFill/>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responsible</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a:noFill/>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societal</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a:noFill/>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sustainable</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a:noFill/>
                    </a:lnB>
                    <a:noFill/>
                  </a:tcPr>
                </a:tc>
                <a:extLst>
                  <a:ext uri="{0D108BD9-81ED-4DB2-BD59-A6C34878D82A}">
                    <a16:rowId xmlns:a16="http://schemas.microsoft.com/office/drawing/2014/main" val="1268645433"/>
                  </a:ext>
                </a:extLst>
              </a:tr>
              <a:tr h="134282">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community</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a:noFill/>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employment</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a:noFill/>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good4business</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a:noFill/>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inclusive</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a:noFill/>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safe</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a:noFill/>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societary</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a:noFill/>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wellbeing</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a:noFill/>
                    </a:lnB>
                    <a:noFill/>
                  </a:tcPr>
                </a:tc>
                <a:extLst>
                  <a:ext uri="{0D108BD9-81ED-4DB2-BD59-A6C34878D82A}">
                    <a16:rowId xmlns:a16="http://schemas.microsoft.com/office/drawing/2014/main" val="92142309"/>
                  </a:ext>
                </a:extLst>
              </a:tr>
              <a:tr h="134282">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csr</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a:noFill/>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empowerment</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a:noFill/>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harassment</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a:noFill/>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integrity</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a:noFill/>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safeguarding</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a:noFill/>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society</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a:noFill/>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workplace</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a:noFill/>
                    </a:lnB>
                    <a:noFill/>
                  </a:tcPr>
                </a:tc>
                <a:extLst>
                  <a:ext uri="{0D108BD9-81ED-4DB2-BD59-A6C34878D82A}">
                    <a16:rowId xmlns:a16="http://schemas.microsoft.com/office/drawing/2014/main" val="2409776650"/>
                  </a:ext>
                </a:extLst>
              </a:tr>
              <a:tr h="134282">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diversity</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environment</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health</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reliability</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safety</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socio</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zero harm</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5475872"/>
                  </a:ext>
                </a:extLst>
              </a:tr>
              <a:tr h="134282">
                <a:tc gridSpan="7">
                  <a:txBody>
                    <a:bodyPr/>
                    <a:lstStyle/>
                    <a:p>
                      <a:pPr algn="just">
                        <a:lnSpc>
                          <a:spcPct val="107000"/>
                        </a:lnSpc>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Panel B: Loose CSR keywords</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941419882"/>
                  </a:ext>
                </a:extLst>
              </a:tr>
              <a:tr h="134282">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bribery</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consumer interests</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cybersecurity</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ethics</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philanthropy</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public issues</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stakeholder</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881395120"/>
                  </a:ext>
                </a:extLst>
              </a:tr>
              <a:tr h="134282">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charitable</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a:noFill/>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consumer rights</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a:noFill/>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donation</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a:noFill/>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fraud</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a:noFill/>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protection</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a:noFill/>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public policy</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a:noFill/>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terrorism</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a:noFill/>
                    </a:lnB>
                    <a:noFill/>
                  </a:tcPr>
                </a:tc>
                <a:extLst>
                  <a:ext uri="{0D108BD9-81ED-4DB2-BD59-A6C34878D82A}">
                    <a16:rowId xmlns:a16="http://schemas.microsoft.com/office/drawing/2014/main" val="3231080363"/>
                  </a:ext>
                </a:extLst>
              </a:tr>
              <a:tr h="134282">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charities</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a:noFill/>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corruption</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a:noFill/>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donations</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a:noFill/>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laundering</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a:noFill/>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public affairs</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a:noFill/>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reputation</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a:noFill/>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terrorist</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a:noFill/>
                    </a:lnB>
                    <a:noFill/>
                  </a:tcPr>
                </a:tc>
                <a:extLst>
                  <a:ext uri="{0D108BD9-81ED-4DB2-BD59-A6C34878D82A}">
                    <a16:rowId xmlns:a16="http://schemas.microsoft.com/office/drawing/2014/main" val="3622401848"/>
                  </a:ext>
                </a:extLst>
              </a:tr>
              <a:tr h="134282">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charity</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crime</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ethical</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philanthropic</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public interest</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security</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SG" sz="1100">
                        <a:effectLst/>
                        <a:latin typeface="Times New Roman" panose="02020603050405020304" pitchFamily="18" charset="0"/>
                        <a:cs typeface="Times New Roman" panose="02020603050405020304" pitchFamily="18" charset="0"/>
                      </a:endParaRPr>
                    </a:p>
                  </a:txBody>
                  <a:tcPr marL="55350" marR="55350"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11237229"/>
                  </a:ext>
                </a:extLst>
              </a:tr>
              <a:tr h="134282">
                <a:tc gridSpan="7">
                  <a:txBody>
                    <a:bodyPr/>
                    <a:lstStyle/>
                    <a:p>
                      <a:pPr>
                        <a:lnSpc>
                          <a:spcPct val="107000"/>
                        </a:lnSpc>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Panel C: Safety-related keywords</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769994640"/>
                  </a:ext>
                </a:extLst>
              </a:tr>
              <a:tr h="134282">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safe</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safety</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safeguard</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61980558"/>
                  </a:ext>
                </a:extLst>
              </a:tr>
              <a:tr h="134282">
                <a:tc gridSpan="7">
                  <a:txBody>
                    <a:bodyPr/>
                    <a:lstStyle/>
                    <a:p>
                      <a:pPr>
                        <a:lnSpc>
                          <a:spcPct val="107000"/>
                        </a:lnSpc>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Panel D: Keywords referring to basic safety issues related to profit or regulation</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2009760548"/>
                  </a:ext>
                </a:extLst>
              </a:tr>
              <a:tr h="134282">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consumer</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customer</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patient</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product</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clinical</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airline</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nuclear</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946006856"/>
                  </a:ext>
                </a:extLst>
              </a:tr>
              <a:tr h="134282">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consumers</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customers</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patients</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products</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aviation</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food</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quality</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13275124"/>
                  </a:ext>
                </a:extLst>
              </a:tr>
              <a:tr h="134282">
                <a:tc gridSpan="7">
                  <a:txBody>
                    <a:bodyPr/>
                    <a:lstStyle/>
                    <a:p>
                      <a:pPr>
                        <a:lnSpc>
                          <a:spcPct val="107000"/>
                        </a:lnSpc>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Panel E: Major committee keywords</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3920248867"/>
                  </a:ext>
                </a:extLst>
              </a:tr>
              <a:tr h="134282">
                <a:tc>
                  <a:txBody>
                    <a:bodyPr/>
                    <a:lstStyle/>
                    <a:p>
                      <a:pPr>
                        <a:lnSpc>
                          <a:spcPct val="107000"/>
                        </a:lnSpc>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nominating</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nSpc>
                          <a:spcPct val="107000"/>
                        </a:lnSpc>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nomination</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nSpc>
                          <a:spcPct val="107000"/>
                        </a:lnSpc>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nominations</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nSpc>
                          <a:spcPct val="107000"/>
                        </a:lnSpc>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appointment</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nSpc>
                          <a:spcPct val="107000"/>
                        </a:lnSpc>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appointments</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nSpc>
                          <a:spcPct val="107000"/>
                        </a:lnSpc>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audit</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nSpc>
                          <a:spcPct val="107000"/>
                        </a:lnSpc>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compensation</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303553524"/>
                  </a:ext>
                </a:extLst>
              </a:tr>
              <a:tr h="134282">
                <a:tc>
                  <a:txBody>
                    <a:bodyPr/>
                    <a:lstStyle/>
                    <a:p>
                      <a:pPr>
                        <a:lnSpc>
                          <a:spcPct val="107000"/>
                        </a:lnSpc>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remuneration</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73053164"/>
                  </a:ext>
                </a:extLst>
              </a:tr>
              <a:tr h="134282">
                <a:tc gridSpan="7">
                  <a:txBody>
                    <a:bodyPr/>
                    <a:lstStyle/>
                    <a:p>
                      <a:pPr>
                        <a:lnSpc>
                          <a:spcPct val="107000"/>
                        </a:lnSpc>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Panel F: Excluded unintended keywords</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3626051103"/>
                  </a:ext>
                </a:extLst>
              </a:tr>
              <a:tr h="134282">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health care</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health IT</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SG"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SG"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55350" marR="553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87126452"/>
                  </a:ext>
                </a:extLst>
              </a:tr>
            </a:tbl>
          </a:graphicData>
        </a:graphic>
      </p:graphicFrame>
      <p:sp>
        <p:nvSpPr>
          <p:cNvPr id="3" name="Slide Number Placeholder 2">
            <a:extLst>
              <a:ext uri="{FF2B5EF4-FFF2-40B4-BE49-F238E27FC236}">
                <a16:creationId xmlns:a16="http://schemas.microsoft.com/office/drawing/2014/main" id="{F1B01F65-3019-EC2E-4243-0D74A1CC160F}"/>
              </a:ext>
            </a:extLst>
          </p:cNvPr>
          <p:cNvSpPr>
            <a:spLocks noGrp="1"/>
          </p:cNvSpPr>
          <p:nvPr>
            <p:ph type="sldNum" sz="quarter" idx="12"/>
          </p:nvPr>
        </p:nvSpPr>
        <p:spPr/>
        <p:txBody>
          <a:bodyPr/>
          <a:lstStyle/>
          <a:p>
            <a:fld id="{8E6562B1-0B0F-0246-9532-09536BC2AE59}" type="slidenum">
              <a:rPr lang="en-US" smtClean="0"/>
              <a:pPr/>
              <a:t>6</a:t>
            </a:fld>
            <a:r>
              <a:rPr lang="en-US"/>
              <a:t>/18</a:t>
            </a:r>
            <a:endParaRPr lang="en-US" dirty="0"/>
          </a:p>
        </p:txBody>
      </p:sp>
    </p:spTree>
    <p:extLst>
      <p:ext uri="{BB962C8B-B14F-4D97-AF65-F5344CB8AC3E}">
        <p14:creationId xmlns:p14="http://schemas.microsoft.com/office/powerpoint/2010/main" val="1474223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F2BD8-A5B6-7CBF-29D8-0E3209B386DA}"/>
              </a:ext>
            </a:extLst>
          </p:cNvPr>
          <p:cNvSpPr>
            <a:spLocks noGrp="1"/>
          </p:cNvSpPr>
          <p:nvPr>
            <p:ph type="title"/>
          </p:nvPr>
        </p:nvSpPr>
        <p:spPr/>
        <p:txBody>
          <a:bodyPr>
            <a:normAutofit/>
          </a:bodyPr>
          <a:lstStyle/>
          <a:p>
            <a:r>
              <a:rPr lang="en-SG" sz="2000" dirty="0"/>
              <a:t>Prevalence of Voluntary CSR Committees Over Time</a:t>
            </a:r>
          </a:p>
        </p:txBody>
      </p:sp>
      <p:graphicFrame>
        <p:nvGraphicFramePr>
          <p:cNvPr id="6" name="Content Placeholder 5">
            <a:extLst>
              <a:ext uri="{FF2B5EF4-FFF2-40B4-BE49-F238E27FC236}">
                <a16:creationId xmlns:a16="http://schemas.microsoft.com/office/drawing/2014/main" id="{E5AC5167-0466-C422-4C62-7DC26F284050}"/>
              </a:ext>
            </a:extLst>
          </p:cNvPr>
          <p:cNvGraphicFramePr>
            <a:graphicFrameLocks noGrp="1"/>
          </p:cNvGraphicFramePr>
          <p:nvPr>
            <p:ph idx="1"/>
            <p:extLst>
              <p:ext uri="{D42A27DB-BD31-4B8C-83A1-F6EECF244321}">
                <p14:modId xmlns:p14="http://schemas.microsoft.com/office/powerpoint/2010/main" val="3851536415"/>
              </p:ext>
            </p:extLst>
          </p:nvPr>
        </p:nvGraphicFramePr>
        <p:xfrm>
          <a:off x="247650" y="1123950"/>
          <a:ext cx="8582025" cy="338772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631EFE0-58DE-5037-5524-15EFBDA94C1B}"/>
              </a:ext>
            </a:extLst>
          </p:cNvPr>
          <p:cNvSpPr txBox="1"/>
          <p:nvPr/>
        </p:nvSpPr>
        <p:spPr>
          <a:xfrm>
            <a:off x="4624039" y="2817812"/>
            <a:ext cx="4155736" cy="307777"/>
          </a:xfrm>
          <a:prstGeom prst="rect">
            <a:avLst/>
          </a:prstGeom>
          <a:noFill/>
        </p:spPr>
        <p:txBody>
          <a:bodyPr wrap="square">
            <a:spAutoFit/>
          </a:bodyPr>
          <a:lstStyle/>
          <a:p>
            <a:r>
              <a:rPr lang="en-SG" sz="1400" dirty="0">
                <a:latin typeface="Arial" panose="020B0604020202020204" pitchFamily="34" charset="0"/>
                <a:cs typeface="Arial" panose="020B0604020202020204" pitchFamily="34" charset="0"/>
              </a:rPr>
              <a:t>Firms with voluntary CSR committee, 9% in total </a:t>
            </a:r>
          </a:p>
        </p:txBody>
      </p:sp>
      <p:sp>
        <p:nvSpPr>
          <p:cNvPr id="9" name="TextBox 8">
            <a:extLst>
              <a:ext uri="{FF2B5EF4-FFF2-40B4-BE49-F238E27FC236}">
                <a16:creationId xmlns:a16="http://schemas.microsoft.com/office/drawing/2014/main" id="{45A84916-2529-7985-1F2E-3B7E91226395}"/>
              </a:ext>
            </a:extLst>
          </p:cNvPr>
          <p:cNvSpPr txBox="1"/>
          <p:nvPr/>
        </p:nvSpPr>
        <p:spPr>
          <a:xfrm>
            <a:off x="5066855" y="1412254"/>
            <a:ext cx="3712920" cy="307777"/>
          </a:xfrm>
          <a:prstGeom prst="rect">
            <a:avLst/>
          </a:prstGeom>
          <a:noFill/>
        </p:spPr>
        <p:txBody>
          <a:bodyPr wrap="square">
            <a:spAutoFit/>
          </a:bodyPr>
          <a:lstStyle/>
          <a:p>
            <a:r>
              <a:rPr lang="en-SG" sz="1400" dirty="0">
                <a:latin typeface="Arial" panose="020B0604020202020204" pitchFamily="34" charset="0"/>
                <a:cs typeface="Arial" panose="020B0604020202020204" pitchFamily="34" charset="0"/>
              </a:rPr>
              <a:t>Firms with audit committee, 98% in total </a:t>
            </a:r>
          </a:p>
        </p:txBody>
      </p:sp>
      <p:sp>
        <p:nvSpPr>
          <p:cNvPr id="3" name="Slide Number Placeholder 2">
            <a:extLst>
              <a:ext uri="{FF2B5EF4-FFF2-40B4-BE49-F238E27FC236}">
                <a16:creationId xmlns:a16="http://schemas.microsoft.com/office/drawing/2014/main" id="{9A03620D-9E72-04E7-4C17-AB5E8BBBCA99}"/>
              </a:ext>
            </a:extLst>
          </p:cNvPr>
          <p:cNvSpPr>
            <a:spLocks noGrp="1"/>
          </p:cNvSpPr>
          <p:nvPr>
            <p:ph type="sldNum" sz="quarter" idx="12"/>
          </p:nvPr>
        </p:nvSpPr>
        <p:spPr/>
        <p:txBody>
          <a:bodyPr/>
          <a:lstStyle/>
          <a:p>
            <a:fld id="{8E6562B1-0B0F-0246-9532-09536BC2AE59}" type="slidenum">
              <a:rPr lang="en-US" smtClean="0"/>
              <a:pPr/>
              <a:t>7</a:t>
            </a:fld>
            <a:r>
              <a:rPr lang="en-US"/>
              <a:t>/18</a:t>
            </a:r>
            <a:endParaRPr lang="en-US" dirty="0"/>
          </a:p>
        </p:txBody>
      </p:sp>
    </p:spTree>
    <p:extLst>
      <p:ext uri="{BB962C8B-B14F-4D97-AF65-F5344CB8AC3E}">
        <p14:creationId xmlns:p14="http://schemas.microsoft.com/office/powerpoint/2010/main" val="75557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chart seriesIdx="1" categoryIdx="-4" bldStep="series"/>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series"/>
        </p:bldSub>
      </p:bldGraphic>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E1072-00F8-4F91-0256-3FB9FBD62656}"/>
              </a:ext>
            </a:extLst>
          </p:cNvPr>
          <p:cNvSpPr>
            <a:spLocks noGrp="1"/>
          </p:cNvSpPr>
          <p:nvPr>
            <p:ph type="title"/>
          </p:nvPr>
        </p:nvSpPr>
        <p:spPr/>
        <p:txBody>
          <a:bodyPr>
            <a:noAutofit/>
          </a:bodyPr>
          <a:lstStyle/>
          <a:p>
            <a:r>
              <a:rPr lang="en-SG" sz="2000" dirty="0"/>
              <a:t>Prevalence of Voluntary CSR Committees Across Industries</a:t>
            </a:r>
          </a:p>
        </p:txBody>
      </p:sp>
      <p:graphicFrame>
        <p:nvGraphicFramePr>
          <p:cNvPr id="6" name="Content Placeholder 5">
            <a:extLst>
              <a:ext uri="{FF2B5EF4-FFF2-40B4-BE49-F238E27FC236}">
                <a16:creationId xmlns:a16="http://schemas.microsoft.com/office/drawing/2014/main" id="{FA4EA72C-C805-04E0-2434-95AF891A18C7}"/>
              </a:ext>
            </a:extLst>
          </p:cNvPr>
          <p:cNvGraphicFramePr>
            <a:graphicFrameLocks noGrp="1"/>
          </p:cNvGraphicFramePr>
          <p:nvPr>
            <p:ph idx="1"/>
            <p:extLst>
              <p:ext uri="{D42A27DB-BD31-4B8C-83A1-F6EECF244321}">
                <p14:modId xmlns:p14="http://schemas.microsoft.com/office/powerpoint/2010/main" val="3180210761"/>
              </p:ext>
            </p:extLst>
          </p:nvPr>
        </p:nvGraphicFramePr>
        <p:xfrm>
          <a:off x="247650" y="1123950"/>
          <a:ext cx="8582025" cy="3387725"/>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a:extLst>
              <a:ext uri="{FF2B5EF4-FFF2-40B4-BE49-F238E27FC236}">
                <a16:creationId xmlns:a16="http://schemas.microsoft.com/office/drawing/2014/main" id="{31D9B3EF-6070-9709-1C93-AD710B0773F6}"/>
              </a:ext>
            </a:extLst>
          </p:cNvPr>
          <p:cNvSpPr>
            <a:spLocks noGrp="1"/>
          </p:cNvSpPr>
          <p:nvPr>
            <p:ph type="sldNum" sz="quarter" idx="12"/>
          </p:nvPr>
        </p:nvSpPr>
        <p:spPr/>
        <p:txBody>
          <a:bodyPr/>
          <a:lstStyle/>
          <a:p>
            <a:fld id="{8E6562B1-0B0F-0246-9532-09536BC2AE59}" type="slidenum">
              <a:rPr lang="en-US" smtClean="0"/>
              <a:pPr/>
              <a:t>8</a:t>
            </a:fld>
            <a:r>
              <a:rPr lang="en-US"/>
              <a:t>/18</a:t>
            </a:r>
            <a:endParaRPr lang="en-US" dirty="0"/>
          </a:p>
        </p:txBody>
      </p:sp>
    </p:spTree>
    <p:extLst>
      <p:ext uri="{BB962C8B-B14F-4D97-AF65-F5344CB8AC3E}">
        <p14:creationId xmlns:p14="http://schemas.microsoft.com/office/powerpoint/2010/main" val="234274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chart seriesIdx="1"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Chart bld="series"/>
        </p:bldSub>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1D051B452A4A4793B399127043AFB5" ma:contentTypeVersion="3" ma:contentTypeDescription="Create a new document." ma:contentTypeScope="" ma:versionID="8f265bedea8e3d964e46dcb027bbceef">
  <xsd:schema xmlns:xsd="http://www.w3.org/2001/XMLSchema" xmlns:xs="http://www.w3.org/2001/XMLSchema" xmlns:p="http://schemas.microsoft.com/office/2006/metadata/properties" xmlns:ns2="b35bf717-ad49-4114-a861-b34a7ed07d60" targetNamespace="http://schemas.microsoft.com/office/2006/metadata/properties" ma:root="true" ma:fieldsID="fd623886c6a85f78d1f171a542591976" ns2:_="">
    <xsd:import namespace="b35bf717-ad49-4114-a861-b34a7ed07d60"/>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5bf717-ad49-4114-a861-b34a7ed07d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EB10AFE-A552-4A56-9FE6-2E8ACD6B5255}">
  <ds:schemaRefs>
    <ds:schemaRef ds:uri="b35bf717-ad49-4114-a861-b34a7ed07d6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CCB8030-6F99-446F-BD3B-E5E3F435F1FD}">
  <ds:schemaRefs>
    <ds:schemaRef ds:uri="http://schemas.microsoft.com/sharepoint/v3/contenttype/forms"/>
  </ds:schemaRefs>
</ds:datastoreItem>
</file>

<file path=customXml/itemProps3.xml><?xml version="1.0" encoding="utf-8"?>
<ds:datastoreItem xmlns:ds="http://schemas.openxmlformats.org/officeDocument/2006/customXml" ds:itemID="{264D3FE7-A0C8-4453-A806-BCAD6F53B901}">
  <ds:schemaRefs>
    <ds:schemaRef ds:uri="b35bf717-ad49-4114-a861-b34a7ed07d60"/>
    <ds:schemaRef ds:uri="http://schemas.microsoft.com/office/2006/documentManagement/types"/>
    <ds:schemaRef ds:uri="http://schemas.microsoft.com/office/2006/metadata/properties"/>
    <ds:schemaRef ds:uri="http://purl.org/dc/terms/"/>
    <ds:schemaRef ds:uri="http://schemas.microsoft.com/office/infopath/2007/PartnerControls"/>
    <ds:schemaRef ds:uri="http://www.w3.org/XML/1998/namespace"/>
    <ds:schemaRef ds:uri="http://schemas.openxmlformats.org/package/2006/metadata/core-properties"/>
    <ds:schemaRef ds:uri="http://purl.org/dc/dcmitype/"/>
    <ds:schemaRef ds:uri="http://purl.org/dc/elements/1.1/"/>
  </ds:schemaRefs>
</ds:datastoreItem>
</file>

<file path=docMetadata/LabelInfo.xml><?xml version="1.0" encoding="utf-8"?>
<clbl:labelList xmlns:clbl="http://schemas.microsoft.com/office/2020/mipLabelMetadata">
  <clbl:label id="{15ce9348-be2a-462b-8fc0-e1765a9b204a}" enabled="0" method="" siteId="{15ce9348-be2a-462b-8fc0-e1765a9b204a}" removed="1"/>
</clbl:labelList>
</file>

<file path=docProps/app.xml><?xml version="1.0" encoding="utf-8"?>
<Properties xmlns="http://schemas.openxmlformats.org/officeDocument/2006/extended-properties" xmlns:vt="http://schemas.openxmlformats.org/officeDocument/2006/docPropsVTypes">
  <TotalTime>2542</TotalTime>
  <Words>1871</Words>
  <Application>Microsoft Office PowerPoint</Application>
  <PresentationFormat>On-screen Show (16:9)</PresentationFormat>
  <Paragraphs>315</Paragraphs>
  <Slides>20</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Times New Roman</vt:lpstr>
      <vt:lpstr>Wingdings</vt:lpstr>
      <vt:lpstr>Office Theme</vt:lpstr>
      <vt:lpstr>“Corporate Social Responsibility Committee: International Evidence”</vt:lpstr>
      <vt:lpstr>Motivation and Research Questions</vt:lpstr>
      <vt:lpstr>Overview</vt:lpstr>
      <vt:lpstr>Related Literature</vt:lpstr>
      <vt:lpstr>PowerPoint Presentation</vt:lpstr>
      <vt:lpstr>Examples of CSR Committees</vt:lpstr>
      <vt:lpstr>Identification of CSR Committees</vt:lpstr>
      <vt:lpstr>Prevalence of Voluntary CSR Committees Over Time</vt:lpstr>
      <vt:lpstr>Prevalence of Voluntary CSR Committees Across Industries</vt:lpstr>
      <vt:lpstr>Prevalence of CSR Committees Around the World</vt:lpstr>
      <vt:lpstr>Expectation: Types of firms voluntarily create CSR committees?</vt:lpstr>
      <vt:lpstr>Sample Data and Research Design</vt:lpstr>
      <vt:lpstr>Results: Types of firms voluntarily create CSR committees?</vt:lpstr>
      <vt:lpstr>Expectation: Observable changes in CSR outcomes?</vt:lpstr>
      <vt:lpstr>Results: Observable changes in CSR outcomes?</vt:lpstr>
      <vt:lpstr>Results: Potential mechanisms?</vt:lpstr>
      <vt:lpstr>Cross-sectional Variations</vt:lpstr>
      <vt:lpstr>Robustness Checks</vt:lpstr>
      <vt:lpstr>Conclusion and Discussion</vt:lpstr>
      <vt:lpstr>Thank you! All comments welcome.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goes on  these lines</dc:title>
  <dc:creator>Sarine</dc:creator>
  <cp:lastModifiedBy>Yuxia Zou</cp:lastModifiedBy>
  <cp:revision>25</cp:revision>
  <dcterms:created xsi:type="dcterms:W3CDTF">2017-05-14T01:29:56Z</dcterms:created>
  <dcterms:modified xsi:type="dcterms:W3CDTF">2024-09-02T08:57:02Z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0x010100D91D051B452A4A4793B399127043AFB5</vt:lpwstr>
  </property>
</Properties>
</file>