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733" r:id="rId3"/>
    <p:sldMasterId id="2147483741" r:id="rId4"/>
  </p:sldMasterIdLst>
  <p:notesMasterIdLst>
    <p:notesMasterId r:id="rId29"/>
  </p:notesMasterIdLst>
  <p:sldIdLst>
    <p:sldId id="256" r:id="rId5"/>
    <p:sldId id="356" r:id="rId6"/>
    <p:sldId id="364" r:id="rId7"/>
    <p:sldId id="262" r:id="rId8"/>
    <p:sldId id="362" r:id="rId9"/>
    <p:sldId id="366" r:id="rId10"/>
    <p:sldId id="416" r:id="rId11"/>
    <p:sldId id="394" r:id="rId12"/>
    <p:sldId id="413" r:id="rId13"/>
    <p:sldId id="412" r:id="rId14"/>
    <p:sldId id="400" r:id="rId15"/>
    <p:sldId id="365" r:id="rId16"/>
    <p:sldId id="378" r:id="rId17"/>
    <p:sldId id="403" r:id="rId18"/>
    <p:sldId id="355" r:id="rId19"/>
    <p:sldId id="373" r:id="rId20"/>
    <p:sldId id="415" r:id="rId21"/>
    <p:sldId id="411" r:id="rId22"/>
    <p:sldId id="359" r:id="rId23"/>
    <p:sldId id="372" r:id="rId24"/>
    <p:sldId id="406" r:id="rId25"/>
    <p:sldId id="407" r:id="rId26"/>
    <p:sldId id="399" r:id="rId27"/>
    <p:sldId id="4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6" autoAdjust="0"/>
    <p:restoredTop sz="60000" autoAdjust="0"/>
  </p:normalViewPr>
  <p:slideViewPr>
    <p:cSldViewPr snapToGrid="0">
      <p:cViewPr varScale="1">
        <p:scale>
          <a:sx n="74" d="100"/>
          <a:sy n="74" d="100"/>
        </p:scale>
        <p:origin x="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3BC89-B001-47DD-BE55-136293BA2B8A}" type="datetimeFigureOut">
              <a:rPr lang="en-US" smtClean="0"/>
              <a:t>9/2/24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98F77-6DC3-4E04-BF23-2B04DADA5459}" type="slidenum">
              <a:rPr lang="en-US" smtClean="0"/>
              <a:t>‹#›</a:t>
            </a:fld>
            <a:endParaRPr lang="en-US"/>
          </a:p>
        </p:txBody>
      </p:sp>
    </p:spTree>
    <p:extLst>
      <p:ext uri="{BB962C8B-B14F-4D97-AF65-F5344CB8AC3E}">
        <p14:creationId xmlns:p14="http://schemas.microsoft.com/office/powerpoint/2010/main" val="22616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98F77-6DC3-4E04-BF23-2B04DADA5459}" type="slidenum">
              <a:rPr lang="en-US" smtClean="0"/>
              <a:t>1</a:t>
            </a:fld>
            <a:endParaRPr lang="en-US"/>
          </a:p>
        </p:txBody>
      </p:sp>
    </p:spTree>
    <p:extLst>
      <p:ext uri="{BB962C8B-B14F-4D97-AF65-F5344CB8AC3E}">
        <p14:creationId xmlns:p14="http://schemas.microsoft.com/office/powerpoint/2010/main" val="283455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show how the </a:t>
            </a:r>
            <a:r>
              <a:rPr lang="en-US" dirty="0" err="1"/>
              <a:t>likelihoof</a:t>
            </a:r>
            <a:r>
              <a:rPr lang="en-US" dirty="0"/>
              <a:t> of target achievement varies based on various country-level and other firm characteristics.</a:t>
            </a:r>
          </a:p>
          <a:p>
            <a:endParaRPr lang="en-US" dirty="0"/>
          </a:p>
          <a:p>
            <a:r>
              <a:rPr lang="en-US" dirty="0"/>
              <a:t>Companies in common law countries more likely to achieve targets</a:t>
            </a:r>
          </a:p>
          <a:p>
            <a:r>
              <a:rPr lang="en-US" dirty="0"/>
              <a:t>Country-level emissions targets have no association with target outcomes.</a:t>
            </a:r>
          </a:p>
          <a:p>
            <a:r>
              <a:rPr lang="en-US" dirty="0"/>
              <a:t>Country-level mandatory disclosure and carbon pricing associated with more failed and disappeared targets.</a:t>
            </a:r>
          </a:p>
          <a:p>
            <a:r>
              <a:rPr lang="en-US" dirty="0"/>
              <a:t>Companies in low-carbon industries and higher media coverage more likely to achieve targets and less likely to have disappeared targets.</a:t>
            </a:r>
          </a:p>
          <a:p>
            <a:endParaRPr lang="en-US" dirty="0"/>
          </a:p>
          <a:p>
            <a:r>
              <a:rPr lang="en-US" dirty="0"/>
              <a:t>Overall, we do not see one strong institution or monitoring mechanism that is super effective on improving target outcomes. This may suggest that we need a set of institutions working together like the earnings targets setting to improve the accountability and credibility of emissions targets.</a:t>
            </a:r>
          </a:p>
        </p:txBody>
      </p:sp>
      <p:sp>
        <p:nvSpPr>
          <p:cNvPr id="4" name="Slide Number Placeholder 3"/>
          <p:cNvSpPr>
            <a:spLocks noGrp="1"/>
          </p:cNvSpPr>
          <p:nvPr>
            <p:ph type="sldNum" sz="quarter" idx="10"/>
          </p:nvPr>
        </p:nvSpPr>
        <p:spPr/>
        <p:txBody>
          <a:bodyPr/>
          <a:lstStyle/>
          <a:p>
            <a:fld id="{ABC98F77-6DC3-4E04-BF23-2B04DADA5459}" type="slidenum">
              <a:rPr lang="en-US" smtClean="0"/>
              <a:t>10</a:t>
            </a:fld>
            <a:endParaRPr lang="en-US"/>
          </a:p>
        </p:txBody>
      </p:sp>
    </p:spTree>
    <p:extLst>
      <p:ext uri="{BB962C8B-B14F-4D97-AF65-F5344CB8AC3E}">
        <p14:creationId xmlns:p14="http://schemas.microsoft.com/office/powerpoint/2010/main" val="280953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examine how the information about the target outcomes is disclosed and disseminated.</a:t>
            </a:r>
          </a:p>
          <a:p>
            <a:endParaRPr lang="en-US" dirty="0"/>
          </a:p>
          <a:p>
            <a:r>
              <a:rPr lang="en-US" dirty="0"/>
              <a:t>So, for the 88 companies with failed 2020 emission reduction targets, we manually go through their ESG reports to see if they disclosed their target failures. </a:t>
            </a:r>
          </a:p>
          <a:p>
            <a:r>
              <a:rPr lang="en-US" dirty="0"/>
              <a:t>We found that only 33.3% of the companies acknowledged their 2020 target failure in their ESG reports, and only 20% of them explicitly acknowledged their target failure through language such as “failed” or “missed.” </a:t>
            </a:r>
          </a:p>
          <a:p>
            <a:endParaRPr lang="en-US" dirty="0"/>
          </a:p>
          <a:p>
            <a:r>
              <a:rPr lang="en-US" dirty="0"/>
              <a:t>So after seeing that companies themselves are not so transparent about their target failure, we move on to the role of media. Even if companies are not so transparent, media could play a role in identifying and disseminating information about emissions target outcomes. Again, through a manual search, we identified 51 media articles related to 2020 target outcomes, of which 48 of them are related to target achievements and only three about failed targets. And even more disappointingly, we find that all the three companies with media coverage of failed targets were those that acknowledged their failure in their ESG reports. This suggests that while media seems to be disseminating target failure to some degree, it’s role in identifying failed companies and improving the transparency of target outcomes seems limited. </a:t>
            </a:r>
          </a:p>
          <a:p>
            <a:endParaRPr lang="en-US" dirty="0"/>
          </a:p>
          <a:p>
            <a:r>
              <a:rPr lang="en-US" dirty="0"/>
              <a:t>And when we compare media coverage of the announcements of 2020 targets, we find that the media is much more likely to cover target announcements than target outcomes. Overall, the role of media in improving the transparency and accountability of emissions reduction targets seems questionable, given that they seems to cover what companies would like them to cover – the announcements of targets and target achievement. </a:t>
            </a:r>
          </a:p>
        </p:txBody>
      </p:sp>
      <p:sp>
        <p:nvSpPr>
          <p:cNvPr id="4" name="Slide Number Placeholder 3"/>
          <p:cNvSpPr>
            <a:spLocks noGrp="1"/>
          </p:cNvSpPr>
          <p:nvPr>
            <p:ph type="sldNum" sz="quarter" idx="10"/>
          </p:nvPr>
        </p:nvSpPr>
        <p:spPr/>
        <p:txBody>
          <a:bodyPr/>
          <a:lstStyle/>
          <a:p>
            <a:fld id="{ABC98F77-6DC3-4E04-BF23-2B04DADA5459}" type="slidenum">
              <a:rPr lang="en-US" smtClean="0"/>
              <a:t>11</a:t>
            </a:fld>
            <a:endParaRPr lang="en-US"/>
          </a:p>
        </p:txBody>
      </p:sp>
    </p:spTree>
    <p:extLst>
      <p:ext uri="{BB962C8B-B14F-4D97-AF65-F5344CB8AC3E}">
        <p14:creationId xmlns:p14="http://schemas.microsoft.com/office/powerpoint/2010/main" val="237416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and perhaps most importantly, we investigate the consequences of failed emissions reduction targets. This analysis could show whether companies suffer any penalties for missing emissions reduction targets – which is central to the discussion of accountability and credibility of emissions reduction targets.</a:t>
            </a:r>
          </a:p>
          <a:p>
            <a:endParaRPr lang="en-US" dirty="0"/>
          </a:p>
          <a:p>
            <a:r>
              <a:rPr lang="en-US" dirty="0"/>
              <a:t>For potential penalties, we focus on entities that may be the target audience of emission reduction targets. We look at market reaction, response from ESG rating agencies, media sentiment, and shareholder proposals.</a:t>
            </a:r>
          </a:p>
        </p:txBody>
      </p:sp>
      <p:sp>
        <p:nvSpPr>
          <p:cNvPr id="4" name="Slide Number Placeholder 3"/>
          <p:cNvSpPr>
            <a:spLocks noGrp="1"/>
          </p:cNvSpPr>
          <p:nvPr>
            <p:ph type="sldNum" sz="quarter" idx="5"/>
          </p:nvPr>
        </p:nvSpPr>
        <p:spPr/>
        <p:txBody>
          <a:bodyPr/>
          <a:lstStyle/>
          <a:p>
            <a:fld id="{ABC98F77-6DC3-4E04-BF23-2B04DADA5459}" type="slidenum">
              <a:rPr lang="en-US" smtClean="0"/>
              <a:t>12</a:t>
            </a:fld>
            <a:endParaRPr lang="en-US"/>
          </a:p>
        </p:txBody>
      </p:sp>
    </p:spTree>
    <p:extLst>
      <p:ext uri="{BB962C8B-B14F-4D97-AF65-F5344CB8AC3E}">
        <p14:creationId xmlns:p14="http://schemas.microsoft.com/office/powerpoint/2010/main" val="19618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market. We identify information events related to the release of target outcomes. We use 2020 CDP report release, 2020 sustainability report release, and media coverage events of 2020 target outcomes as three information events related to target outcomes and study the market responses around those events. </a:t>
            </a:r>
          </a:p>
          <a:p>
            <a:endParaRPr lang="en-US" dirty="0"/>
          </a:p>
          <a:p>
            <a:r>
              <a:rPr lang="en-US" dirty="0"/>
              <a:t>For all three information events, we do not observe any significant return or volume responses. This slide shows the market response around 2020 CDP report release, and we do </a:t>
            </a:r>
            <a:r>
              <a:rPr lang="en-US" dirty="0" err="1"/>
              <a:t>nto</a:t>
            </a:r>
            <a:r>
              <a:rPr lang="en-US" dirty="0"/>
              <a:t> see any significant difference among companies with failed, achieved, or disappeared companies.</a:t>
            </a:r>
          </a:p>
        </p:txBody>
      </p:sp>
      <p:sp>
        <p:nvSpPr>
          <p:cNvPr id="4" name="Slide Number Placeholder 3"/>
          <p:cNvSpPr>
            <a:spLocks noGrp="1"/>
          </p:cNvSpPr>
          <p:nvPr>
            <p:ph type="sldNum" sz="quarter" idx="10"/>
          </p:nvPr>
        </p:nvSpPr>
        <p:spPr/>
        <p:txBody>
          <a:bodyPr/>
          <a:lstStyle/>
          <a:p>
            <a:fld id="{ABC98F77-6DC3-4E04-BF23-2B04DADA5459}" type="slidenum">
              <a:rPr lang="en-US" smtClean="0"/>
              <a:t>13</a:t>
            </a:fld>
            <a:endParaRPr lang="en-US"/>
          </a:p>
        </p:txBody>
      </p:sp>
    </p:spTree>
    <p:extLst>
      <p:ext uri="{BB962C8B-B14F-4D97-AF65-F5344CB8AC3E}">
        <p14:creationId xmlns:p14="http://schemas.microsoft.com/office/powerpoint/2010/main" val="71116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consistent with Sloan paper</a:t>
            </a:r>
            <a:r>
              <a:rPr lang="en-US" baseline="0" dirty="0"/>
              <a:t> on sustainability report dates </a:t>
            </a:r>
            <a:endParaRPr lang="en-US" dirty="0"/>
          </a:p>
        </p:txBody>
      </p:sp>
      <p:sp>
        <p:nvSpPr>
          <p:cNvPr id="4" name="Slide Number Placeholder 3"/>
          <p:cNvSpPr>
            <a:spLocks noGrp="1"/>
          </p:cNvSpPr>
          <p:nvPr>
            <p:ph type="sldNum" sz="quarter" idx="10"/>
          </p:nvPr>
        </p:nvSpPr>
        <p:spPr/>
        <p:txBody>
          <a:bodyPr/>
          <a:lstStyle/>
          <a:p>
            <a:fld id="{ABC98F77-6DC3-4E04-BF23-2B04DADA5459}" type="slidenum">
              <a:rPr lang="en-US" smtClean="0"/>
              <a:t>14</a:t>
            </a:fld>
            <a:endParaRPr lang="en-US"/>
          </a:p>
        </p:txBody>
      </p:sp>
    </p:spTree>
    <p:extLst>
      <p:ext uri="{BB962C8B-B14F-4D97-AF65-F5344CB8AC3E}">
        <p14:creationId xmlns:p14="http://schemas.microsoft.com/office/powerpoint/2010/main" val="229160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observing the market response, we also test whether companies that failed emissions targets see more environmental shareholder proposals, negative media sentiments, or lower ESG ratings, compared to companies that achieved 2020 targets. </a:t>
            </a:r>
          </a:p>
          <a:p>
            <a:pPr marL="0" indent="0">
              <a:buNone/>
            </a:pPr>
            <a:endParaRPr lang="en-US" dirty="0"/>
          </a:p>
          <a:p>
            <a:pPr marL="0" indent="0">
              <a:buNone/>
            </a:pPr>
            <a:r>
              <a:rPr lang="en-US" dirty="0"/>
              <a:t>For all of those potential outcomes, we do not find evidence to suggest that companies suffer any penalties for missing emissions reduction targets. </a:t>
            </a:r>
          </a:p>
          <a:p>
            <a:pPr marL="228600" indent="-228600">
              <a:buAutoNum type="arabicPeriod"/>
            </a:pPr>
            <a:endParaRPr lang="en-US" dirty="0"/>
          </a:p>
          <a:p>
            <a:pPr marL="0" indent="0">
              <a:buNone/>
            </a:pPr>
            <a:r>
              <a:rPr lang="en-US" dirty="0"/>
              <a:t>While we point to the lack of institutions around emissions targets to provide proper transparency and oversight as the main cause for the lack of consequences, we </a:t>
            </a:r>
            <a:r>
              <a:rPr lang="en-US" dirty="0" err="1"/>
              <a:t>awknowledge</a:t>
            </a:r>
            <a:r>
              <a:rPr lang="en-US" dirty="0"/>
              <a:t> that there could be other drivers for the lack of consequences.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228600" indent="-228600">
              <a:buAutoNum type="arabicPeriod"/>
            </a:pPr>
            <a:r>
              <a:rPr lang="en-US" dirty="0"/>
              <a:t>No oversight– information cost (need media dissemination; don’t know when is information coming out/ lack of standard, ESG ratings, stakeholders not seeking this information)</a:t>
            </a:r>
          </a:p>
          <a:p>
            <a:pPr marL="228600" indent="-228600">
              <a:buAutoNum type="arabicPeriod"/>
            </a:pPr>
            <a:r>
              <a:rPr lang="en-US" dirty="0"/>
              <a:t>No one penalizes (despite knowing about it) (acknowledge)</a:t>
            </a:r>
          </a:p>
          <a:p>
            <a:pPr marL="685800" lvl="1" indent="-228600">
              <a:buAutoNum type="arabicPeriod"/>
            </a:pPr>
            <a:r>
              <a:rPr lang="en-US" dirty="0"/>
              <a:t>Maybe setting target is enough as signal of doing things – so not about outcome</a:t>
            </a:r>
          </a:p>
          <a:p>
            <a:pPr marL="685800" lvl="1" indent="-228600">
              <a:buAutoNum type="arabicPeriod"/>
            </a:pPr>
            <a:r>
              <a:rPr lang="en-US" dirty="0"/>
              <a:t>Learning – both firm and stakeholders </a:t>
            </a:r>
          </a:p>
          <a:p>
            <a:pPr marL="685800" lvl="1" indent="-228600">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ABC98F77-6DC3-4E04-BF23-2B04DADA5459}" type="slidenum">
              <a:rPr lang="en-US" smtClean="0"/>
              <a:t>15</a:t>
            </a:fld>
            <a:endParaRPr lang="en-US"/>
          </a:p>
        </p:txBody>
      </p:sp>
    </p:spTree>
    <p:extLst>
      <p:ext uri="{BB962C8B-B14F-4D97-AF65-F5344CB8AC3E}">
        <p14:creationId xmlns:p14="http://schemas.microsoft.com/office/powerpoint/2010/main" val="68175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potential explanation for the lack of consequences is that failed targets are more difficult or ambitious. In this case, stakeholders may be okay with the fact that these ambitious targets are missed, because companies are still making satisfactory progress. To address this, we divided failed targets into more </a:t>
            </a:r>
            <a:r>
              <a:rPr lang="en-US" dirty="0" err="1"/>
              <a:t>amibitous</a:t>
            </a:r>
            <a:r>
              <a:rPr lang="en-US" dirty="0"/>
              <a:t> and less ambitious ones based on the targeted emissions reduction percentages - and still find insignificant consequences for both types of failed companies.</a:t>
            </a:r>
          </a:p>
          <a:p>
            <a:endParaRPr lang="en-US" dirty="0"/>
          </a:p>
          <a:p>
            <a:r>
              <a:rPr lang="en-US" dirty="0"/>
              <a:t>Only keeping industries less affected by COVID.</a:t>
            </a:r>
          </a:p>
        </p:txBody>
      </p:sp>
      <p:sp>
        <p:nvSpPr>
          <p:cNvPr id="4" name="Slide Number Placeholder 3"/>
          <p:cNvSpPr>
            <a:spLocks noGrp="1"/>
          </p:cNvSpPr>
          <p:nvPr>
            <p:ph type="sldNum" sz="quarter" idx="5"/>
          </p:nvPr>
        </p:nvSpPr>
        <p:spPr/>
        <p:txBody>
          <a:bodyPr/>
          <a:lstStyle/>
          <a:p>
            <a:fld id="{ABC98F77-6DC3-4E04-BF23-2B04DADA5459}" type="slidenum">
              <a:rPr lang="en-US" smtClean="0"/>
              <a:t>16</a:t>
            </a:fld>
            <a:endParaRPr lang="en-US"/>
          </a:p>
        </p:txBody>
      </p:sp>
    </p:spTree>
    <p:extLst>
      <p:ext uri="{BB962C8B-B14F-4D97-AF65-F5344CB8AC3E}">
        <p14:creationId xmlns:p14="http://schemas.microsoft.com/office/powerpoint/2010/main" val="353459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keeping carbon-intensive industries.</a:t>
            </a:r>
          </a:p>
          <a:p>
            <a:endParaRPr lang="en-US" dirty="0"/>
          </a:p>
          <a:p>
            <a:r>
              <a:rPr lang="en-US" dirty="0"/>
              <a:t>Another potential explanation is that the market and other stakeholders already responded to the information about companies target progress. That is, </a:t>
            </a:r>
            <a:r>
              <a:rPr lang="en-US" dirty="0" err="1"/>
              <a:t>stakholders</a:t>
            </a:r>
            <a:r>
              <a:rPr lang="en-US" dirty="0"/>
              <a:t> may already knew in 2018 that these companies are going to fail in their 2020 targets, and have already priced that in. To address this possibility, we construct a measure for the likelihood of target failure in 2018 and 2019, and tested if the stakeholders responded to that information in 2018 and 2019. Again, we do not see any significant response to target progress information in 2018 and 2019, inconsistent with the explanation that stakeholders already responded to target outcomes before 2020.</a:t>
            </a:r>
          </a:p>
        </p:txBody>
      </p:sp>
      <p:sp>
        <p:nvSpPr>
          <p:cNvPr id="4" name="Slide Number Placeholder 3"/>
          <p:cNvSpPr>
            <a:spLocks noGrp="1"/>
          </p:cNvSpPr>
          <p:nvPr>
            <p:ph type="sldNum" sz="quarter" idx="5"/>
          </p:nvPr>
        </p:nvSpPr>
        <p:spPr/>
        <p:txBody>
          <a:bodyPr/>
          <a:lstStyle/>
          <a:p>
            <a:fld id="{ABC98F77-6DC3-4E04-BF23-2B04DADA5459}" type="slidenum">
              <a:rPr lang="en-US" smtClean="0"/>
              <a:t>17</a:t>
            </a:fld>
            <a:endParaRPr lang="en-US"/>
          </a:p>
        </p:txBody>
      </p:sp>
    </p:spTree>
    <p:extLst>
      <p:ext uri="{BB962C8B-B14F-4D97-AF65-F5344CB8AC3E}">
        <p14:creationId xmlns:p14="http://schemas.microsoft.com/office/powerpoint/2010/main" val="363556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the lack of penalties for failed targets, we contrast this with the potential benefits that companies enjoy for announcing these targets.</a:t>
            </a:r>
          </a:p>
          <a:p>
            <a:endParaRPr lang="en-US" dirty="0"/>
          </a:p>
          <a:p>
            <a:r>
              <a:rPr lang="en-US" dirty="0"/>
              <a:t>We examine the same outcomes around the announcement </a:t>
            </a:r>
          </a:p>
        </p:txBody>
      </p:sp>
      <p:sp>
        <p:nvSpPr>
          <p:cNvPr id="4" name="Slide Number Placeholder 3"/>
          <p:cNvSpPr>
            <a:spLocks noGrp="1"/>
          </p:cNvSpPr>
          <p:nvPr>
            <p:ph type="sldNum" sz="quarter" idx="5"/>
          </p:nvPr>
        </p:nvSpPr>
        <p:spPr/>
        <p:txBody>
          <a:bodyPr/>
          <a:lstStyle/>
          <a:p>
            <a:fld id="{ABC98F77-6DC3-4E04-BF23-2B04DADA5459}" type="slidenum">
              <a:rPr lang="en-US" smtClean="0"/>
              <a:t>18</a:t>
            </a:fld>
            <a:endParaRPr lang="en-US"/>
          </a:p>
        </p:txBody>
      </p:sp>
    </p:spTree>
    <p:extLst>
      <p:ext uri="{BB962C8B-B14F-4D97-AF65-F5344CB8AC3E}">
        <p14:creationId xmlns:p14="http://schemas.microsoft.com/office/powerpoint/2010/main" val="6078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find limited accountability on emissions reduction targets that expired in 2020.</a:t>
            </a:r>
          </a:p>
          <a:p>
            <a:r>
              <a:rPr lang="en-US" dirty="0"/>
              <a:t>Target outcome is not disclosed transparently, and companies that failed or silently removed their targets did not suffer any negative consequences. This is in direct contrast with improved ESG ratings and media sentiment following the announcements of 2020 targets.</a:t>
            </a:r>
          </a:p>
          <a:p>
            <a:endParaRPr lang="en-US" dirty="0"/>
          </a:p>
          <a:p>
            <a:r>
              <a:rPr lang="en-US" dirty="0"/>
              <a:t>Our findings provide insight for emissions targets that will expired in the future. Drawing parallel to the earnings targets, we suggest the role of institutions supporting the accountability of emissions </a:t>
            </a:r>
            <a:r>
              <a:rPr lang="en-US" dirty="0" err="1"/>
              <a:t>tragets</a:t>
            </a:r>
            <a:r>
              <a:rPr lang="en-US" dirty="0"/>
              <a:t>. Simple things like pre-announcing information release date as in earnings announcements could help.</a:t>
            </a:r>
          </a:p>
          <a:p>
            <a:endParaRPr lang="en-US" dirty="0"/>
          </a:p>
          <a:p>
            <a:r>
              <a:rPr lang="en-US" dirty="0"/>
              <a:t>Thank you and I look forward to your comments!</a:t>
            </a:r>
          </a:p>
        </p:txBody>
      </p:sp>
      <p:sp>
        <p:nvSpPr>
          <p:cNvPr id="4" name="Slide Number Placeholder 3"/>
          <p:cNvSpPr>
            <a:spLocks noGrp="1"/>
          </p:cNvSpPr>
          <p:nvPr>
            <p:ph type="sldNum" sz="quarter" idx="5"/>
          </p:nvPr>
        </p:nvSpPr>
        <p:spPr/>
        <p:txBody>
          <a:bodyPr/>
          <a:lstStyle/>
          <a:p>
            <a:fld id="{ABC98F77-6DC3-4E04-BF23-2B04DADA5459}" type="slidenum">
              <a:rPr lang="en-US" smtClean="0"/>
              <a:t>20</a:t>
            </a:fld>
            <a:endParaRPr lang="en-US"/>
          </a:p>
        </p:txBody>
      </p:sp>
    </p:spTree>
    <p:extLst>
      <p:ext uri="{BB962C8B-B14F-4D97-AF65-F5344CB8AC3E}">
        <p14:creationId xmlns:p14="http://schemas.microsoft.com/office/powerpoint/2010/main" val="324297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companies are responsible for the vast majority of global emissions, their role is critical in achieving the goal of limiting global warming by 1.5 degree Celsius.</a:t>
            </a:r>
          </a:p>
          <a:p>
            <a:r>
              <a:rPr lang="en-US" dirty="0"/>
              <a:t>Since the Paris Agreement of 2015 and 2018 special report by UN intergovernmental panel on climate change, companies are increasing announcing emissions reduction targets such as the net-zero pledges.</a:t>
            </a:r>
          </a:p>
          <a:p>
            <a:endParaRPr lang="en-US" dirty="0"/>
          </a:p>
          <a:p>
            <a:r>
              <a:rPr lang="en-US" dirty="0"/>
              <a:t>As you can see from the slide, the announcements of these emissions reduction targets often make media headline. And these targets are now considered as one of the most important corporate disclosure of current and future environmental performance, and is now a center of attention for investors, regulators, and other stakeholders.</a:t>
            </a:r>
          </a:p>
          <a:p>
            <a:r>
              <a:rPr lang="en-US" dirty="0"/>
              <a:t>However, what is often missing in the discussion about corporate emissions reduction targets is the discussion about the target outcomes and accountability around those targets. And to be fair, a big reason behind such gap is that a lot of these targets are long-term oriented with due years in 2030 or 2050 – leaving us with more than a decade until the final outcome of these targets are realized.</a:t>
            </a:r>
          </a:p>
        </p:txBody>
      </p:sp>
      <p:sp>
        <p:nvSpPr>
          <p:cNvPr id="4" name="Slide Number Placeholder 3"/>
          <p:cNvSpPr>
            <a:spLocks noGrp="1"/>
          </p:cNvSpPr>
          <p:nvPr>
            <p:ph type="sldNum" sz="quarter" idx="5"/>
          </p:nvPr>
        </p:nvSpPr>
        <p:spPr/>
        <p:txBody>
          <a:bodyPr/>
          <a:lstStyle/>
          <a:p>
            <a:fld id="{ABC98F77-6DC3-4E04-BF23-2B04DADA5459}" type="slidenum">
              <a:rPr lang="en-US" smtClean="0"/>
              <a:t>2</a:t>
            </a:fld>
            <a:endParaRPr lang="en-US"/>
          </a:p>
        </p:txBody>
      </p:sp>
    </p:spTree>
    <p:extLst>
      <p:ext uri="{BB962C8B-B14F-4D97-AF65-F5344CB8AC3E}">
        <p14:creationId xmlns:p14="http://schemas.microsoft.com/office/powerpoint/2010/main" val="315441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paper, we study the outcomes and accountability around corporate emissions reduction targets, by focusing only on the targets that expired in 2020.</a:t>
            </a:r>
          </a:p>
          <a:p>
            <a:endParaRPr lang="en-US" dirty="0"/>
          </a:p>
          <a:p>
            <a:r>
              <a:rPr lang="en-US" dirty="0"/>
              <a:t>Using that sample, we ask the following three questions.</a:t>
            </a:r>
          </a:p>
          <a:p>
            <a:r>
              <a:rPr lang="en-US" dirty="0"/>
              <a:t>First, what happened to the targets that ended in 2020? How many of them are achieved and failed?</a:t>
            </a:r>
          </a:p>
          <a:p>
            <a:r>
              <a:rPr lang="en-US" dirty="0"/>
              <a:t>Second, how transparent are the target outcomes? Is the information about target outcomes transparently disclosed and easily available to obtain?</a:t>
            </a:r>
          </a:p>
          <a:p>
            <a:r>
              <a:rPr lang="en-US" dirty="0"/>
              <a:t>Third, what are the consequences of failing these targets? Did companies that miss their targets suffer any negative consequence?</a:t>
            </a:r>
          </a:p>
          <a:p>
            <a:endParaRPr lang="en-US" dirty="0"/>
          </a:p>
          <a:p>
            <a:r>
              <a:rPr lang="en-US" dirty="0"/>
              <a:t>We believe that studying the consequences and accountability of 2020 targets are important as they provide insight about emissions targets that will expire in 2030, 2040, and 2050. </a:t>
            </a:r>
          </a:p>
          <a:p>
            <a:r>
              <a:rPr lang="en-US" dirty="0"/>
              <a:t>If we do not like what we are seeing with 2020 targets, now would be a great time to think about how to improve accountability and ultimately credibility of corporate emissions reduction targets.</a:t>
            </a:r>
          </a:p>
          <a:p>
            <a:endParaRPr lang="en-US" dirty="0"/>
          </a:p>
          <a:p>
            <a:r>
              <a:rPr lang="en-US" dirty="0"/>
              <a:t>We also believe that our study is directly related to the issue of greenwashing. Making empty environmental commitments has been identified as one of the methods of corporate greenwashing. </a:t>
            </a:r>
          </a:p>
          <a:p>
            <a:endParaRPr lang="en-US" dirty="0"/>
          </a:p>
          <a:p>
            <a:r>
              <a:rPr lang="en-US" dirty="0"/>
              <a:t>When companies set emissions reduction targets, you can think about these companies weighing this scale - in which there is the immediate benefits of announcing emissions target, such as the improved public perception of the company on one side, and the potential cost of penalty from missing these targets. A company would only announce emissions targets if the benefit exceeds the cost. </a:t>
            </a:r>
          </a:p>
          <a:p>
            <a:endParaRPr lang="en-US" dirty="0"/>
          </a:p>
          <a:p>
            <a:r>
              <a:rPr lang="en-US" dirty="0"/>
              <a:t>However, is there is no accountability around emissions reduction targets, I believe that this scale may be broken. Without any proper monitoring and accountability, there will be no real cost of missing these targets, and with no real cost, any company that excepts even the slightest benefits from announcing emission targets will announce one – and we’ll end up seeing a lot of empty promises.</a:t>
            </a:r>
          </a:p>
          <a:p>
            <a:endParaRPr lang="en-US" dirty="0"/>
          </a:p>
        </p:txBody>
      </p:sp>
      <p:sp>
        <p:nvSpPr>
          <p:cNvPr id="4" name="Slide Number Placeholder 3"/>
          <p:cNvSpPr>
            <a:spLocks noGrp="1"/>
          </p:cNvSpPr>
          <p:nvPr>
            <p:ph type="sldNum" sz="quarter" idx="5"/>
          </p:nvPr>
        </p:nvSpPr>
        <p:spPr/>
        <p:txBody>
          <a:bodyPr/>
          <a:lstStyle/>
          <a:p>
            <a:fld id="{ABC98F77-6DC3-4E04-BF23-2B04DADA5459}" type="slidenum">
              <a:rPr lang="en-US" smtClean="0"/>
              <a:t>3</a:t>
            </a:fld>
            <a:endParaRPr lang="en-US"/>
          </a:p>
        </p:txBody>
      </p:sp>
    </p:spTree>
    <p:extLst>
      <p:ext uri="{BB962C8B-B14F-4D97-AF65-F5344CB8AC3E}">
        <p14:creationId xmlns:p14="http://schemas.microsoft.com/office/powerpoint/2010/main" val="266472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Conceptually, we’d like to compare companies’ emission reduction targets with another important targets that companies voluntarily announce – their earnings targets.</a:t>
            </a:r>
          </a:p>
          <a:p>
            <a:endParaRPr lang="en-US" dirty="0"/>
          </a:p>
          <a:p>
            <a:r>
              <a:rPr lang="en-US" dirty="0"/>
              <a:t>For earnings targets, it is very well established that there is strong accountability around them. Prior studies showed that missing earnings targets are associated with strong negative market reaction, negative media coverage, and higher likelihood of management turnover. Therefore, it seems like companies really want to avoid missing these targets, and we observe higher frequency of earnings just above zero and just above wall street consensus. Such strong accountability reduces our concern about companies window-dressing, trying to appear financially strong by announcing overly ambitious earnings targets – which is exactly what we’d like for emissions reduction targets as well.</a:t>
            </a:r>
          </a:p>
        </p:txBody>
      </p:sp>
      <p:sp>
        <p:nvSpPr>
          <p:cNvPr id="4" name="Slide Number Placeholder 3"/>
          <p:cNvSpPr>
            <a:spLocks noGrp="1"/>
          </p:cNvSpPr>
          <p:nvPr>
            <p:ph type="sldNum" sz="quarter" idx="5"/>
          </p:nvPr>
        </p:nvSpPr>
        <p:spPr/>
        <p:txBody>
          <a:bodyPr/>
          <a:lstStyle/>
          <a:p>
            <a:fld id="{ABC98F77-6DC3-4E04-BF23-2B04DADA5459}" type="slidenum">
              <a:rPr lang="en-US" smtClean="0"/>
              <a:t>4</a:t>
            </a:fld>
            <a:endParaRPr lang="en-US"/>
          </a:p>
        </p:txBody>
      </p:sp>
    </p:spTree>
    <p:extLst>
      <p:ext uri="{BB962C8B-B14F-4D97-AF65-F5344CB8AC3E}">
        <p14:creationId xmlns:p14="http://schemas.microsoft.com/office/powerpoint/2010/main" val="206225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looking at earnings targets and emissions targets side by side, we see that there are sets of institutions around earnings targets that help with the monitoring and accountability of these targets. There is US GAAP and other reporting standards that standardized financial disclosure, auditors verifying the information, and SEC enforcing misreporting. We also have media and analysts covering earnings announcements, and investors responding to these information. Earnings announcement dates are pre-announced and accompanied with earnings conference calls making it easier for media and investors to follow the information.</a:t>
            </a:r>
          </a:p>
          <a:p>
            <a:endParaRPr lang="en-US" dirty="0"/>
          </a:p>
          <a:p>
            <a:r>
              <a:rPr lang="en-US" dirty="0"/>
              <a:t>Now, if we think about emissions reduction targets, we are not sure whether we have such institutions. Reporting standards for environmental information is still in development, external verification of these information is weak, and it is unclear who is monitoring and covering companies carbon performance and their progress toward their targets. </a:t>
            </a:r>
          </a:p>
        </p:txBody>
      </p:sp>
      <p:sp>
        <p:nvSpPr>
          <p:cNvPr id="4" name="Slide Number Placeholder 3"/>
          <p:cNvSpPr>
            <a:spLocks noGrp="1"/>
          </p:cNvSpPr>
          <p:nvPr>
            <p:ph type="sldNum" sz="quarter" idx="5"/>
          </p:nvPr>
        </p:nvSpPr>
        <p:spPr/>
        <p:txBody>
          <a:bodyPr/>
          <a:lstStyle/>
          <a:p>
            <a:fld id="{ABC98F77-6DC3-4E04-BF23-2B04DADA5459}" type="slidenum">
              <a:rPr lang="en-US" smtClean="0"/>
              <a:t>5</a:t>
            </a:fld>
            <a:endParaRPr lang="en-US"/>
          </a:p>
        </p:txBody>
      </p:sp>
    </p:spTree>
    <p:extLst>
      <p:ext uri="{BB962C8B-B14F-4D97-AF65-F5344CB8AC3E}">
        <p14:creationId xmlns:p14="http://schemas.microsoft.com/office/powerpoint/2010/main" val="204868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the outcomes and accountability of emissions reduction targets, we focus exclusively on targets that expired in 2020. </a:t>
            </a:r>
          </a:p>
          <a:p>
            <a:r>
              <a:rPr lang="en-US" dirty="0"/>
              <a:t>An example of such target is Siemens that promised to reduce their Scope 1 and 2 emissions by 50% in 2020 relative to their 2014 emissions.</a:t>
            </a:r>
          </a:p>
          <a:p>
            <a:endParaRPr lang="en-US" dirty="0"/>
          </a:p>
          <a:p>
            <a:r>
              <a:rPr lang="en-US" dirty="0"/>
              <a:t>We add additional requirements for targets to make sure we are capturing significant, organizational-level long-term emissions targets. We target should not be just about scope 3, the target coverage should be greater than 80%, and the target horizon has to be more than 3 years. </a:t>
            </a:r>
          </a:p>
          <a:p>
            <a:endParaRPr lang="en-US" dirty="0"/>
          </a:p>
          <a:p>
            <a:r>
              <a:rPr lang="en-US" dirty="0"/>
              <a:t>That leads us to a sample of 1041 firms with such 2020 emission targets, and these companies’ scope 1 emissions cover around 5% of the global emissions.</a:t>
            </a:r>
          </a:p>
        </p:txBody>
      </p:sp>
      <p:sp>
        <p:nvSpPr>
          <p:cNvPr id="4" name="Slide Number Placeholder 3"/>
          <p:cNvSpPr>
            <a:spLocks noGrp="1"/>
          </p:cNvSpPr>
          <p:nvPr>
            <p:ph type="sldNum" sz="quarter" idx="5"/>
          </p:nvPr>
        </p:nvSpPr>
        <p:spPr/>
        <p:txBody>
          <a:bodyPr/>
          <a:lstStyle/>
          <a:p>
            <a:fld id="{ABC98F77-6DC3-4E04-BF23-2B04DADA5459}" type="slidenum">
              <a:rPr lang="en-US" smtClean="0"/>
              <a:t>6</a:t>
            </a:fld>
            <a:endParaRPr lang="en-US"/>
          </a:p>
        </p:txBody>
      </p:sp>
    </p:spTree>
    <p:extLst>
      <p:ext uri="{BB962C8B-B14F-4D97-AF65-F5344CB8AC3E}">
        <p14:creationId xmlns:p14="http://schemas.microsoft.com/office/powerpoint/2010/main" val="60822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ask “Why 2020 targets?” Isn’t 2050 targets the most important, ultimate emissions targets that we should care about?</a:t>
            </a:r>
          </a:p>
          <a:p>
            <a:endParaRPr lang="en-US" dirty="0"/>
          </a:p>
          <a:p>
            <a:r>
              <a:rPr lang="en-US" dirty="0"/>
              <a:t>While I agree that 2050 targets are the most important, we argue that we simply cannot wait until 2050 to study the outcomes and accountability around those targets. That would be just too late.</a:t>
            </a:r>
          </a:p>
          <a:p>
            <a:endParaRPr lang="en-US" dirty="0"/>
          </a:p>
          <a:p>
            <a:r>
              <a:rPr lang="en-US" dirty="0"/>
              <a:t>Descriptively, we see that companies often set emissions reduction targets with due years at the end of each decade – targets ending in 2020, 2030, 2040, and 2050. And from the plot which shows the target years of all targets disclosed in CDP in 2017, we see that pattern of companies setting targets at the end of each decade, and also a lot of 2020 targets. In 2019, which is the plot below, we see a lot of 2020, 2030, and 2050 targets. </a:t>
            </a:r>
          </a:p>
          <a:p>
            <a:endParaRPr lang="en-US" dirty="0"/>
          </a:p>
          <a:p>
            <a:r>
              <a:rPr lang="en-US" dirty="0"/>
              <a:t>So, 2020 is the first year in which we get to observe the final outcomes of companies long-term emissions reduction targets in a large sample. Therefore we believe that is a great setting to study the consequences and accountability of emission reduction targets. </a:t>
            </a:r>
          </a:p>
          <a:p>
            <a:endParaRPr lang="en-US" dirty="0"/>
          </a:p>
        </p:txBody>
      </p:sp>
      <p:sp>
        <p:nvSpPr>
          <p:cNvPr id="4" name="Slide Number Placeholder 3"/>
          <p:cNvSpPr>
            <a:spLocks noGrp="1"/>
          </p:cNvSpPr>
          <p:nvPr>
            <p:ph type="sldNum" sz="quarter" idx="5"/>
          </p:nvPr>
        </p:nvSpPr>
        <p:spPr/>
        <p:txBody>
          <a:bodyPr/>
          <a:lstStyle/>
          <a:p>
            <a:fld id="{ABC98F77-6DC3-4E04-BF23-2B04DADA5459}" type="slidenum">
              <a:rPr lang="en-US" smtClean="0"/>
              <a:t>7</a:t>
            </a:fld>
            <a:endParaRPr lang="en-US"/>
          </a:p>
        </p:txBody>
      </p:sp>
    </p:spTree>
    <p:extLst>
      <p:ext uri="{BB962C8B-B14F-4D97-AF65-F5344CB8AC3E}">
        <p14:creationId xmlns:p14="http://schemas.microsoft.com/office/powerpoint/2010/main" val="360514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our first research question, we first show what happened to those 2020 emissions reduction targets. Of the 1041 targets, 61% of them were achieved and 9% of them failed. Interesting 31% of these targets disappeared. And by disappeared, we mean that these companies disclosed their 2020 targets in earlier annual disclosure, and at some point, stopped disclosing their progress toward these targets, and did not disclose the outcome of these targets in 2020 disclosure. So for these disappeared companies, unless you compare 2020 emissions with the targeted emissions from earlier annual disclosure yourself, you will not able to tell the target outcomes.</a:t>
            </a:r>
          </a:p>
          <a:p>
            <a:endParaRPr lang="en-US" dirty="0"/>
          </a:p>
          <a:p>
            <a:r>
              <a:rPr lang="en-US" dirty="0"/>
              <a:t>These disappeared companies are an interesting bunch. Through deeper investigation to some of these cases, it seemed to us that disappeared companies are a mix of two of types of companies – those that silently drop targets perhaps because they accessed higher likelihood of failure, and those the removed 2020 targets for more ambitious future targets. The annual percentage reduction in emissions seems consistent with achieved companies with the highest emissions reductions, followed by the disappeared group, and then the failed companies.</a:t>
            </a:r>
          </a:p>
          <a:p>
            <a:endParaRPr lang="en-US" dirty="0"/>
          </a:p>
          <a:p>
            <a:r>
              <a:rPr lang="en-US" dirty="0"/>
              <a:t>Acknowledging that disappeared companies may be a sum of two groups of firms, in our future analyses, we divide disappeared companies into two groups (leaders and laggards) based on the industry-adjusted emissions reductions.</a:t>
            </a:r>
          </a:p>
          <a:p>
            <a:endParaRPr lang="en-US" dirty="0"/>
          </a:p>
          <a:p>
            <a:r>
              <a:rPr lang="en-US" dirty="0"/>
              <a:t>(at 5 min)</a:t>
            </a:r>
          </a:p>
          <a:p>
            <a:r>
              <a:rPr lang="en-US" dirty="0"/>
              <a:t>Provide 2 examples</a:t>
            </a:r>
            <a:r>
              <a:rPr lang="en-US" baseline="0" dirty="0"/>
              <a:t> of disappeared:</a:t>
            </a:r>
          </a:p>
          <a:p>
            <a:r>
              <a:rPr lang="en-US" baseline="0" dirty="0"/>
              <a:t>bad: </a:t>
            </a:r>
            <a:r>
              <a:rPr lang="en-US" sz="1200" b="0" i="0" u="none" strike="noStrike" kern="1200" baseline="0" dirty="0">
                <a:solidFill>
                  <a:schemeClr val="tx1"/>
                </a:solidFill>
                <a:latin typeface="+mn-lt"/>
                <a:ea typeface="+mn-ea"/>
                <a:cs typeface="+mn-cs"/>
              </a:rPr>
              <a:t>Finnair reported a target of a 17% improvement in emissions intensity from base year 2013 to 2020 in both</a:t>
            </a:r>
          </a:p>
          <a:p>
            <a:r>
              <a:rPr lang="en-US" sz="1200" b="0" i="0" u="none" strike="noStrike" kern="1200" baseline="0" dirty="0">
                <a:solidFill>
                  <a:schemeClr val="tx1"/>
                </a:solidFill>
                <a:latin typeface="+mn-lt"/>
                <a:ea typeface="+mn-ea"/>
                <a:cs typeface="+mn-cs"/>
              </a:rPr>
              <a:t>CDP and their own sustainability reports for fiscal 2019, but they were already behind the target</a:t>
            </a:r>
          </a:p>
          <a:p>
            <a:r>
              <a:rPr lang="en-US" sz="1200" b="0" i="0" u="none" strike="noStrike" kern="1200" baseline="0" dirty="0">
                <a:solidFill>
                  <a:schemeClr val="tx1"/>
                </a:solidFill>
                <a:latin typeface="+mn-lt"/>
                <a:ea typeface="+mn-ea"/>
                <a:cs typeface="+mn-cs"/>
              </a:rPr>
              <a:t>progress in fiscal 2019 by only completing 54% reduction. The target outcome was not reported in</a:t>
            </a:r>
          </a:p>
          <a:p>
            <a:r>
              <a:rPr lang="en-US" sz="1200" b="0" i="0" u="none" strike="noStrike" kern="1200" baseline="0" dirty="0">
                <a:solidFill>
                  <a:schemeClr val="tx1"/>
                </a:solidFill>
                <a:latin typeface="+mn-lt"/>
                <a:ea typeface="+mn-ea"/>
                <a:cs typeface="+mn-cs"/>
              </a:rPr>
              <a:t>2020, and they also acknowledged in their 2019 sustainability report that “the ambitious target is</a:t>
            </a:r>
          </a:p>
          <a:p>
            <a:r>
              <a:rPr lang="en-US" sz="1200" b="0" i="0" u="none" strike="noStrike" kern="1200" baseline="0" dirty="0">
                <a:solidFill>
                  <a:schemeClr val="tx1"/>
                </a:solidFill>
                <a:latin typeface="+mn-lt"/>
                <a:ea typeface="+mn-ea"/>
                <a:cs typeface="+mn-cs"/>
              </a:rPr>
              <a:t>estimated to be unreachable during the coming year.”</a:t>
            </a:r>
            <a:endParaRPr lang="en-US" baseline="0" dirty="0"/>
          </a:p>
          <a:p>
            <a:r>
              <a:rPr lang="en-US" baseline="0" dirty="0"/>
              <a:t>2. Good: </a:t>
            </a:r>
            <a:r>
              <a:rPr lang="en-US" sz="1200" b="0" i="0" u="none" strike="noStrike" kern="1200" baseline="0" dirty="0">
                <a:solidFill>
                  <a:schemeClr val="tx1"/>
                </a:solidFill>
                <a:latin typeface="+mn-lt"/>
                <a:ea typeface="+mn-ea"/>
                <a:cs typeface="+mn-cs"/>
              </a:rPr>
              <a:t>Hyundai Motor. In their 2018 CDP reports, they stated that the company has adjusted its emissions target to align with both the government’s GHG reduction targets and the goals outlined in the Paris Agreement, and the target year has been subsequently updated to 2030 and 2050</a:t>
            </a:r>
            <a:endParaRPr lang="en-US" dirty="0"/>
          </a:p>
        </p:txBody>
      </p:sp>
      <p:sp>
        <p:nvSpPr>
          <p:cNvPr id="4" name="Slide Number Placeholder 3"/>
          <p:cNvSpPr>
            <a:spLocks noGrp="1"/>
          </p:cNvSpPr>
          <p:nvPr>
            <p:ph type="sldNum" sz="quarter" idx="10"/>
          </p:nvPr>
        </p:nvSpPr>
        <p:spPr/>
        <p:txBody>
          <a:bodyPr/>
          <a:lstStyle/>
          <a:p>
            <a:fld id="{ABC98F77-6DC3-4E04-BF23-2B04DADA5459}" type="slidenum">
              <a:rPr lang="en-US" smtClean="0"/>
              <a:t>8</a:t>
            </a:fld>
            <a:endParaRPr lang="en-US"/>
          </a:p>
        </p:txBody>
      </p:sp>
    </p:spTree>
    <p:extLst>
      <p:ext uri="{BB962C8B-B14F-4D97-AF65-F5344CB8AC3E}">
        <p14:creationId xmlns:p14="http://schemas.microsoft.com/office/powerpoint/2010/main" val="161953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some descriptive on how the target outcomes vary across industries. Industries with the highest target achievement proportions are health care and financials. Industries with the lowest target achievements are materials and energy. The fact that a lot of carbon-industries are in the lowest side of the plot may be concerning to us, because it is the targets from these companies that may be the most important.</a:t>
            </a:r>
          </a:p>
        </p:txBody>
      </p:sp>
      <p:sp>
        <p:nvSpPr>
          <p:cNvPr id="4" name="Slide Number Placeholder 3"/>
          <p:cNvSpPr>
            <a:spLocks noGrp="1"/>
          </p:cNvSpPr>
          <p:nvPr>
            <p:ph type="sldNum" sz="quarter" idx="10"/>
          </p:nvPr>
        </p:nvSpPr>
        <p:spPr/>
        <p:txBody>
          <a:bodyPr/>
          <a:lstStyle/>
          <a:p>
            <a:fld id="{ABC98F77-6DC3-4E04-BF23-2B04DADA5459}" type="slidenum">
              <a:rPr lang="en-US" smtClean="0"/>
              <a:t>9</a:t>
            </a:fld>
            <a:endParaRPr lang="en-US"/>
          </a:p>
        </p:txBody>
      </p:sp>
    </p:spTree>
    <p:extLst>
      <p:ext uri="{BB962C8B-B14F-4D97-AF65-F5344CB8AC3E}">
        <p14:creationId xmlns:p14="http://schemas.microsoft.com/office/powerpoint/2010/main" val="410990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2DAA-816A-214E-8483-3FDE025B4E20}"/>
              </a:ext>
            </a:extLst>
          </p:cNvPr>
          <p:cNvSpPr>
            <a:spLocks noGrp="1"/>
          </p:cNvSpPr>
          <p:nvPr>
            <p:ph type="ctrTitle"/>
          </p:nvPr>
        </p:nvSpPr>
        <p:spPr>
          <a:xfrm>
            <a:off x="1662022" y="608176"/>
            <a:ext cx="9144000" cy="2387600"/>
          </a:xfrm>
        </p:spPr>
        <p:txBody>
          <a:bodyPr anchor="b">
            <a:normAutofit/>
          </a:bodyPr>
          <a:lstStyle>
            <a:lvl1pPr algn="ctr">
              <a:defRPr sz="48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3D8F91D-B308-2442-B0A3-43307319EC1C}"/>
              </a:ext>
            </a:extLst>
          </p:cNvPr>
          <p:cNvSpPr>
            <a:spLocks noGrp="1"/>
          </p:cNvSpPr>
          <p:nvPr>
            <p:ph type="subTitle" idx="1"/>
          </p:nvPr>
        </p:nvSpPr>
        <p:spPr>
          <a:xfrm>
            <a:off x="1662022" y="3427755"/>
            <a:ext cx="9144000" cy="1655762"/>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445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CB7-E15D-094E-A39A-19FC8AA1BA3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27CFA5-036C-474C-B6B9-E664AD2CCB54}"/>
              </a:ext>
            </a:extLst>
          </p:cNvPr>
          <p:cNvSpPr>
            <a:spLocks noGrp="1"/>
          </p:cNvSpPr>
          <p:nvPr>
            <p:ph type="dt" sz="half" idx="10"/>
          </p:nvPr>
        </p:nvSpPr>
        <p:spPr/>
        <p:txBody>
          <a:bodyPr/>
          <a:lstStyle/>
          <a:p>
            <a:fld id="{7322CA23-DB76-3D42-982A-CE73E7D3E3C0}" type="datetime1">
              <a:rPr lang="en-US" smtClean="0"/>
              <a:t>9/2/24</a:t>
            </a:fld>
            <a:endParaRPr lang="en-US"/>
          </a:p>
        </p:txBody>
      </p:sp>
      <p:sp>
        <p:nvSpPr>
          <p:cNvPr id="4" name="Footer Placeholder 3">
            <a:extLst>
              <a:ext uri="{FF2B5EF4-FFF2-40B4-BE49-F238E27FC236}">
                <a16:creationId xmlns:a16="http://schemas.microsoft.com/office/drawing/2014/main" id="{099AB4C6-3555-A041-B6D4-4F902D2ED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668E7-0285-CC48-A019-C75DB6413D41}"/>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274894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2DAA-816A-214E-8483-3FDE025B4E20}"/>
              </a:ext>
            </a:extLst>
          </p:cNvPr>
          <p:cNvSpPr>
            <a:spLocks noGrp="1"/>
          </p:cNvSpPr>
          <p:nvPr>
            <p:ph type="ctrTitle"/>
          </p:nvPr>
        </p:nvSpPr>
        <p:spPr>
          <a:xfrm>
            <a:off x="1662022" y="608176"/>
            <a:ext cx="9144000" cy="2387600"/>
          </a:xfrm>
        </p:spPr>
        <p:txBody>
          <a:bodyPr anchor="b">
            <a:normAutofit/>
          </a:bodyPr>
          <a:lstStyle>
            <a:lvl1pPr algn="ctr">
              <a:defRPr sz="48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3D8F91D-B308-2442-B0A3-43307319EC1C}"/>
              </a:ext>
            </a:extLst>
          </p:cNvPr>
          <p:cNvSpPr>
            <a:spLocks noGrp="1"/>
          </p:cNvSpPr>
          <p:nvPr>
            <p:ph type="subTitle" idx="1"/>
          </p:nvPr>
        </p:nvSpPr>
        <p:spPr>
          <a:xfrm>
            <a:off x="1662022" y="3427755"/>
            <a:ext cx="9144000" cy="1655762"/>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4984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138-D7CF-C04D-95C2-6A770BE09B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62B719-968F-8245-AFAE-15AE55C963A0}"/>
              </a:ext>
            </a:extLst>
          </p:cNvPr>
          <p:cNvSpPr>
            <a:spLocks noGrp="1"/>
          </p:cNvSpPr>
          <p:nvPr>
            <p:ph idx="1"/>
          </p:nvPr>
        </p:nvSpPr>
        <p:spPr/>
        <p:txBody>
          <a:bodyPr/>
          <a:lstStyle>
            <a:lvl1pPr marL="298450" indent="-298450">
              <a:buClr>
                <a:srgbClr val="C00000"/>
              </a:buClr>
              <a:buFont typeface="Wingdings" pitchFamily="2" charset="2"/>
              <a:buChar char="§"/>
              <a:tabLst/>
              <a:defRPr>
                <a:latin typeface="Arial" panose="020B0604020202020204" pitchFamily="34" charset="0"/>
                <a:cs typeface="Arial" panose="020B0604020202020204" pitchFamily="34" charset="0"/>
              </a:defRPr>
            </a:lvl1pPr>
            <a:lvl2pPr marL="757238" indent="-300038">
              <a:buClr>
                <a:srgbClr val="C00000"/>
              </a:buClr>
              <a:tabLst/>
              <a:defRPr>
                <a:latin typeface="Arial" panose="020B0604020202020204" pitchFamily="34" charset="0"/>
                <a:cs typeface="Arial" panose="020B0604020202020204" pitchFamily="34" charset="0"/>
              </a:defRPr>
            </a:lvl2pPr>
            <a:lvl3pPr marL="1216025" indent="-301625">
              <a:tabLst/>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800779-5187-1D46-B214-A6F8B613FF1C}"/>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5" name="Footer Placeholder 4">
            <a:extLst>
              <a:ext uri="{FF2B5EF4-FFF2-40B4-BE49-F238E27FC236}">
                <a16:creationId xmlns:a16="http://schemas.microsoft.com/office/drawing/2014/main" id="{62466588-CE3F-2640-8EFB-4B930BF5D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F282-CBFD-C64A-8FE6-1F516DD6DC1D}"/>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36679353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C99B-7F23-FD4A-B99B-A11938E1A15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DF99BC-86B5-D843-B94C-48372DB27795}"/>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F0172-45E6-EF4B-B7B4-A9B01A640E4E}"/>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C931E7-01FC-764E-A1B2-FC49ABA39003}"/>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6" name="Footer Placeholder 5">
            <a:extLst>
              <a:ext uri="{FF2B5EF4-FFF2-40B4-BE49-F238E27FC236}">
                <a16:creationId xmlns:a16="http://schemas.microsoft.com/office/drawing/2014/main" id="{78B01C4F-D874-0549-8C97-C1559A451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68391-7985-3A4B-A24C-366ACBF9D8AB}"/>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318106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DE9-4EA4-954C-9368-B43429AA8893}"/>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47A3B35-94E3-394D-811B-D6BC42C9A3C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7B7FF-3B4A-B844-BA0E-2329AA3DAFFD}"/>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6E38D8-8485-CF46-8435-8FB14377B4F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12ECB5-EF6D-834B-A527-8509BCF90A3C}"/>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AC46C5B-575D-1D4B-A3ED-C923F027FF05}"/>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8" name="Footer Placeholder 7">
            <a:extLst>
              <a:ext uri="{FF2B5EF4-FFF2-40B4-BE49-F238E27FC236}">
                <a16:creationId xmlns:a16="http://schemas.microsoft.com/office/drawing/2014/main" id="{8B095F3D-D1A3-7443-81C4-31DB909ED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AE135-07AB-C148-9017-27C75A6E15B1}"/>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233271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CB7-E15D-094E-A39A-19FC8AA1BA3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27CFA5-036C-474C-B6B9-E664AD2CCB54}"/>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4" name="Footer Placeholder 3">
            <a:extLst>
              <a:ext uri="{FF2B5EF4-FFF2-40B4-BE49-F238E27FC236}">
                <a16:creationId xmlns:a16="http://schemas.microsoft.com/office/drawing/2014/main" id="{099AB4C6-3555-A041-B6D4-4F902D2ED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668E7-0285-CC48-A019-C75DB6413D41}"/>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134470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pag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BECEC1B-8FFF-9840-864B-47383E6975E9}"/>
              </a:ext>
            </a:extLst>
          </p:cNvPr>
          <p:cNvSpPr>
            <a:spLocks noGrp="1"/>
          </p:cNvSpPr>
          <p:nvPr>
            <p:ph type="ctrTitle"/>
          </p:nvPr>
        </p:nvSpPr>
        <p:spPr>
          <a:xfrm>
            <a:off x="1230775" y="858496"/>
            <a:ext cx="7716456" cy="2324999"/>
          </a:xfrm>
          <a:noFill/>
        </p:spPr>
        <p:txBody>
          <a:bodyPr anchor="t">
            <a:normAutofit/>
          </a:bodyPr>
          <a:lstStyle>
            <a:lvl1pPr algn="l">
              <a:lnSpc>
                <a:spcPts val="7300"/>
              </a:lnSpc>
              <a:defRPr sz="7000" b="1">
                <a:solidFill>
                  <a:srgbClr val="FFFFFF"/>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133DF0A9-05F8-3747-9569-7E986DB7EE37}"/>
              </a:ext>
            </a:extLst>
          </p:cNvPr>
          <p:cNvSpPr>
            <a:spLocks noGrp="1"/>
          </p:cNvSpPr>
          <p:nvPr>
            <p:ph type="subTitle" idx="1"/>
          </p:nvPr>
        </p:nvSpPr>
        <p:spPr>
          <a:xfrm>
            <a:off x="1230775" y="3349723"/>
            <a:ext cx="7716456" cy="2203912"/>
          </a:xfrm>
        </p:spPr>
        <p:txBody>
          <a:bodyPr>
            <a:normAutofit/>
          </a:bodyPr>
          <a:lstStyle>
            <a:lvl1pPr marL="0" indent="0" algn="l">
              <a:lnSpc>
                <a:spcPct val="100000"/>
              </a:lnSpc>
              <a:spcBef>
                <a:spcPts val="0"/>
              </a:spcBef>
              <a:buNone/>
              <a:defRPr sz="25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971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2DAA-816A-214E-8483-3FDE025B4E20}"/>
              </a:ext>
            </a:extLst>
          </p:cNvPr>
          <p:cNvSpPr>
            <a:spLocks noGrp="1"/>
          </p:cNvSpPr>
          <p:nvPr>
            <p:ph type="ctrTitle"/>
          </p:nvPr>
        </p:nvSpPr>
        <p:spPr>
          <a:xfrm>
            <a:off x="1662022" y="608176"/>
            <a:ext cx="9144000" cy="2387600"/>
          </a:xfrm>
        </p:spPr>
        <p:txBody>
          <a:bodyPr anchor="b">
            <a:normAutofit/>
          </a:bodyPr>
          <a:lstStyle>
            <a:lvl1pPr algn="ctr">
              <a:defRPr sz="48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3D8F91D-B308-2442-B0A3-43307319EC1C}"/>
              </a:ext>
            </a:extLst>
          </p:cNvPr>
          <p:cNvSpPr>
            <a:spLocks noGrp="1"/>
          </p:cNvSpPr>
          <p:nvPr>
            <p:ph type="subTitle" idx="1"/>
          </p:nvPr>
        </p:nvSpPr>
        <p:spPr>
          <a:xfrm>
            <a:off x="1662022" y="3427755"/>
            <a:ext cx="9144000" cy="1655762"/>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205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138-D7CF-C04D-95C2-6A770BE09B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62B719-968F-8245-AFAE-15AE55C963A0}"/>
              </a:ext>
            </a:extLst>
          </p:cNvPr>
          <p:cNvSpPr>
            <a:spLocks noGrp="1"/>
          </p:cNvSpPr>
          <p:nvPr>
            <p:ph idx="1"/>
          </p:nvPr>
        </p:nvSpPr>
        <p:spPr/>
        <p:txBody>
          <a:bodyPr/>
          <a:lstStyle>
            <a:lvl1pPr marL="298450" indent="-298450">
              <a:buClr>
                <a:srgbClr val="C00000"/>
              </a:buClr>
              <a:buFont typeface="Wingdings" pitchFamily="2" charset="2"/>
              <a:buChar char="§"/>
              <a:tabLst/>
              <a:defRPr>
                <a:latin typeface="Arial" panose="020B0604020202020204" pitchFamily="34" charset="0"/>
                <a:cs typeface="Arial" panose="020B0604020202020204" pitchFamily="34" charset="0"/>
              </a:defRPr>
            </a:lvl1pPr>
            <a:lvl2pPr marL="757238" indent="-300038">
              <a:buClr>
                <a:srgbClr val="C00000"/>
              </a:buClr>
              <a:tabLst/>
              <a:defRPr>
                <a:latin typeface="Arial" panose="020B0604020202020204" pitchFamily="34" charset="0"/>
                <a:cs typeface="Arial" panose="020B0604020202020204" pitchFamily="34" charset="0"/>
              </a:defRPr>
            </a:lvl2pPr>
            <a:lvl3pPr marL="1216025" indent="-301625">
              <a:tabLst/>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800779-5187-1D46-B214-A6F8B613FF1C}"/>
              </a:ext>
            </a:extLst>
          </p:cNvPr>
          <p:cNvSpPr>
            <a:spLocks noGrp="1"/>
          </p:cNvSpPr>
          <p:nvPr>
            <p:ph type="dt" sz="half" idx="10"/>
          </p:nvPr>
        </p:nvSpPr>
        <p:spPr/>
        <p:txBody>
          <a:bodyPr/>
          <a:lstStyle/>
          <a:p>
            <a:fld id="{BA198423-C4AE-FF44-88F6-DFCA8F1644E6}" type="datetime1">
              <a:rPr lang="en-US" smtClean="0"/>
              <a:t>9/2/24</a:t>
            </a:fld>
            <a:endParaRPr lang="en-US"/>
          </a:p>
        </p:txBody>
      </p:sp>
      <p:sp>
        <p:nvSpPr>
          <p:cNvPr id="5" name="Footer Placeholder 4">
            <a:extLst>
              <a:ext uri="{FF2B5EF4-FFF2-40B4-BE49-F238E27FC236}">
                <a16:creationId xmlns:a16="http://schemas.microsoft.com/office/drawing/2014/main" id="{62466588-CE3F-2640-8EFB-4B930BF5D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F282-CBFD-C64A-8FE6-1F516DD6DC1D}"/>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264773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C99B-7F23-FD4A-B99B-A11938E1A15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DF99BC-86B5-D843-B94C-48372DB27795}"/>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F0172-45E6-EF4B-B7B4-A9B01A640E4E}"/>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C931E7-01FC-764E-A1B2-FC49ABA39003}"/>
              </a:ext>
            </a:extLst>
          </p:cNvPr>
          <p:cNvSpPr>
            <a:spLocks noGrp="1"/>
          </p:cNvSpPr>
          <p:nvPr>
            <p:ph type="dt" sz="half" idx="10"/>
          </p:nvPr>
        </p:nvSpPr>
        <p:spPr/>
        <p:txBody>
          <a:bodyPr/>
          <a:lstStyle/>
          <a:p>
            <a:fld id="{DE2F89EC-7B1F-B145-931D-2DE3C9AA97B6}" type="datetime1">
              <a:rPr lang="en-US" smtClean="0"/>
              <a:t>9/2/24</a:t>
            </a:fld>
            <a:endParaRPr lang="en-US"/>
          </a:p>
        </p:txBody>
      </p:sp>
      <p:sp>
        <p:nvSpPr>
          <p:cNvPr id="6" name="Footer Placeholder 5">
            <a:extLst>
              <a:ext uri="{FF2B5EF4-FFF2-40B4-BE49-F238E27FC236}">
                <a16:creationId xmlns:a16="http://schemas.microsoft.com/office/drawing/2014/main" id="{78B01C4F-D874-0549-8C97-C1559A451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68391-7985-3A4B-A24C-366ACBF9D8AB}"/>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3417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138-D7CF-C04D-95C2-6A770BE09B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62B719-968F-8245-AFAE-15AE55C963A0}"/>
              </a:ext>
            </a:extLst>
          </p:cNvPr>
          <p:cNvSpPr>
            <a:spLocks noGrp="1"/>
          </p:cNvSpPr>
          <p:nvPr>
            <p:ph idx="1"/>
          </p:nvPr>
        </p:nvSpPr>
        <p:spPr/>
        <p:txBody>
          <a:bodyPr/>
          <a:lstStyle>
            <a:lvl1pPr marL="298450" indent="-298450">
              <a:buClr>
                <a:srgbClr val="C00000"/>
              </a:buClr>
              <a:buFont typeface="Wingdings" pitchFamily="2" charset="2"/>
              <a:buChar char="§"/>
              <a:tabLst/>
              <a:defRPr>
                <a:latin typeface="Arial" panose="020B0604020202020204" pitchFamily="34" charset="0"/>
                <a:cs typeface="Arial" panose="020B0604020202020204" pitchFamily="34" charset="0"/>
              </a:defRPr>
            </a:lvl1pPr>
            <a:lvl2pPr marL="757238" indent="-300038">
              <a:buClr>
                <a:srgbClr val="C00000"/>
              </a:buClr>
              <a:tabLst/>
              <a:defRPr>
                <a:latin typeface="Arial" panose="020B0604020202020204" pitchFamily="34" charset="0"/>
                <a:cs typeface="Arial" panose="020B0604020202020204" pitchFamily="34" charset="0"/>
              </a:defRPr>
            </a:lvl2pPr>
            <a:lvl3pPr marL="1216025" indent="-301625">
              <a:tabLst/>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800779-5187-1D46-B214-A6F8B613FF1C}"/>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5" name="Footer Placeholder 4">
            <a:extLst>
              <a:ext uri="{FF2B5EF4-FFF2-40B4-BE49-F238E27FC236}">
                <a16:creationId xmlns:a16="http://schemas.microsoft.com/office/drawing/2014/main" id="{62466588-CE3F-2640-8EFB-4B930BF5D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F282-CBFD-C64A-8FE6-1F516DD6DC1D}"/>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281296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DE9-4EA4-954C-9368-B43429AA8893}"/>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47A3B35-94E3-394D-811B-D6BC42C9A3C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7B7FF-3B4A-B844-BA0E-2329AA3DAFFD}"/>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6E38D8-8485-CF46-8435-8FB14377B4F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12ECB5-EF6D-834B-A527-8509BCF90A3C}"/>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AC46C5B-575D-1D4B-A3ED-C923F027FF05}"/>
              </a:ext>
            </a:extLst>
          </p:cNvPr>
          <p:cNvSpPr>
            <a:spLocks noGrp="1"/>
          </p:cNvSpPr>
          <p:nvPr>
            <p:ph type="dt" sz="half" idx="10"/>
          </p:nvPr>
        </p:nvSpPr>
        <p:spPr/>
        <p:txBody>
          <a:bodyPr/>
          <a:lstStyle/>
          <a:p>
            <a:fld id="{F28AE5CE-4DC4-8F4F-829A-A4A0EA006300}" type="datetime1">
              <a:rPr lang="en-US" smtClean="0"/>
              <a:t>9/2/24</a:t>
            </a:fld>
            <a:endParaRPr lang="en-US"/>
          </a:p>
        </p:txBody>
      </p:sp>
      <p:sp>
        <p:nvSpPr>
          <p:cNvPr id="8" name="Footer Placeholder 7">
            <a:extLst>
              <a:ext uri="{FF2B5EF4-FFF2-40B4-BE49-F238E27FC236}">
                <a16:creationId xmlns:a16="http://schemas.microsoft.com/office/drawing/2014/main" id="{8B095F3D-D1A3-7443-81C4-31DB909ED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AE135-07AB-C148-9017-27C75A6E15B1}"/>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928613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CB7-E15D-094E-A39A-19FC8AA1BA3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27CFA5-036C-474C-B6B9-E664AD2CCB54}"/>
              </a:ext>
            </a:extLst>
          </p:cNvPr>
          <p:cNvSpPr>
            <a:spLocks noGrp="1"/>
          </p:cNvSpPr>
          <p:nvPr>
            <p:ph type="dt" sz="half" idx="10"/>
          </p:nvPr>
        </p:nvSpPr>
        <p:spPr/>
        <p:txBody>
          <a:bodyPr/>
          <a:lstStyle/>
          <a:p>
            <a:fld id="{7322CA23-DB76-3D42-982A-CE73E7D3E3C0}" type="datetime1">
              <a:rPr lang="en-US" smtClean="0"/>
              <a:t>9/2/24</a:t>
            </a:fld>
            <a:endParaRPr lang="en-US"/>
          </a:p>
        </p:txBody>
      </p:sp>
      <p:sp>
        <p:nvSpPr>
          <p:cNvPr id="4" name="Footer Placeholder 3">
            <a:extLst>
              <a:ext uri="{FF2B5EF4-FFF2-40B4-BE49-F238E27FC236}">
                <a16:creationId xmlns:a16="http://schemas.microsoft.com/office/drawing/2014/main" id="{099AB4C6-3555-A041-B6D4-4F902D2ED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668E7-0285-CC48-A019-C75DB6413D41}"/>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218003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C99B-7F23-FD4A-B99B-A11938E1A15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DF99BC-86B5-D843-B94C-48372DB27795}"/>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F0172-45E6-EF4B-B7B4-A9B01A640E4E}"/>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C931E7-01FC-764E-A1B2-FC49ABA39003}"/>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6" name="Footer Placeholder 5">
            <a:extLst>
              <a:ext uri="{FF2B5EF4-FFF2-40B4-BE49-F238E27FC236}">
                <a16:creationId xmlns:a16="http://schemas.microsoft.com/office/drawing/2014/main" id="{78B01C4F-D874-0549-8C97-C1559A451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68391-7985-3A4B-A24C-366ACBF9D8AB}"/>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120211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DE9-4EA4-954C-9368-B43429AA8893}"/>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47A3B35-94E3-394D-811B-D6BC42C9A3C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7B7FF-3B4A-B844-BA0E-2329AA3DAFFD}"/>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6E38D8-8485-CF46-8435-8FB14377B4F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12ECB5-EF6D-834B-A527-8509BCF90A3C}"/>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AC46C5B-575D-1D4B-A3ED-C923F027FF05}"/>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8" name="Footer Placeholder 7">
            <a:extLst>
              <a:ext uri="{FF2B5EF4-FFF2-40B4-BE49-F238E27FC236}">
                <a16:creationId xmlns:a16="http://schemas.microsoft.com/office/drawing/2014/main" id="{8B095F3D-D1A3-7443-81C4-31DB909ED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AE135-07AB-C148-9017-27C75A6E15B1}"/>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184412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CB7-E15D-094E-A39A-19FC8AA1BA3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27CFA5-036C-474C-B6B9-E664AD2CCB54}"/>
              </a:ext>
            </a:extLst>
          </p:cNvPr>
          <p:cNvSpPr>
            <a:spLocks noGrp="1"/>
          </p:cNvSpPr>
          <p:nvPr>
            <p:ph type="dt" sz="half" idx="10"/>
          </p:nvPr>
        </p:nvSpPr>
        <p:spPr/>
        <p:txBody>
          <a:bodyPr/>
          <a:lstStyle/>
          <a:p>
            <a:fld id="{96A69E7E-798C-4C32-A9F7-59FBCE5D0F9D}" type="datetimeFigureOut">
              <a:rPr lang="en-US" smtClean="0"/>
              <a:t>9/2/24</a:t>
            </a:fld>
            <a:endParaRPr lang="en-US"/>
          </a:p>
        </p:txBody>
      </p:sp>
      <p:sp>
        <p:nvSpPr>
          <p:cNvPr id="4" name="Footer Placeholder 3">
            <a:extLst>
              <a:ext uri="{FF2B5EF4-FFF2-40B4-BE49-F238E27FC236}">
                <a16:creationId xmlns:a16="http://schemas.microsoft.com/office/drawing/2014/main" id="{099AB4C6-3555-A041-B6D4-4F902D2ED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668E7-0285-CC48-A019-C75DB6413D41}"/>
              </a:ext>
            </a:extLst>
          </p:cNvPr>
          <p:cNvSpPr>
            <a:spLocks noGrp="1"/>
          </p:cNvSpPr>
          <p:nvPr>
            <p:ph type="sldNum" sz="quarter" idx="12"/>
          </p:nvPr>
        </p:nvSpPr>
        <p:spPr/>
        <p:txBody>
          <a:bodyPr/>
          <a:lstStyle/>
          <a:p>
            <a:fld id="{578E1344-B04E-4B47-BAE3-E9895846DBD7}" type="slidenum">
              <a:rPr lang="en-US" smtClean="0"/>
              <a:t>‹#›</a:t>
            </a:fld>
            <a:endParaRPr lang="en-US"/>
          </a:p>
        </p:txBody>
      </p:sp>
    </p:spTree>
    <p:extLst>
      <p:ext uri="{BB962C8B-B14F-4D97-AF65-F5344CB8AC3E}">
        <p14:creationId xmlns:p14="http://schemas.microsoft.com/office/powerpoint/2010/main" val="154398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2DAA-816A-214E-8483-3FDE025B4E20}"/>
              </a:ext>
            </a:extLst>
          </p:cNvPr>
          <p:cNvSpPr>
            <a:spLocks noGrp="1"/>
          </p:cNvSpPr>
          <p:nvPr>
            <p:ph type="ctrTitle"/>
          </p:nvPr>
        </p:nvSpPr>
        <p:spPr>
          <a:xfrm>
            <a:off x="1662022" y="608176"/>
            <a:ext cx="9144000" cy="2387600"/>
          </a:xfrm>
        </p:spPr>
        <p:txBody>
          <a:bodyPr anchor="b">
            <a:normAutofit/>
          </a:bodyPr>
          <a:lstStyle>
            <a:lvl1pPr algn="ctr">
              <a:defRPr sz="48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3D8F91D-B308-2442-B0A3-43307319EC1C}"/>
              </a:ext>
            </a:extLst>
          </p:cNvPr>
          <p:cNvSpPr>
            <a:spLocks noGrp="1"/>
          </p:cNvSpPr>
          <p:nvPr>
            <p:ph type="subTitle" idx="1"/>
          </p:nvPr>
        </p:nvSpPr>
        <p:spPr>
          <a:xfrm>
            <a:off x="1662022" y="3427755"/>
            <a:ext cx="9144000" cy="1655762"/>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34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138-D7CF-C04D-95C2-6A770BE09B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62B719-968F-8245-AFAE-15AE55C963A0}"/>
              </a:ext>
            </a:extLst>
          </p:cNvPr>
          <p:cNvSpPr>
            <a:spLocks noGrp="1"/>
          </p:cNvSpPr>
          <p:nvPr>
            <p:ph idx="1"/>
          </p:nvPr>
        </p:nvSpPr>
        <p:spPr/>
        <p:txBody>
          <a:bodyPr/>
          <a:lstStyle>
            <a:lvl1pPr marL="298450" indent="-298450">
              <a:buClr>
                <a:srgbClr val="C00000"/>
              </a:buClr>
              <a:buFont typeface="Wingdings" pitchFamily="2" charset="2"/>
              <a:buChar char="§"/>
              <a:tabLst/>
              <a:defRPr>
                <a:latin typeface="Arial" panose="020B0604020202020204" pitchFamily="34" charset="0"/>
                <a:cs typeface="Arial" panose="020B0604020202020204" pitchFamily="34" charset="0"/>
              </a:defRPr>
            </a:lvl1pPr>
            <a:lvl2pPr marL="757238" indent="-300038">
              <a:buClr>
                <a:srgbClr val="C00000"/>
              </a:buClr>
              <a:tabLst/>
              <a:defRPr>
                <a:latin typeface="Arial" panose="020B0604020202020204" pitchFamily="34" charset="0"/>
                <a:cs typeface="Arial" panose="020B0604020202020204" pitchFamily="34" charset="0"/>
              </a:defRPr>
            </a:lvl2pPr>
            <a:lvl3pPr marL="1216025" indent="-301625">
              <a:tabLst/>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800779-5187-1D46-B214-A6F8B613FF1C}"/>
              </a:ext>
            </a:extLst>
          </p:cNvPr>
          <p:cNvSpPr>
            <a:spLocks noGrp="1"/>
          </p:cNvSpPr>
          <p:nvPr>
            <p:ph type="dt" sz="half" idx="10"/>
          </p:nvPr>
        </p:nvSpPr>
        <p:spPr/>
        <p:txBody>
          <a:bodyPr/>
          <a:lstStyle/>
          <a:p>
            <a:fld id="{BA198423-C4AE-FF44-88F6-DFCA8F1644E6}" type="datetime1">
              <a:rPr lang="en-US" smtClean="0"/>
              <a:t>9/2/24</a:t>
            </a:fld>
            <a:endParaRPr lang="en-US"/>
          </a:p>
        </p:txBody>
      </p:sp>
      <p:sp>
        <p:nvSpPr>
          <p:cNvPr id="5" name="Footer Placeholder 4">
            <a:extLst>
              <a:ext uri="{FF2B5EF4-FFF2-40B4-BE49-F238E27FC236}">
                <a16:creationId xmlns:a16="http://schemas.microsoft.com/office/drawing/2014/main" id="{62466588-CE3F-2640-8EFB-4B930BF5D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F282-CBFD-C64A-8FE6-1F516DD6DC1D}"/>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255025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C99B-7F23-FD4A-B99B-A11938E1A15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DF99BC-86B5-D843-B94C-48372DB27795}"/>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F0172-45E6-EF4B-B7B4-A9B01A640E4E}"/>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C931E7-01FC-764E-A1B2-FC49ABA39003}"/>
              </a:ext>
            </a:extLst>
          </p:cNvPr>
          <p:cNvSpPr>
            <a:spLocks noGrp="1"/>
          </p:cNvSpPr>
          <p:nvPr>
            <p:ph type="dt" sz="half" idx="10"/>
          </p:nvPr>
        </p:nvSpPr>
        <p:spPr/>
        <p:txBody>
          <a:bodyPr/>
          <a:lstStyle/>
          <a:p>
            <a:fld id="{DE2F89EC-7B1F-B145-931D-2DE3C9AA97B6}" type="datetime1">
              <a:rPr lang="en-US" smtClean="0"/>
              <a:t>9/2/24</a:t>
            </a:fld>
            <a:endParaRPr lang="en-US"/>
          </a:p>
        </p:txBody>
      </p:sp>
      <p:sp>
        <p:nvSpPr>
          <p:cNvPr id="6" name="Footer Placeholder 5">
            <a:extLst>
              <a:ext uri="{FF2B5EF4-FFF2-40B4-BE49-F238E27FC236}">
                <a16:creationId xmlns:a16="http://schemas.microsoft.com/office/drawing/2014/main" id="{78B01C4F-D874-0549-8C97-C1559A451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68391-7985-3A4B-A24C-366ACBF9D8AB}"/>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300012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DE9-4EA4-954C-9368-B43429AA8893}"/>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47A3B35-94E3-394D-811B-D6BC42C9A3C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7B7FF-3B4A-B844-BA0E-2329AA3DAFFD}"/>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6E38D8-8485-CF46-8435-8FB14377B4F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12ECB5-EF6D-834B-A527-8509BCF90A3C}"/>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AC46C5B-575D-1D4B-A3ED-C923F027FF05}"/>
              </a:ext>
            </a:extLst>
          </p:cNvPr>
          <p:cNvSpPr>
            <a:spLocks noGrp="1"/>
          </p:cNvSpPr>
          <p:nvPr>
            <p:ph type="dt" sz="half" idx="10"/>
          </p:nvPr>
        </p:nvSpPr>
        <p:spPr/>
        <p:txBody>
          <a:bodyPr/>
          <a:lstStyle/>
          <a:p>
            <a:fld id="{F28AE5CE-4DC4-8F4F-829A-A4A0EA006300}" type="datetime1">
              <a:rPr lang="en-US" smtClean="0"/>
              <a:t>9/2/24</a:t>
            </a:fld>
            <a:endParaRPr lang="en-US"/>
          </a:p>
        </p:txBody>
      </p:sp>
      <p:sp>
        <p:nvSpPr>
          <p:cNvPr id="8" name="Footer Placeholder 7">
            <a:extLst>
              <a:ext uri="{FF2B5EF4-FFF2-40B4-BE49-F238E27FC236}">
                <a16:creationId xmlns:a16="http://schemas.microsoft.com/office/drawing/2014/main" id="{8B095F3D-D1A3-7443-81C4-31DB909ED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AE135-07AB-C148-9017-27C75A6E15B1}"/>
              </a:ext>
            </a:extLst>
          </p:cNvPr>
          <p:cNvSpPr>
            <a:spLocks noGrp="1"/>
          </p:cNvSpPr>
          <p:nvPr>
            <p:ph type="sldNum" sz="quarter" idx="12"/>
          </p:nvPr>
        </p:nvSpPr>
        <p:spPr/>
        <p:txBody>
          <a:bodyPr/>
          <a:lstStyle/>
          <a:p>
            <a:fld id="{B22690B4-B123-A641-B51B-F51EC590671E}" type="slidenum">
              <a:rPr lang="en-US" smtClean="0"/>
              <a:t>‹#›</a:t>
            </a:fld>
            <a:endParaRPr lang="en-US"/>
          </a:p>
        </p:txBody>
      </p:sp>
    </p:spTree>
    <p:extLst>
      <p:ext uri="{BB962C8B-B14F-4D97-AF65-F5344CB8AC3E}">
        <p14:creationId xmlns:p14="http://schemas.microsoft.com/office/powerpoint/2010/main" val="2169953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04316-734A-4A40-B8CE-40BB0494E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0252F8-1A14-CA40-A9FD-CCA019ACE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9247C7-C3A8-4D42-92CC-19BADB848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69E7E-798C-4C32-A9F7-59FBCE5D0F9D}" type="datetimeFigureOut">
              <a:rPr lang="en-US" smtClean="0"/>
              <a:t>9/2/24</a:t>
            </a:fld>
            <a:endParaRPr lang="en-US"/>
          </a:p>
        </p:txBody>
      </p:sp>
      <p:sp>
        <p:nvSpPr>
          <p:cNvPr id="5" name="Footer Placeholder 4">
            <a:extLst>
              <a:ext uri="{FF2B5EF4-FFF2-40B4-BE49-F238E27FC236}">
                <a16:creationId xmlns:a16="http://schemas.microsoft.com/office/drawing/2014/main" id="{950F8BB4-716D-DE4A-8DC9-50B0D91D5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50BBE-080D-8344-B6B8-10F88FFC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E1344-B04E-4B47-BAE3-E9895846DBD7}" type="slidenum">
              <a:rPr lang="en-US" smtClean="0"/>
              <a:t>‹#›</a:t>
            </a:fld>
            <a:endParaRPr lang="en-US"/>
          </a:p>
        </p:txBody>
      </p:sp>
      <p:cxnSp>
        <p:nvCxnSpPr>
          <p:cNvPr id="9" name="Straight Connector 8">
            <a:extLst>
              <a:ext uri="{FF2B5EF4-FFF2-40B4-BE49-F238E27FC236}">
                <a16:creationId xmlns:a16="http://schemas.microsoft.com/office/drawing/2014/main" id="{07889858-441B-C344-93F1-88CB49584985}"/>
              </a:ext>
            </a:extLst>
          </p:cNvPr>
          <p:cNvCxnSpPr/>
          <p:nvPr/>
        </p:nvCxnSpPr>
        <p:spPr>
          <a:xfrm>
            <a:off x="16329" y="0"/>
            <a:ext cx="0" cy="6858000"/>
          </a:xfrm>
          <a:prstGeom prst="line">
            <a:avLst/>
          </a:prstGeom>
          <a:ln w="111125" cmpd="sng">
            <a:solidFill>
              <a:srgbClr val="A9030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938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04316-734A-4A40-B8CE-40BB0494E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0252F8-1A14-CA40-A9FD-CCA019ACE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9247C7-C3A8-4D42-92CC-19BADB848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496FB-367D-A14C-8C85-4EC98CBC2D51}" type="datetime1">
              <a:rPr lang="en-US" smtClean="0"/>
              <a:t>9/2/24</a:t>
            </a:fld>
            <a:endParaRPr lang="en-US"/>
          </a:p>
        </p:txBody>
      </p:sp>
      <p:sp>
        <p:nvSpPr>
          <p:cNvPr id="5" name="Footer Placeholder 4">
            <a:extLst>
              <a:ext uri="{FF2B5EF4-FFF2-40B4-BE49-F238E27FC236}">
                <a16:creationId xmlns:a16="http://schemas.microsoft.com/office/drawing/2014/main" id="{950F8BB4-716D-DE4A-8DC9-50B0D91D5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50BBE-080D-8344-B6B8-10F88FFC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690B4-B123-A641-B51B-F51EC590671E}" type="slidenum">
              <a:rPr lang="en-US" smtClean="0"/>
              <a:t>‹#›</a:t>
            </a:fld>
            <a:endParaRPr lang="en-US"/>
          </a:p>
        </p:txBody>
      </p:sp>
      <p:cxnSp>
        <p:nvCxnSpPr>
          <p:cNvPr id="9" name="Straight Connector 8">
            <a:extLst>
              <a:ext uri="{FF2B5EF4-FFF2-40B4-BE49-F238E27FC236}">
                <a16:creationId xmlns:a16="http://schemas.microsoft.com/office/drawing/2014/main" id="{07889858-441B-C344-93F1-88CB49584985}"/>
              </a:ext>
            </a:extLst>
          </p:cNvPr>
          <p:cNvCxnSpPr/>
          <p:nvPr/>
        </p:nvCxnSpPr>
        <p:spPr>
          <a:xfrm>
            <a:off x="16329" y="0"/>
            <a:ext cx="0" cy="6858000"/>
          </a:xfrm>
          <a:prstGeom prst="line">
            <a:avLst/>
          </a:prstGeom>
          <a:ln w="111125" cmpd="sng">
            <a:solidFill>
              <a:srgbClr val="A9030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98364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04316-734A-4A40-B8CE-40BB0494E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0252F8-1A14-CA40-A9FD-CCA019ACE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9247C7-C3A8-4D42-92CC-19BADB848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69E7E-798C-4C32-A9F7-59FBCE5D0F9D}" type="datetimeFigureOut">
              <a:rPr lang="en-US" smtClean="0"/>
              <a:t>9/2/24</a:t>
            </a:fld>
            <a:endParaRPr lang="en-US"/>
          </a:p>
        </p:txBody>
      </p:sp>
      <p:sp>
        <p:nvSpPr>
          <p:cNvPr id="5" name="Footer Placeholder 4">
            <a:extLst>
              <a:ext uri="{FF2B5EF4-FFF2-40B4-BE49-F238E27FC236}">
                <a16:creationId xmlns:a16="http://schemas.microsoft.com/office/drawing/2014/main" id="{950F8BB4-716D-DE4A-8DC9-50B0D91D5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50BBE-080D-8344-B6B8-10F88FFC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E1344-B04E-4B47-BAE3-E9895846DBD7}" type="slidenum">
              <a:rPr lang="en-US" smtClean="0"/>
              <a:t>‹#›</a:t>
            </a:fld>
            <a:endParaRPr lang="en-US"/>
          </a:p>
        </p:txBody>
      </p:sp>
      <p:cxnSp>
        <p:nvCxnSpPr>
          <p:cNvPr id="9" name="Straight Connector 8">
            <a:extLst>
              <a:ext uri="{FF2B5EF4-FFF2-40B4-BE49-F238E27FC236}">
                <a16:creationId xmlns:a16="http://schemas.microsoft.com/office/drawing/2014/main" id="{07889858-441B-C344-93F1-88CB49584985}"/>
              </a:ext>
            </a:extLst>
          </p:cNvPr>
          <p:cNvCxnSpPr/>
          <p:nvPr/>
        </p:nvCxnSpPr>
        <p:spPr>
          <a:xfrm>
            <a:off x="16329" y="0"/>
            <a:ext cx="0" cy="6858000"/>
          </a:xfrm>
          <a:prstGeom prst="line">
            <a:avLst/>
          </a:prstGeom>
          <a:ln w="111125" cmpd="sng">
            <a:solidFill>
              <a:srgbClr val="A9030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53747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04316-734A-4A40-B8CE-40BB0494E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0252F8-1A14-CA40-A9FD-CCA019ACE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9247C7-C3A8-4D42-92CC-19BADB848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496FB-367D-A14C-8C85-4EC98CBC2D51}" type="datetime1">
              <a:rPr lang="en-US" smtClean="0"/>
              <a:t>9/2/24</a:t>
            </a:fld>
            <a:endParaRPr lang="en-US"/>
          </a:p>
        </p:txBody>
      </p:sp>
      <p:sp>
        <p:nvSpPr>
          <p:cNvPr id="5" name="Footer Placeholder 4">
            <a:extLst>
              <a:ext uri="{FF2B5EF4-FFF2-40B4-BE49-F238E27FC236}">
                <a16:creationId xmlns:a16="http://schemas.microsoft.com/office/drawing/2014/main" id="{950F8BB4-716D-DE4A-8DC9-50B0D91D5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50BBE-080D-8344-B6B8-10F88FFC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690B4-B123-A641-B51B-F51EC590671E}" type="slidenum">
              <a:rPr lang="en-US" smtClean="0"/>
              <a:t>‹#›</a:t>
            </a:fld>
            <a:endParaRPr lang="en-US"/>
          </a:p>
        </p:txBody>
      </p:sp>
      <p:cxnSp>
        <p:nvCxnSpPr>
          <p:cNvPr id="9" name="Straight Connector 8">
            <a:extLst>
              <a:ext uri="{FF2B5EF4-FFF2-40B4-BE49-F238E27FC236}">
                <a16:creationId xmlns:a16="http://schemas.microsoft.com/office/drawing/2014/main" id="{07889858-441B-C344-93F1-88CB49584985}"/>
              </a:ext>
            </a:extLst>
          </p:cNvPr>
          <p:cNvCxnSpPr/>
          <p:nvPr/>
        </p:nvCxnSpPr>
        <p:spPr>
          <a:xfrm>
            <a:off x="16329" y="0"/>
            <a:ext cx="0" cy="6858000"/>
          </a:xfrm>
          <a:prstGeom prst="line">
            <a:avLst/>
          </a:prstGeom>
          <a:ln w="111125" cmpd="sng">
            <a:solidFill>
              <a:srgbClr val="A9030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2684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C144-99B6-4673-9292-E760446A05E9}"/>
              </a:ext>
            </a:extLst>
          </p:cNvPr>
          <p:cNvSpPr>
            <a:spLocks noGrp="1"/>
          </p:cNvSpPr>
          <p:nvPr>
            <p:ph type="ctrTitle"/>
          </p:nvPr>
        </p:nvSpPr>
        <p:spPr>
          <a:xfrm>
            <a:off x="1230774" y="1422022"/>
            <a:ext cx="9494687" cy="2324999"/>
          </a:xfrm>
        </p:spPr>
        <p:txBody>
          <a:bodyPr>
            <a:noAutofit/>
          </a:bodyPr>
          <a:lstStyle/>
          <a:p>
            <a:pPr>
              <a:lnSpc>
                <a:spcPct val="100000"/>
              </a:lnSpc>
            </a:pPr>
            <a:r>
              <a:rPr lang="en-US" sz="4400" dirty="0">
                <a:solidFill>
                  <a:schemeClr val="tx1"/>
                </a:solidFill>
              </a:rPr>
              <a:t>Limited Accountability and Awareness in Corporate Emissions Targets Ended in 2020</a:t>
            </a:r>
          </a:p>
        </p:txBody>
      </p:sp>
      <p:sp>
        <p:nvSpPr>
          <p:cNvPr id="3" name="Subtitle 2">
            <a:extLst>
              <a:ext uri="{FF2B5EF4-FFF2-40B4-BE49-F238E27FC236}">
                <a16:creationId xmlns:a16="http://schemas.microsoft.com/office/drawing/2014/main" id="{F98FA98A-E7EE-45E6-838D-1375949F69F1}"/>
              </a:ext>
            </a:extLst>
          </p:cNvPr>
          <p:cNvSpPr>
            <a:spLocks noGrp="1"/>
          </p:cNvSpPr>
          <p:nvPr>
            <p:ph type="subTitle" idx="1"/>
          </p:nvPr>
        </p:nvSpPr>
        <p:spPr>
          <a:xfrm>
            <a:off x="1230775" y="4635795"/>
            <a:ext cx="7716456" cy="917840"/>
          </a:xfrm>
        </p:spPr>
        <p:txBody>
          <a:bodyPr>
            <a:normAutofit fontScale="92500" lnSpcReduction="20000"/>
          </a:bodyPr>
          <a:lstStyle/>
          <a:p>
            <a:r>
              <a:rPr lang="en-US" sz="2400" dirty="0">
                <a:solidFill>
                  <a:schemeClr val="tx1"/>
                </a:solidFill>
              </a:rPr>
              <a:t>Xiaoyan Jiang, Shawn Kim and Shirley Lu</a:t>
            </a:r>
          </a:p>
          <a:p>
            <a:endParaRPr lang="en-US" sz="2400" b="0" dirty="0">
              <a:solidFill>
                <a:schemeClr val="tx1"/>
              </a:solidFill>
            </a:endParaRPr>
          </a:p>
          <a:p>
            <a:r>
              <a:rPr lang="en-US" sz="2400" b="0" dirty="0">
                <a:solidFill>
                  <a:schemeClr val="tx1"/>
                </a:solidFill>
              </a:rPr>
              <a:t>2024 Annual GRASFI Conference</a:t>
            </a:r>
          </a:p>
        </p:txBody>
      </p:sp>
    </p:spTree>
    <p:extLst>
      <p:ext uri="{BB962C8B-B14F-4D97-AF65-F5344CB8AC3E}">
        <p14:creationId xmlns:p14="http://schemas.microsoft.com/office/powerpoint/2010/main" val="27697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0" y="221906"/>
            <a:ext cx="10515600" cy="1325563"/>
          </a:xfrm>
        </p:spPr>
        <p:txBody>
          <a:bodyPr/>
          <a:lstStyle/>
          <a:p>
            <a:r>
              <a:rPr lang="en-US" dirty="0"/>
              <a:t>RQ1: Target outcomes</a:t>
            </a:r>
          </a:p>
        </p:txBody>
      </p:sp>
      <p:sp>
        <p:nvSpPr>
          <p:cNvPr id="4" name="Content Placeholder 3"/>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9487D559-1F7B-2464-FAB3-9F9FA2406412}"/>
              </a:ext>
            </a:extLst>
          </p:cNvPr>
          <p:cNvPicPr>
            <a:picLocks noChangeAspect="1"/>
          </p:cNvPicPr>
          <p:nvPr/>
        </p:nvPicPr>
        <p:blipFill>
          <a:blip r:embed="rId3"/>
          <a:stretch>
            <a:fillRect/>
          </a:stretch>
        </p:blipFill>
        <p:spPr>
          <a:xfrm>
            <a:off x="2040308" y="1407454"/>
            <a:ext cx="8233681" cy="5450546"/>
          </a:xfrm>
          <a:prstGeom prst="rect">
            <a:avLst/>
          </a:prstGeom>
        </p:spPr>
      </p:pic>
    </p:spTree>
    <p:extLst>
      <p:ext uri="{BB962C8B-B14F-4D97-AF65-F5344CB8AC3E}">
        <p14:creationId xmlns:p14="http://schemas.microsoft.com/office/powerpoint/2010/main" val="602656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0" y="221906"/>
            <a:ext cx="10515600" cy="1325563"/>
          </a:xfrm>
        </p:spPr>
        <p:txBody>
          <a:bodyPr/>
          <a:lstStyle/>
          <a:p>
            <a:r>
              <a:rPr lang="en-US" dirty="0"/>
              <a:t>RQ2: Transparency</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93656" y="1357814"/>
            <a:ext cx="9248775" cy="30575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p:blipFill>
        <p:spPr>
          <a:xfrm>
            <a:off x="277342" y="4762949"/>
            <a:ext cx="9252249" cy="1765904"/>
          </a:xfrm>
          <a:prstGeom prst="rect">
            <a:avLst/>
          </a:prstGeom>
        </p:spPr>
      </p:pic>
      <p:sp>
        <p:nvSpPr>
          <p:cNvPr id="10" name="Rectangle 9"/>
          <p:cNvSpPr/>
          <p:nvPr/>
        </p:nvSpPr>
        <p:spPr>
          <a:xfrm>
            <a:off x="9681130" y="2577544"/>
            <a:ext cx="2510870" cy="1754326"/>
          </a:xfrm>
          <a:prstGeom prst="rect">
            <a:avLst/>
          </a:prstGeom>
        </p:spPr>
        <p:txBody>
          <a:bodyPr wrap="square">
            <a:spAutoFit/>
          </a:bodyPr>
          <a:lstStyle/>
          <a:p>
            <a:r>
              <a:rPr lang="en-US" b="1" dirty="0"/>
              <a:t>Outcome</a:t>
            </a:r>
            <a:r>
              <a:rPr lang="en-US" dirty="0"/>
              <a:t>:</a:t>
            </a:r>
          </a:p>
          <a:p>
            <a:r>
              <a:rPr lang="en-US" b="1" dirty="0"/>
              <a:t>3% </a:t>
            </a:r>
            <a:r>
              <a:rPr lang="en-US" dirty="0"/>
              <a:t>(3/88) failed firms covered by the media</a:t>
            </a:r>
          </a:p>
          <a:p>
            <a:endParaRPr lang="en-US" dirty="0"/>
          </a:p>
          <a:p>
            <a:r>
              <a:rPr lang="en-US" b="1" dirty="0"/>
              <a:t>51</a:t>
            </a:r>
            <a:r>
              <a:rPr lang="en-US" dirty="0"/>
              <a:t> media articles (48 achieved + 3 failed)</a:t>
            </a:r>
          </a:p>
        </p:txBody>
      </p:sp>
      <p:sp>
        <p:nvSpPr>
          <p:cNvPr id="11" name="Rectangle 10"/>
          <p:cNvSpPr/>
          <p:nvPr/>
        </p:nvSpPr>
        <p:spPr>
          <a:xfrm>
            <a:off x="9681130" y="5176290"/>
            <a:ext cx="2510870" cy="923330"/>
          </a:xfrm>
          <a:prstGeom prst="rect">
            <a:avLst/>
          </a:prstGeom>
        </p:spPr>
        <p:txBody>
          <a:bodyPr wrap="square">
            <a:spAutoFit/>
          </a:bodyPr>
          <a:lstStyle/>
          <a:p>
            <a:r>
              <a:rPr lang="en-US" b="1" dirty="0"/>
              <a:t>Set Target</a:t>
            </a:r>
            <a:r>
              <a:rPr lang="en-US" dirty="0"/>
              <a:t>:</a:t>
            </a:r>
          </a:p>
          <a:p>
            <a:r>
              <a:rPr lang="en-US" b="1" dirty="0"/>
              <a:t>89</a:t>
            </a:r>
            <a:r>
              <a:rPr lang="en-US" dirty="0"/>
              <a:t> media articles of setting 2020 targets</a:t>
            </a:r>
          </a:p>
        </p:txBody>
      </p:sp>
    </p:spTree>
    <p:extLst>
      <p:ext uri="{BB962C8B-B14F-4D97-AF65-F5344CB8AC3E}">
        <p14:creationId xmlns:p14="http://schemas.microsoft.com/office/powerpoint/2010/main" val="342658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05B67-8AD3-4CBF-B55E-CC39D01556A1}"/>
              </a:ext>
            </a:extLst>
          </p:cNvPr>
          <p:cNvSpPr>
            <a:spLocks noGrp="1"/>
          </p:cNvSpPr>
          <p:nvPr>
            <p:ph idx="1"/>
          </p:nvPr>
        </p:nvSpPr>
        <p:spPr/>
        <p:txBody>
          <a:bodyPr/>
          <a:lstStyle/>
          <a:p>
            <a:pPr>
              <a:lnSpc>
                <a:spcPct val="100000"/>
              </a:lnSpc>
            </a:pPr>
            <a:r>
              <a:rPr lang="en-US" dirty="0"/>
              <a:t>Market reaction to target outcomes (Bolton and Kacperczyk, 2021; </a:t>
            </a:r>
            <a:r>
              <a:rPr lang="en-US" dirty="0" err="1"/>
              <a:t>Pástor</a:t>
            </a:r>
            <a:r>
              <a:rPr lang="en-US" dirty="0"/>
              <a:t> et al., 2022)</a:t>
            </a:r>
          </a:p>
          <a:p>
            <a:pPr>
              <a:lnSpc>
                <a:spcPct val="100000"/>
              </a:lnSpc>
            </a:pPr>
            <a:r>
              <a:rPr lang="en-US" dirty="0"/>
              <a:t>ESG ratings (Berg et al., 2022, Huang and Lu, 2022)</a:t>
            </a:r>
          </a:p>
          <a:p>
            <a:pPr>
              <a:lnSpc>
                <a:spcPct val="100000"/>
              </a:lnSpc>
            </a:pPr>
            <a:r>
              <a:rPr lang="en-US" dirty="0"/>
              <a:t>Media sentiment (Dyck and Zingales, 2002; </a:t>
            </a:r>
            <a:r>
              <a:rPr lang="en-US" dirty="0" err="1"/>
              <a:t>Baloria</a:t>
            </a:r>
            <a:r>
              <a:rPr lang="en-US" dirty="0"/>
              <a:t> and Heese, 2018) </a:t>
            </a:r>
          </a:p>
          <a:p>
            <a:pPr>
              <a:lnSpc>
                <a:spcPct val="100000"/>
              </a:lnSpc>
            </a:pPr>
            <a:r>
              <a:rPr lang="en-US" dirty="0"/>
              <a:t>Shareholder proposals (</a:t>
            </a:r>
            <a:r>
              <a:rPr lang="en-US" dirty="0" err="1"/>
              <a:t>Flammer</a:t>
            </a:r>
            <a:r>
              <a:rPr lang="en-US" dirty="0"/>
              <a:t> et al., 2021)</a:t>
            </a:r>
          </a:p>
          <a:p>
            <a:pPr>
              <a:lnSpc>
                <a:spcPct val="100000"/>
              </a:lnSpc>
            </a:pPr>
            <a:endParaRPr lang="en-US" sz="2400" dirty="0"/>
          </a:p>
          <a:p>
            <a:pPr marL="0" indent="0">
              <a:buNone/>
            </a:pPr>
            <a:endParaRPr lang="en-US" dirty="0"/>
          </a:p>
        </p:txBody>
      </p:sp>
      <p:sp>
        <p:nvSpPr>
          <p:cNvPr id="5" name="Title 1"/>
          <p:cNvSpPr txBox="1">
            <a:spLocks/>
          </p:cNvSpPr>
          <p:nvPr/>
        </p:nvSpPr>
        <p:spPr>
          <a:xfrm>
            <a:off x="463110" y="221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t>RQ3: Consequences</a:t>
            </a:r>
            <a:endParaRPr lang="en-US" dirty="0"/>
          </a:p>
        </p:txBody>
      </p:sp>
    </p:spTree>
    <p:extLst>
      <p:ext uri="{BB962C8B-B14F-4D97-AF65-F5344CB8AC3E}">
        <p14:creationId xmlns:p14="http://schemas.microsoft.com/office/powerpoint/2010/main" val="184026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34A0-3B48-43BA-BA6E-FA456BB35096}"/>
              </a:ext>
            </a:extLst>
          </p:cNvPr>
          <p:cNvSpPr>
            <a:spLocks noGrp="1"/>
          </p:cNvSpPr>
          <p:nvPr>
            <p:ph type="title"/>
          </p:nvPr>
        </p:nvSpPr>
        <p:spPr/>
        <p:txBody>
          <a:bodyPr/>
          <a:lstStyle/>
          <a:p>
            <a:r>
              <a:rPr lang="en-US" dirty="0"/>
              <a:t>Market reaction</a:t>
            </a:r>
          </a:p>
        </p:txBody>
      </p:sp>
      <p:sp>
        <p:nvSpPr>
          <p:cNvPr id="4" name="Content Placeholder 3">
            <a:extLst>
              <a:ext uri="{FF2B5EF4-FFF2-40B4-BE49-F238E27FC236}">
                <a16:creationId xmlns:a16="http://schemas.microsoft.com/office/drawing/2014/main" id="{3F7C4DDC-8791-94C5-2EA0-D4351FF147CA}"/>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33BC4556-1549-36CF-0033-1D028080264F}"/>
              </a:ext>
            </a:extLst>
          </p:cNvPr>
          <p:cNvPicPr>
            <a:picLocks noChangeAspect="1"/>
          </p:cNvPicPr>
          <p:nvPr/>
        </p:nvPicPr>
        <p:blipFill>
          <a:blip r:embed="rId3"/>
          <a:stretch>
            <a:fillRect/>
          </a:stretch>
        </p:blipFill>
        <p:spPr>
          <a:xfrm>
            <a:off x="1427356" y="1690688"/>
            <a:ext cx="9723863" cy="4675211"/>
          </a:xfrm>
          <a:prstGeom prst="rect">
            <a:avLst/>
          </a:prstGeom>
        </p:spPr>
      </p:pic>
    </p:spTree>
    <p:extLst>
      <p:ext uri="{BB962C8B-B14F-4D97-AF65-F5344CB8AC3E}">
        <p14:creationId xmlns:p14="http://schemas.microsoft.com/office/powerpoint/2010/main" val="194175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34A0-3B48-43BA-BA6E-FA456BB35096}"/>
              </a:ext>
            </a:extLst>
          </p:cNvPr>
          <p:cNvSpPr>
            <a:spLocks noGrp="1"/>
          </p:cNvSpPr>
          <p:nvPr>
            <p:ph type="title"/>
          </p:nvPr>
        </p:nvSpPr>
        <p:spPr/>
        <p:txBody>
          <a:bodyPr/>
          <a:lstStyle/>
          <a:p>
            <a:r>
              <a:rPr lang="en-US" dirty="0"/>
              <a:t>Market reaction</a:t>
            </a:r>
          </a:p>
        </p:txBody>
      </p:sp>
      <p:pic>
        <p:nvPicPr>
          <p:cNvPr id="7" name="Content Placeholder 6">
            <a:extLst>
              <a:ext uri="{FF2B5EF4-FFF2-40B4-BE49-F238E27FC236}">
                <a16:creationId xmlns:a16="http://schemas.microsoft.com/office/drawing/2014/main" id="{56CBA207-4796-E466-5F4A-9019C44808C9}"/>
              </a:ext>
            </a:extLst>
          </p:cNvPr>
          <p:cNvPicPr>
            <a:picLocks noGrp="1" noChangeAspect="1"/>
          </p:cNvPicPr>
          <p:nvPr>
            <p:ph idx="1"/>
          </p:nvPr>
        </p:nvPicPr>
        <p:blipFill>
          <a:blip r:embed="rId3"/>
          <a:stretch>
            <a:fillRect/>
          </a:stretch>
        </p:blipFill>
        <p:spPr>
          <a:xfrm>
            <a:off x="1031488" y="1938196"/>
            <a:ext cx="9740882" cy="1490804"/>
          </a:xfrm>
        </p:spPr>
      </p:pic>
      <p:pic>
        <p:nvPicPr>
          <p:cNvPr id="9" name="Picture 8">
            <a:extLst>
              <a:ext uri="{FF2B5EF4-FFF2-40B4-BE49-F238E27FC236}">
                <a16:creationId xmlns:a16="http://schemas.microsoft.com/office/drawing/2014/main" id="{014A4173-98A7-722C-EFAC-E043739DD352}"/>
              </a:ext>
            </a:extLst>
          </p:cNvPr>
          <p:cNvPicPr>
            <a:picLocks noChangeAspect="1"/>
          </p:cNvPicPr>
          <p:nvPr/>
        </p:nvPicPr>
        <p:blipFill>
          <a:blip r:embed="rId4"/>
          <a:stretch>
            <a:fillRect/>
          </a:stretch>
        </p:blipFill>
        <p:spPr>
          <a:xfrm>
            <a:off x="1031488" y="3619649"/>
            <a:ext cx="9740882" cy="2536088"/>
          </a:xfrm>
          <a:prstGeom prst="rect">
            <a:avLst/>
          </a:prstGeom>
        </p:spPr>
      </p:pic>
    </p:spTree>
    <p:extLst>
      <p:ext uri="{BB962C8B-B14F-4D97-AF65-F5344CB8AC3E}">
        <p14:creationId xmlns:p14="http://schemas.microsoft.com/office/powerpoint/2010/main" val="283647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01D20-847F-468F-B05A-E993735578A0}"/>
              </a:ext>
            </a:extLst>
          </p:cNvPr>
          <p:cNvSpPr>
            <a:spLocks noGrp="1"/>
          </p:cNvSpPr>
          <p:nvPr>
            <p:ph type="title"/>
          </p:nvPr>
        </p:nvSpPr>
        <p:spPr>
          <a:xfrm>
            <a:off x="838200" y="184318"/>
            <a:ext cx="10515600" cy="1325563"/>
          </a:xfrm>
        </p:spPr>
        <p:txBody>
          <a:bodyPr/>
          <a:lstStyle/>
          <a:p>
            <a:r>
              <a:rPr lang="en-US" dirty="0"/>
              <a:t>Consequences</a:t>
            </a:r>
          </a:p>
        </p:txBody>
      </p:sp>
      <p:pic>
        <p:nvPicPr>
          <p:cNvPr id="7" name="Picture 6">
            <a:extLst>
              <a:ext uri="{FF2B5EF4-FFF2-40B4-BE49-F238E27FC236}">
                <a16:creationId xmlns:a16="http://schemas.microsoft.com/office/drawing/2014/main" id="{E38F5865-BAFD-49FB-F392-6D2E7703A902}"/>
              </a:ext>
            </a:extLst>
          </p:cNvPr>
          <p:cNvPicPr>
            <a:picLocks noChangeAspect="1"/>
          </p:cNvPicPr>
          <p:nvPr/>
        </p:nvPicPr>
        <p:blipFill>
          <a:blip r:embed="rId3"/>
          <a:stretch>
            <a:fillRect/>
          </a:stretch>
        </p:blipFill>
        <p:spPr>
          <a:xfrm>
            <a:off x="4559256" y="1116658"/>
            <a:ext cx="7409365" cy="5557024"/>
          </a:xfrm>
          <a:prstGeom prst="rect">
            <a:avLst/>
          </a:prstGeom>
        </p:spPr>
      </p:pic>
      <p:sp>
        <p:nvSpPr>
          <p:cNvPr id="2" name="Content Placeholder 2">
            <a:extLst>
              <a:ext uri="{FF2B5EF4-FFF2-40B4-BE49-F238E27FC236}">
                <a16:creationId xmlns:a16="http://schemas.microsoft.com/office/drawing/2014/main" id="{F66661B2-EED8-C465-EDD0-2348DB22D322}"/>
              </a:ext>
            </a:extLst>
          </p:cNvPr>
          <p:cNvSpPr>
            <a:spLocks noGrp="1"/>
          </p:cNvSpPr>
          <p:nvPr>
            <p:ph idx="1"/>
          </p:nvPr>
        </p:nvSpPr>
        <p:spPr>
          <a:xfrm>
            <a:off x="223380" y="1825625"/>
            <a:ext cx="4795188" cy="4351338"/>
          </a:xfrm>
        </p:spPr>
        <p:txBody>
          <a:bodyPr>
            <a:normAutofit/>
          </a:bodyPr>
          <a:lstStyle/>
          <a:p>
            <a:r>
              <a:rPr lang="en-US" sz="3200" dirty="0"/>
              <a:t>No significant negative consequences (market reaction, environmental shareholder proposals, media sentiment, ESG ratings) for missing emissions targets</a:t>
            </a:r>
          </a:p>
        </p:txBody>
      </p:sp>
    </p:spTree>
    <p:extLst>
      <p:ext uri="{BB962C8B-B14F-4D97-AF65-F5344CB8AC3E}">
        <p14:creationId xmlns:p14="http://schemas.microsoft.com/office/powerpoint/2010/main" val="174962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268C-9681-490F-82AA-A444942D67FA}"/>
              </a:ext>
            </a:extLst>
          </p:cNvPr>
          <p:cNvSpPr>
            <a:spLocks noGrp="1"/>
          </p:cNvSpPr>
          <p:nvPr>
            <p:ph type="title"/>
          </p:nvPr>
        </p:nvSpPr>
        <p:spPr/>
        <p:txBody>
          <a:bodyPr/>
          <a:lstStyle/>
          <a:p>
            <a:r>
              <a:rPr lang="en-US" dirty="0"/>
              <a:t>Alternative Explanations</a:t>
            </a:r>
          </a:p>
        </p:txBody>
      </p:sp>
      <p:sp>
        <p:nvSpPr>
          <p:cNvPr id="5" name="Content Placeholder 4">
            <a:extLst>
              <a:ext uri="{FF2B5EF4-FFF2-40B4-BE49-F238E27FC236}">
                <a16:creationId xmlns:a16="http://schemas.microsoft.com/office/drawing/2014/main" id="{47A70477-D71D-32DD-24DC-E8A2A93C6262}"/>
              </a:ext>
            </a:extLst>
          </p:cNvPr>
          <p:cNvSpPr>
            <a:spLocks noGrp="1"/>
          </p:cNvSpPr>
          <p:nvPr>
            <p:ph idx="1"/>
          </p:nvPr>
        </p:nvSpPr>
        <p:spPr>
          <a:xfrm>
            <a:off x="838200" y="1534886"/>
            <a:ext cx="10515600" cy="818485"/>
          </a:xfrm>
        </p:spPr>
        <p:txBody>
          <a:bodyPr/>
          <a:lstStyle/>
          <a:p>
            <a:r>
              <a:rPr lang="en-US" dirty="0"/>
              <a:t>Target difficulty &amp; Impact of COVID</a:t>
            </a:r>
          </a:p>
        </p:txBody>
      </p:sp>
      <p:pic>
        <p:nvPicPr>
          <p:cNvPr id="7" name="Picture 6">
            <a:extLst>
              <a:ext uri="{FF2B5EF4-FFF2-40B4-BE49-F238E27FC236}">
                <a16:creationId xmlns:a16="http://schemas.microsoft.com/office/drawing/2014/main" id="{469E5C80-967E-8E44-6E5F-4551FF9A2897}"/>
              </a:ext>
            </a:extLst>
          </p:cNvPr>
          <p:cNvPicPr>
            <a:picLocks noChangeAspect="1"/>
          </p:cNvPicPr>
          <p:nvPr/>
        </p:nvPicPr>
        <p:blipFill>
          <a:blip r:embed="rId3"/>
          <a:stretch>
            <a:fillRect/>
          </a:stretch>
        </p:blipFill>
        <p:spPr>
          <a:xfrm>
            <a:off x="241467" y="2353371"/>
            <a:ext cx="6099860" cy="4504629"/>
          </a:xfrm>
          <a:prstGeom prst="rect">
            <a:avLst/>
          </a:prstGeom>
        </p:spPr>
      </p:pic>
      <p:pic>
        <p:nvPicPr>
          <p:cNvPr id="9" name="Picture 8">
            <a:extLst>
              <a:ext uri="{FF2B5EF4-FFF2-40B4-BE49-F238E27FC236}">
                <a16:creationId xmlns:a16="http://schemas.microsoft.com/office/drawing/2014/main" id="{4B3A8DDE-8C1F-D21A-2517-5C0D19CEDA33}"/>
              </a:ext>
            </a:extLst>
          </p:cNvPr>
          <p:cNvPicPr>
            <a:picLocks noChangeAspect="1"/>
          </p:cNvPicPr>
          <p:nvPr/>
        </p:nvPicPr>
        <p:blipFill>
          <a:blip r:embed="rId4"/>
          <a:stretch>
            <a:fillRect/>
          </a:stretch>
        </p:blipFill>
        <p:spPr>
          <a:xfrm>
            <a:off x="6341327" y="2353371"/>
            <a:ext cx="5824761" cy="4323460"/>
          </a:xfrm>
          <a:prstGeom prst="rect">
            <a:avLst/>
          </a:prstGeom>
        </p:spPr>
      </p:pic>
    </p:spTree>
    <p:extLst>
      <p:ext uri="{BB962C8B-B14F-4D97-AF65-F5344CB8AC3E}">
        <p14:creationId xmlns:p14="http://schemas.microsoft.com/office/powerpoint/2010/main" val="341348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268C-9681-490F-82AA-A444942D67FA}"/>
              </a:ext>
            </a:extLst>
          </p:cNvPr>
          <p:cNvSpPr>
            <a:spLocks noGrp="1"/>
          </p:cNvSpPr>
          <p:nvPr>
            <p:ph type="title"/>
          </p:nvPr>
        </p:nvSpPr>
        <p:spPr/>
        <p:txBody>
          <a:bodyPr/>
          <a:lstStyle/>
          <a:p>
            <a:r>
              <a:rPr lang="en-US" dirty="0"/>
              <a:t>Alternative Explanations</a:t>
            </a:r>
          </a:p>
        </p:txBody>
      </p:sp>
      <p:pic>
        <p:nvPicPr>
          <p:cNvPr id="7" name="Picture 6">
            <a:extLst>
              <a:ext uri="{FF2B5EF4-FFF2-40B4-BE49-F238E27FC236}">
                <a16:creationId xmlns:a16="http://schemas.microsoft.com/office/drawing/2014/main" id="{469E5C80-967E-8E44-6E5F-4551FF9A28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949" y="2353371"/>
            <a:ext cx="5884251" cy="4504629"/>
          </a:xfrm>
          <a:prstGeom prst="rect">
            <a:avLst/>
          </a:prstGeom>
        </p:spPr>
      </p:pic>
      <p:pic>
        <p:nvPicPr>
          <p:cNvPr id="9" name="Picture 8">
            <a:extLst>
              <a:ext uri="{FF2B5EF4-FFF2-40B4-BE49-F238E27FC236}">
                <a16:creationId xmlns:a16="http://schemas.microsoft.com/office/drawing/2014/main" id="{4B3A8DDE-8C1F-D21A-2517-5C0D19CEDA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0802" y="2534540"/>
            <a:ext cx="5714702" cy="4323460"/>
          </a:xfrm>
          <a:prstGeom prst="rect">
            <a:avLst/>
          </a:prstGeom>
        </p:spPr>
      </p:pic>
      <p:sp>
        <p:nvSpPr>
          <p:cNvPr id="3" name="Content Placeholder 4">
            <a:extLst>
              <a:ext uri="{FF2B5EF4-FFF2-40B4-BE49-F238E27FC236}">
                <a16:creationId xmlns:a16="http://schemas.microsoft.com/office/drawing/2014/main" id="{1BAB194D-C02E-E2F7-C579-2A30D17F2C92}"/>
              </a:ext>
            </a:extLst>
          </p:cNvPr>
          <p:cNvSpPr>
            <a:spLocks noGrp="1"/>
          </p:cNvSpPr>
          <p:nvPr>
            <p:ph idx="1"/>
          </p:nvPr>
        </p:nvSpPr>
        <p:spPr>
          <a:xfrm>
            <a:off x="838199" y="1534886"/>
            <a:ext cx="10689771" cy="818485"/>
          </a:xfrm>
        </p:spPr>
        <p:txBody>
          <a:bodyPr>
            <a:normAutofit/>
          </a:bodyPr>
          <a:lstStyle/>
          <a:p>
            <a:r>
              <a:rPr lang="en-US" dirty="0"/>
              <a:t>Carbon materiality &amp; Already “priced” based on prior information</a:t>
            </a:r>
          </a:p>
        </p:txBody>
      </p:sp>
    </p:spTree>
    <p:extLst>
      <p:ext uri="{BB962C8B-B14F-4D97-AF65-F5344CB8AC3E}">
        <p14:creationId xmlns:p14="http://schemas.microsoft.com/office/powerpoint/2010/main" val="127909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93819" cy="1325563"/>
          </a:xfrm>
        </p:spPr>
        <p:txBody>
          <a:bodyPr>
            <a:normAutofit/>
          </a:bodyPr>
          <a:lstStyle/>
          <a:p>
            <a:r>
              <a:rPr lang="en-US" sz="3600" dirty="0"/>
              <a:t>Contrasting to initial announcements of 2020 targets</a:t>
            </a:r>
          </a:p>
        </p:txBody>
      </p:sp>
      <p:sp>
        <p:nvSpPr>
          <p:cNvPr id="3" name="Content Placeholder 2"/>
          <p:cNvSpPr>
            <a:spLocks noGrp="1"/>
          </p:cNvSpPr>
          <p:nvPr>
            <p:ph idx="1"/>
          </p:nvPr>
        </p:nvSpPr>
        <p:spPr>
          <a:xfrm>
            <a:off x="440872" y="1825625"/>
            <a:ext cx="4718958" cy="4351338"/>
          </a:xfrm>
        </p:spPr>
        <p:txBody>
          <a:bodyPr>
            <a:normAutofit/>
          </a:bodyPr>
          <a:lstStyle/>
          <a:p>
            <a:r>
              <a:rPr lang="en-US" sz="3200" dirty="0"/>
              <a:t>Companies seem to enjoy higher ESG ratings and positive media sentiment by announcing emissions reduction targets</a:t>
            </a:r>
          </a:p>
          <a:p>
            <a:r>
              <a:rPr lang="en-US" sz="3200" dirty="0"/>
              <a:t>Potential for a “free lunch”?</a:t>
            </a:r>
          </a:p>
        </p:txBody>
      </p:sp>
      <p:pic>
        <p:nvPicPr>
          <p:cNvPr id="6" name="Picture 5">
            <a:extLst>
              <a:ext uri="{FF2B5EF4-FFF2-40B4-BE49-F238E27FC236}">
                <a16:creationId xmlns:a16="http://schemas.microsoft.com/office/drawing/2014/main" id="{29F68656-F2E7-3705-CE27-2438B7EB8ADE}"/>
              </a:ext>
            </a:extLst>
          </p:cNvPr>
          <p:cNvPicPr>
            <a:picLocks noChangeAspect="1"/>
          </p:cNvPicPr>
          <p:nvPr/>
        </p:nvPicPr>
        <p:blipFill>
          <a:blip r:embed="rId3"/>
          <a:stretch>
            <a:fillRect/>
          </a:stretch>
        </p:blipFill>
        <p:spPr>
          <a:xfrm>
            <a:off x="5159830" y="1375317"/>
            <a:ext cx="6992323" cy="5482683"/>
          </a:xfrm>
          <a:prstGeom prst="rect">
            <a:avLst/>
          </a:prstGeom>
        </p:spPr>
      </p:pic>
    </p:spTree>
    <p:extLst>
      <p:ext uri="{BB962C8B-B14F-4D97-AF65-F5344CB8AC3E}">
        <p14:creationId xmlns:p14="http://schemas.microsoft.com/office/powerpoint/2010/main" val="368190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E5AE-FBD1-4D9A-A37C-1D59062E53A7}"/>
              </a:ext>
            </a:extLst>
          </p:cNvPr>
          <p:cNvSpPr>
            <a:spLocks noGrp="1"/>
          </p:cNvSpPr>
          <p:nvPr>
            <p:ph type="title"/>
          </p:nvPr>
        </p:nvSpPr>
        <p:spPr/>
        <p:txBody>
          <a:bodyPr/>
          <a:lstStyle/>
          <a:p>
            <a:r>
              <a:rPr lang="en-US" dirty="0"/>
              <a:t>Role of Media coverage?</a:t>
            </a:r>
          </a:p>
        </p:txBody>
      </p:sp>
      <p:pic>
        <p:nvPicPr>
          <p:cNvPr id="4" name="Picture 3">
            <a:extLst>
              <a:ext uri="{FF2B5EF4-FFF2-40B4-BE49-F238E27FC236}">
                <a16:creationId xmlns:a16="http://schemas.microsoft.com/office/drawing/2014/main" id="{84BD41F1-CEE6-4685-BF35-2D6C82FCED32}"/>
              </a:ext>
            </a:extLst>
          </p:cNvPr>
          <p:cNvPicPr>
            <a:picLocks noChangeAspect="1"/>
          </p:cNvPicPr>
          <p:nvPr/>
        </p:nvPicPr>
        <p:blipFill>
          <a:blip r:embed="rId2"/>
          <a:stretch>
            <a:fillRect/>
          </a:stretch>
        </p:blipFill>
        <p:spPr>
          <a:xfrm>
            <a:off x="413118" y="2479195"/>
            <a:ext cx="5434567" cy="1402706"/>
          </a:xfrm>
          <a:prstGeom prst="rect">
            <a:avLst/>
          </a:prstGeom>
        </p:spPr>
      </p:pic>
      <p:pic>
        <p:nvPicPr>
          <p:cNvPr id="6" name="Picture 5">
            <a:extLst>
              <a:ext uri="{FF2B5EF4-FFF2-40B4-BE49-F238E27FC236}">
                <a16:creationId xmlns:a16="http://schemas.microsoft.com/office/drawing/2014/main" id="{E2A9BBF1-5D58-4F88-AE62-B99A59AE47A2}"/>
              </a:ext>
            </a:extLst>
          </p:cNvPr>
          <p:cNvPicPr>
            <a:picLocks noChangeAspect="1"/>
          </p:cNvPicPr>
          <p:nvPr/>
        </p:nvPicPr>
        <p:blipFill rotWithShape="1">
          <a:blip r:embed="rId3"/>
          <a:srcRect r="21980"/>
          <a:stretch/>
        </p:blipFill>
        <p:spPr>
          <a:xfrm>
            <a:off x="413118" y="2012469"/>
            <a:ext cx="5434567" cy="466726"/>
          </a:xfrm>
          <a:prstGeom prst="rect">
            <a:avLst/>
          </a:prstGeom>
        </p:spPr>
      </p:pic>
      <p:pic>
        <p:nvPicPr>
          <p:cNvPr id="5" name="Picture 4">
            <a:extLst>
              <a:ext uri="{FF2B5EF4-FFF2-40B4-BE49-F238E27FC236}">
                <a16:creationId xmlns:a16="http://schemas.microsoft.com/office/drawing/2014/main" id="{88E2C64A-6459-4DBA-8F18-8C3EAF3112F3}"/>
              </a:ext>
            </a:extLst>
          </p:cNvPr>
          <p:cNvPicPr>
            <a:picLocks noChangeAspect="1"/>
          </p:cNvPicPr>
          <p:nvPr/>
        </p:nvPicPr>
        <p:blipFill rotWithShape="1">
          <a:blip r:embed="rId4"/>
          <a:srcRect b="67384"/>
          <a:stretch/>
        </p:blipFill>
        <p:spPr>
          <a:xfrm>
            <a:off x="472204" y="5588893"/>
            <a:ext cx="5337212" cy="532577"/>
          </a:xfrm>
          <a:prstGeom prst="rect">
            <a:avLst/>
          </a:prstGeom>
        </p:spPr>
      </p:pic>
      <p:pic>
        <p:nvPicPr>
          <p:cNvPr id="7" name="Picture 6">
            <a:extLst>
              <a:ext uri="{FF2B5EF4-FFF2-40B4-BE49-F238E27FC236}">
                <a16:creationId xmlns:a16="http://schemas.microsoft.com/office/drawing/2014/main" id="{183DDB08-5CFE-4C9B-8937-74F7F70E6061}"/>
              </a:ext>
            </a:extLst>
          </p:cNvPr>
          <p:cNvPicPr>
            <a:picLocks noChangeAspect="1"/>
          </p:cNvPicPr>
          <p:nvPr/>
        </p:nvPicPr>
        <p:blipFill>
          <a:blip r:embed="rId5"/>
          <a:stretch>
            <a:fillRect/>
          </a:stretch>
        </p:blipFill>
        <p:spPr>
          <a:xfrm>
            <a:off x="472204" y="4348627"/>
            <a:ext cx="4894917" cy="1240266"/>
          </a:xfrm>
          <a:prstGeom prst="rect">
            <a:avLst/>
          </a:prstGeom>
        </p:spPr>
      </p:pic>
      <p:pic>
        <p:nvPicPr>
          <p:cNvPr id="14" name="Picture 13">
            <a:extLst>
              <a:ext uri="{FF2B5EF4-FFF2-40B4-BE49-F238E27FC236}">
                <a16:creationId xmlns:a16="http://schemas.microsoft.com/office/drawing/2014/main" id="{F3E17FED-497F-46D8-B9DC-60F617D0702E}"/>
              </a:ext>
            </a:extLst>
          </p:cNvPr>
          <p:cNvPicPr>
            <a:picLocks noChangeAspect="1"/>
          </p:cNvPicPr>
          <p:nvPr/>
        </p:nvPicPr>
        <p:blipFill>
          <a:blip r:embed="rId6"/>
          <a:stretch>
            <a:fillRect/>
          </a:stretch>
        </p:blipFill>
        <p:spPr>
          <a:xfrm>
            <a:off x="6344317" y="2622371"/>
            <a:ext cx="5231937" cy="1127367"/>
          </a:xfrm>
          <a:prstGeom prst="rect">
            <a:avLst/>
          </a:prstGeom>
        </p:spPr>
      </p:pic>
      <p:pic>
        <p:nvPicPr>
          <p:cNvPr id="15" name="Picture 14">
            <a:extLst>
              <a:ext uri="{FF2B5EF4-FFF2-40B4-BE49-F238E27FC236}">
                <a16:creationId xmlns:a16="http://schemas.microsoft.com/office/drawing/2014/main" id="{C1EEB92A-E76B-43FE-B679-5A89709E903E}"/>
              </a:ext>
            </a:extLst>
          </p:cNvPr>
          <p:cNvPicPr>
            <a:picLocks noChangeAspect="1"/>
          </p:cNvPicPr>
          <p:nvPr/>
        </p:nvPicPr>
        <p:blipFill>
          <a:blip r:embed="rId7"/>
          <a:stretch>
            <a:fillRect/>
          </a:stretch>
        </p:blipFill>
        <p:spPr>
          <a:xfrm>
            <a:off x="8290651" y="2074327"/>
            <a:ext cx="1057275" cy="466726"/>
          </a:xfrm>
          <a:prstGeom prst="rect">
            <a:avLst/>
          </a:prstGeom>
        </p:spPr>
      </p:pic>
      <p:sp>
        <p:nvSpPr>
          <p:cNvPr id="13" name="Rectangle: Rounded Corners 12">
            <a:extLst>
              <a:ext uri="{FF2B5EF4-FFF2-40B4-BE49-F238E27FC236}">
                <a16:creationId xmlns:a16="http://schemas.microsoft.com/office/drawing/2014/main" id="{774A16CE-5EB3-4193-97CF-5D84B368B703}"/>
              </a:ext>
            </a:extLst>
          </p:cNvPr>
          <p:cNvSpPr/>
          <p:nvPr/>
        </p:nvSpPr>
        <p:spPr>
          <a:xfrm rot="20524633">
            <a:off x="103881" y="1466346"/>
            <a:ext cx="2392326" cy="930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Shareholder Proposal</a:t>
            </a:r>
          </a:p>
        </p:txBody>
      </p:sp>
      <p:sp>
        <p:nvSpPr>
          <p:cNvPr id="16" name="Rectangle: Rounded Corners 15">
            <a:extLst>
              <a:ext uri="{FF2B5EF4-FFF2-40B4-BE49-F238E27FC236}">
                <a16:creationId xmlns:a16="http://schemas.microsoft.com/office/drawing/2014/main" id="{AC115B16-AB95-4B76-A773-02DF35295456}"/>
              </a:ext>
            </a:extLst>
          </p:cNvPr>
          <p:cNvSpPr/>
          <p:nvPr/>
        </p:nvSpPr>
        <p:spPr>
          <a:xfrm rot="20524633">
            <a:off x="5813257" y="1467919"/>
            <a:ext cx="2392326" cy="930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Shareholder Proposal</a:t>
            </a:r>
          </a:p>
        </p:txBody>
      </p:sp>
    </p:spTree>
    <p:extLst>
      <p:ext uri="{BB962C8B-B14F-4D97-AF65-F5344CB8AC3E}">
        <p14:creationId xmlns:p14="http://schemas.microsoft.com/office/powerpoint/2010/main" val="156297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9271CD-13BF-49DF-BBA3-CEDB38397C2A}"/>
              </a:ext>
            </a:extLst>
          </p:cNvPr>
          <p:cNvPicPr>
            <a:picLocks noChangeAspect="1"/>
          </p:cNvPicPr>
          <p:nvPr/>
        </p:nvPicPr>
        <p:blipFill>
          <a:blip r:embed="rId3"/>
          <a:stretch>
            <a:fillRect/>
          </a:stretch>
        </p:blipFill>
        <p:spPr>
          <a:xfrm>
            <a:off x="67228" y="27082"/>
            <a:ext cx="5381625" cy="1951353"/>
          </a:xfrm>
          <a:prstGeom prst="rect">
            <a:avLst/>
          </a:prstGeom>
        </p:spPr>
      </p:pic>
      <p:pic>
        <p:nvPicPr>
          <p:cNvPr id="15" name="Content Placeholder 14">
            <a:extLst>
              <a:ext uri="{FF2B5EF4-FFF2-40B4-BE49-F238E27FC236}">
                <a16:creationId xmlns:a16="http://schemas.microsoft.com/office/drawing/2014/main" id="{D708B35B-2BAD-4FCE-982C-412FF253EF0D}"/>
              </a:ext>
            </a:extLst>
          </p:cNvPr>
          <p:cNvPicPr>
            <a:picLocks noGrp="1" noChangeAspect="1"/>
          </p:cNvPicPr>
          <p:nvPr>
            <p:ph idx="1"/>
          </p:nvPr>
        </p:nvPicPr>
        <p:blipFill>
          <a:blip r:embed="rId4"/>
          <a:stretch>
            <a:fillRect/>
          </a:stretch>
        </p:blipFill>
        <p:spPr>
          <a:xfrm>
            <a:off x="234401" y="3319525"/>
            <a:ext cx="3982894" cy="1277038"/>
          </a:xfrm>
          <a:prstGeom prst="rect">
            <a:avLst/>
          </a:prstGeom>
        </p:spPr>
      </p:pic>
      <p:pic>
        <p:nvPicPr>
          <p:cNvPr id="7" name="Picture 6">
            <a:extLst>
              <a:ext uri="{FF2B5EF4-FFF2-40B4-BE49-F238E27FC236}">
                <a16:creationId xmlns:a16="http://schemas.microsoft.com/office/drawing/2014/main" id="{24184846-E920-4774-898C-C31151F3F228}"/>
              </a:ext>
            </a:extLst>
          </p:cNvPr>
          <p:cNvPicPr>
            <a:picLocks noChangeAspect="1"/>
          </p:cNvPicPr>
          <p:nvPr/>
        </p:nvPicPr>
        <p:blipFill>
          <a:blip r:embed="rId5"/>
          <a:stretch>
            <a:fillRect/>
          </a:stretch>
        </p:blipFill>
        <p:spPr>
          <a:xfrm>
            <a:off x="5381625" y="5547036"/>
            <a:ext cx="6810375" cy="1314450"/>
          </a:xfrm>
          <a:prstGeom prst="rect">
            <a:avLst/>
          </a:prstGeom>
        </p:spPr>
      </p:pic>
      <p:pic>
        <p:nvPicPr>
          <p:cNvPr id="9" name="Picture 8">
            <a:extLst>
              <a:ext uri="{FF2B5EF4-FFF2-40B4-BE49-F238E27FC236}">
                <a16:creationId xmlns:a16="http://schemas.microsoft.com/office/drawing/2014/main" id="{69AE558B-A605-4EBE-A610-CD3B7E9A789D}"/>
              </a:ext>
            </a:extLst>
          </p:cNvPr>
          <p:cNvPicPr>
            <a:picLocks noChangeAspect="1"/>
          </p:cNvPicPr>
          <p:nvPr/>
        </p:nvPicPr>
        <p:blipFill>
          <a:blip r:embed="rId6"/>
          <a:stretch>
            <a:fillRect/>
          </a:stretch>
        </p:blipFill>
        <p:spPr>
          <a:xfrm>
            <a:off x="5514422" y="0"/>
            <a:ext cx="6610350" cy="2114550"/>
          </a:xfrm>
          <a:prstGeom prst="rect">
            <a:avLst/>
          </a:prstGeom>
        </p:spPr>
      </p:pic>
      <p:pic>
        <p:nvPicPr>
          <p:cNvPr id="5" name="Picture 4">
            <a:extLst>
              <a:ext uri="{FF2B5EF4-FFF2-40B4-BE49-F238E27FC236}">
                <a16:creationId xmlns:a16="http://schemas.microsoft.com/office/drawing/2014/main" id="{0B326DE7-E44E-4882-9887-4A455B4817C6}"/>
              </a:ext>
            </a:extLst>
          </p:cNvPr>
          <p:cNvPicPr>
            <a:picLocks noChangeAspect="1"/>
          </p:cNvPicPr>
          <p:nvPr/>
        </p:nvPicPr>
        <p:blipFill>
          <a:blip r:embed="rId7"/>
          <a:stretch>
            <a:fillRect/>
          </a:stretch>
        </p:blipFill>
        <p:spPr>
          <a:xfrm>
            <a:off x="7948898" y="2790075"/>
            <a:ext cx="4153280" cy="1357803"/>
          </a:xfrm>
          <a:prstGeom prst="rect">
            <a:avLst/>
          </a:prstGeom>
        </p:spPr>
      </p:pic>
      <p:pic>
        <p:nvPicPr>
          <p:cNvPr id="8" name="Picture 7">
            <a:extLst>
              <a:ext uri="{FF2B5EF4-FFF2-40B4-BE49-F238E27FC236}">
                <a16:creationId xmlns:a16="http://schemas.microsoft.com/office/drawing/2014/main" id="{742C5C0D-D24C-43D7-8E86-F93EE125EAFC}"/>
              </a:ext>
            </a:extLst>
          </p:cNvPr>
          <p:cNvPicPr>
            <a:picLocks noChangeAspect="1"/>
          </p:cNvPicPr>
          <p:nvPr/>
        </p:nvPicPr>
        <p:blipFill rotWithShape="1">
          <a:blip r:embed="rId8"/>
          <a:srcRect r="43026" b="5187"/>
          <a:stretch/>
        </p:blipFill>
        <p:spPr>
          <a:xfrm>
            <a:off x="7970324" y="2167838"/>
            <a:ext cx="4131854" cy="568949"/>
          </a:xfrm>
          <a:prstGeom prst="rect">
            <a:avLst/>
          </a:prstGeom>
        </p:spPr>
      </p:pic>
      <p:pic>
        <p:nvPicPr>
          <p:cNvPr id="12" name="Picture 11">
            <a:extLst>
              <a:ext uri="{FF2B5EF4-FFF2-40B4-BE49-F238E27FC236}">
                <a16:creationId xmlns:a16="http://schemas.microsoft.com/office/drawing/2014/main" id="{0C74CA3A-ECBE-4051-92B1-2F9A33B358CE}"/>
              </a:ext>
            </a:extLst>
          </p:cNvPr>
          <p:cNvPicPr>
            <a:picLocks noChangeAspect="1"/>
          </p:cNvPicPr>
          <p:nvPr/>
        </p:nvPicPr>
        <p:blipFill>
          <a:blip r:embed="rId9"/>
          <a:stretch>
            <a:fillRect/>
          </a:stretch>
        </p:blipFill>
        <p:spPr>
          <a:xfrm>
            <a:off x="165246" y="5323535"/>
            <a:ext cx="5267325" cy="1438275"/>
          </a:xfrm>
          <a:prstGeom prst="rect">
            <a:avLst/>
          </a:prstGeom>
        </p:spPr>
      </p:pic>
      <p:pic>
        <p:nvPicPr>
          <p:cNvPr id="13" name="Picture 12">
            <a:extLst>
              <a:ext uri="{FF2B5EF4-FFF2-40B4-BE49-F238E27FC236}">
                <a16:creationId xmlns:a16="http://schemas.microsoft.com/office/drawing/2014/main" id="{CFA2CAB1-C09B-444F-9F4D-10B8D95F8626}"/>
              </a:ext>
            </a:extLst>
          </p:cNvPr>
          <p:cNvPicPr>
            <a:picLocks noChangeAspect="1"/>
          </p:cNvPicPr>
          <p:nvPr/>
        </p:nvPicPr>
        <p:blipFill>
          <a:blip r:embed="rId10"/>
          <a:stretch>
            <a:fillRect/>
          </a:stretch>
        </p:blipFill>
        <p:spPr>
          <a:xfrm>
            <a:off x="165246" y="4613250"/>
            <a:ext cx="5572125" cy="733425"/>
          </a:xfrm>
          <a:prstGeom prst="rect">
            <a:avLst/>
          </a:prstGeom>
        </p:spPr>
      </p:pic>
      <p:pic>
        <p:nvPicPr>
          <p:cNvPr id="14" name="Picture 13">
            <a:extLst>
              <a:ext uri="{FF2B5EF4-FFF2-40B4-BE49-F238E27FC236}">
                <a16:creationId xmlns:a16="http://schemas.microsoft.com/office/drawing/2014/main" id="{382DB808-E33A-44B5-ABE6-36B5B5AB7279}"/>
              </a:ext>
            </a:extLst>
          </p:cNvPr>
          <p:cNvPicPr>
            <a:picLocks noChangeAspect="1"/>
          </p:cNvPicPr>
          <p:nvPr/>
        </p:nvPicPr>
        <p:blipFill>
          <a:blip r:embed="rId11"/>
          <a:stretch>
            <a:fillRect/>
          </a:stretch>
        </p:blipFill>
        <p:spPr>
          <a:xfrm>
            <a:off x="5737371" y="4209754"/>
            <a:ext cx="4824033" cy="1358883"/>
          </a:xfrm>
          <a:prstGeom prst="rect">
            <a:avLst/>
          </a:prstGeom>
        </p:spPr>
      </p:pic>
      <p:pic>
        <p:nvPicPr>
          <p:cNvPr id="16" name="Picture 15">
            <a:extLst>
              <a:ext uri="{FF2B5EF4-FFF2-40B4-BE49-F238E27FC236}">
                <a16:creationId xmlns:a16="http://schemas.microsoft.com/office/drawing/2014/main" id="{00E73F90-2D2C-4C88-8452-14185919087F}"/>
              </a:ext>
            </a:extLst>
          </p:cNvPr>
          <p:cNvPicPr>
            <a:picLocks noChangeAspect="1"/>
          </p:cNvPicPr>
          <p:nvPr/>
        </p:nvPicPr>
        <p:blipFill rotWithShape="1">
          <a:blip r:embed="rId12"/>
          <a:srcRect r="37410" b="2764"/>
          <a:stretch/>
        </p:blipFill>
        <p:spPr>
          <a:xfrm>
            <a:off x="246793" y="2688720"/>
            <a:ext cx="3970502" cy="509395"/>
          </a:xfrm>
          <a:prstGeom prst="rect">
            <a:avLst/>
          </a:prstGeom>
        </p:spPr>
      </p:pic>
      <p:pic>
        <p:nvPicPr>
          <p:cNvPr id="17" name="Picture 16">
            <a:extLst>
              <a:ext uri="{FF2B5EF4-FFF2-40B4-BE49-F238E27FC236}">
                <a16:creationId xmlns:a16="http://schemas.microsoft.com/office/drawing/2014/main" id="{165A6193-4418-4606-8389-C59B72A47F3A}"/>
              </a:ext>
            </a:extLst>
          </p:cNvPr>
          <p:cNvPicPr>
            <a:picLocks noChangeAspect="1"/>
          </p:cNvPicPr>
          <p:nvPr/>
        </p:nvPicPr>
        <p:blipFill>
          <a:blip r:embed="rId13"/>
          <a:stretch>
            <a:fillRect/>
          </a:stretch>
        </p:blipFill>
        <p:spPr>
          <a:xfrm>
            <a:off x="4386776" y="2696609"/>
            <a:ext cx="3418447" cy="1277038"/>
          </a:xfrm>
          <a:prstGeom prst="rect">
            <a:avLst/>
          </a:prstGeom>
        </p:spPr>
      </p:pic>
      <p:pic>
        <p:nvPicPr>
          <p:cNvPr id="18" name="Picture 17">
            <a:extLst>
              <a:ext uri="{FF2B5EF4-FFF2-40B4-BE49-F238E27FC236}">
                <a16:creationId xmlns:a16="http://schemas.microsoft.com/office/drawing/2014/main" id="{4F9FA1CE-1480-43D9-875D-BE7DFC76A56B}"/>
              </a:ext>
            </a:extLst>
          </p:cNvPr>
          <p:cNvPicPr>
            <a:picLocks noChangeAspect="1"/>
          </p:cNvPicPr>
          <p:nvPr/>
        </p:nvPicPr>
        <p:blipFill>
          <a:blip r:embed="rId14"/>
          <a:stretch>
            <a:fillRect/>
          </a:stretch>
        </p:blipFill>
        <p:spPr>
          <a:xfrm>
            <a:off x="4382396" y="2167838"/>
            <a:ext cx="1562100" cy="590550"/>
          </a:xfrm>
          <a:prstGeom prst="rect">
            <a:avLst/>
          </a:prstGeom>
        </p:spPr>
      </p:pic>
      <p:pic>
        <p:nvPicPr>
          <p:cNvPr id="6" name="Picture 5">
            <a:extLst>
              <a:ext uri="{FF2B5EF4-FFF2-40B4-BE49-F238E27FC236}">
                <a16:creationId xmlns:a16="http://schemas.microsoft.com/office/drawing/2014/main" id="{6A274DA4-2CB4-4BAF-8AD1-7B9E5794F83E}"/>
              </a:ext>
            </a:extLst>
          </p:cNvPr>
          <p:cNvPicPr>
            <a:picLocks noChangeAspect="1"/>
          </p:cNvPicPr>
          <p:nvPr/>
        </p:nvPicPr>
        <p:blipFill>
          <a:blip r:embed="rId15"/>
          <a:stretch>
            <a:fillRect/>
          </a:stretch>
        </p:blipFill>
        <p:spPr>
          <a:xfrm>
            <a:off x="2788159" y="2624266"/>
            <a:ext cx="6108555" cy="1471404"/>
          </a:xfrm>
          <a:prstGeom prst="rect">
            <a:avLst/>
          </a:prstGeom>
        </p:spPr>
      </p:pic>
      <p:pic>
        <p:nvPicPr>
          <p:cNvPr id="4" name="Picture 3">
            <a:extLst>
              <a:ext uri="{FF2B5EF4-FFF2-40B4-BE49-F238E27FC236}">
                <a16:creationId xmlns:a16="http://schemas.microsoft.com/office/drawing/2014/main" id="{F77D1D2F-713D-4B71-8D0C-03E19B1A42A9}"/>
              </a:ext>
            </a:extLst>
          </p:cNvPr>
          <p:cNvPicPr>
            <a:picLocks noChangeAspect="1"/>
          </p:cNvPicPr>
          <p:nvPr/>
        </p:nvPicPr>
        <p:blipFill>
          <a:blip r:embed="rId16"/>
          <a:stretch>
            <a:fillRect/>
          </a:stretch>
        </p:blipFill>
        <p:spPr>
          <a:xfrm>
            <a:off x="6153472" y="5123174"/>
            <a:ext cx="5928008" cy="1638636"/>
          </a:xfrm>
          <a:prstGeom prst="rect">
            <a:avLst/>
          </a:prstGeom>
        </p:spPr>
      </p:pic>
      <p:pic>
        <p:nvPicPr>
          <p:cNvPr id="10" name="Picture 9">
            <a:extLst>
              <a:ext uri="{FF2B5EF4-FFF2-40B4-BE49-F238E27FC236}">
                <a16:creationId xmlns:a16="http://schemas.microsoft.com/office/drawing/2014/main" id="{EC7D0789-FE73-4F74-9447-76322BFBA4F6}"/>
              </a:ext>
            </a:extLst>
          </p:cNvPr>
          <p:cNvPicPr>
            <a:picLocks noChangeAspect="1"/>
          </p:cNvPicPr>
          <p:nvPr/>
        </p:nvPicPr>
        <p:blipFill rotWithShape="1">
          <a:blip r:embed="rId17"/>
          <a:srcRect r="4368"/>
          <a:stretch/>
        </p:blipFill>
        <p:spPr>
          <a:xfrm>
            <a:off x="89822" y="72664"/>
            <a:ext cx="5267325" cy="2594303"/>
          </a:xfrm>
          <a:prstGeom prst="rect">
            <a:avLst/>
          </a:prstGeom>
        </p:spPr>
      </p:pic>
    </p:spTree>
    <p:extLst>
      <p:ext uri="{BB962C8B-B14F-4D97-AF65-F5344CB8AC3E}">
        <p14:creationId xmlns:p14="http://schemas.microsoft.com/office/powerpoint/2010/main" val="270891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4322-E58A-461D-8C2A-0AC9F958ECE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709E47A-76D8-436B-B949-0B6E30187B22}"/>
              </a:ext>
            </a:extLst>
          </p:cNvPr>
          <p:cNvSpPr>
            <a:spLocks noGrp="1"/>
          </p:cNvSpPr>
          <p:nvPr>
            <p:ph idx="1"/>
          </p:nvPr>
        </p:nvSpPr>
        <p:spPr>
          <a:xfrm>
            <a:off x="318976" y="1531088"/>
            <a:ext cx="7220242" cy="5172407"/>
          </a:xfrm>
        </p:spPr>
        <p:txBody>
          <a:bodyPr>
            <a:normAutofit lnSpcReduction="10000"/>
          </a:bodyPr>
          <a:lstStyle/>
          <a:p>
            <a:r>
              <a:rPr lang="en-US" dirty="0"/>
              <a:t>Weak accountability over emission reduction targets</a:t>
            </a:r>
          </a:p>
          <a:p>
            <a:r>
              <a:rPr lang="en-US" dirty="0"/>
              <a:t>Low transparency and lack of dissemination on target outcomes</a:t>
            </a:r>
          </a:p>
          <a:p>
            <a:r>
              <a:rPr lang="en-US" dirty="0"/>
              <a:t>Lack of consequences for failing emissions targets</a:t>
            </a:r>
          </a:p>
          <a:p>
            <a:r>
              <a:rPr lang="en-US" dirty="0"/>
              <a:t>Contrast with benefits of announcing targets</a:t>
            </a:r>
          </a:p>
          <a:p>
            <a:r>
              <a:rPr lang="en-US" dirty="0"/>
              <a:t>Insights for 2030, 2040, 2050</a:t>
            </a:r>
          </a:p>
          <a:p>
            <a:pPr lvl="1"/>
            <a:r>
              <a:rPr lang="en-US" dirty="0"/>
              <a:t>Role of supporting institutions and information dissemination</a:t>
            </a:r>
          </a:p>
          <a:p>
            <a:pPr lvl="1"/>
            <a:r>
              <a:rPr lang="en-US" dirty="0"/>
              <a:t>Pre-announcing information release date as in earnings targets?</a:t>
            </a:r>
          </a:p>
        </p:txBody>
      </p:sp>
      <p:pic>
        <p:nvPicPr>
          <p:cNvPr id="7" name="Content Placeholder 4">
            <a:extLst>
              <a:ext uri="{FF2B5EF4-FFF2-40B4-BE49-F238E27FC236}">
                <a16:creationId xmlns:a16="http://schemas.microsoft.com/office/drawing/2014/main" id="{5F78820B-CD05-480A-8AD7-B4CFFFF556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76185" y="2023105"/>
            <a:ext cx="4815815" cy="3682682"/>
          </a:xfrm>
          <a:prstGeom prst="rect">
            <a:avLst/>
          </a:prstGeom>
        </p:spPr>
      </p:pic>
    </p:spTree>
    <p:extLst>
      <p:ext uri="{BB962C8B-B14F-4D97-AF65-F5344CB8AC3E}">
        <p14:creationId xmlns:p14="http://schemas.microsoft.com/office/powerpoint/2010/main" val="294890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8812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7104" y="677383"/>
            <a:ext cx="7784864" cy="5708901"/>
          </a:xfrm>
          <a:prstGeom prst="rect">
            <a:avLst/>
          </a:prstGeom>
        </p:spPr>
      </p:pic>
    </p:spTree>
    <p:extLst>
      <p:ext uri="{BB962C8B-B14F-4D97-AF65-F5344CB8AC3E}">
        <p14:creationId xmlns:p14="http://schemas.microsoft.com/office/powerpoint/2010/main" val="235095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3110" y="221906"/>
            <a:ext cx="10515600" cy="1325563"/>
          </a:xfrm>
        </p:spPr>
        <p:txBody>
          <a:bodyPr/>
          <a:lstStyle/>
          <a:p>
            <a:r>
              <a:rPr lang="en-US" dirty="0"/>
              <a:t>RQ1: Target outcomes</a:t>
            </a:r>
          </a:p>
        </p:txBody>
      </p:sp>
      <p:pic>
        <p:nvPicPr>
          <p:cNvPr id="3" name="Picture 2"/>
          <p:cNvPicPr>
            <a:picLocks noChangeAspect="1"/>
          </p:cNvPicPr>
          <p:nvPr/>
        </p:nvPicPr>
        <p:blipFill>
          <a:blip r:embed="rId2"/>
          <a:stretch>
            <a:fillRect/>
          </a:stretch>
        </p:blipFill>
        <p:spPr>
          <a:xfrm>
            <a:off x="2097650" y="2150805"/>
            <a:ext cx="7246520" cy="2139133"/>
          </a:xfrm>
          <a:prstGeom prst="rect">
            <a:avLst/>
          </a:prstGeom>
        </p:spPr>
      </p:pic>
      <p:pic>
        <p:nvPicPr>
          <p:cNvPr id="5" name="Picture 4"/>
          <p:cNvPicPr>
            <a:picLocks noChangeAspect="1"/>
          </p:cNvPicPr>
          <p:nvPr/>
        </p:nvPicPr>
        <p:blipFill>
          <a:blip r:embed="rId3"/>
          <a:stretch>
            <a:fillRect/>
          </a:stretch>
        </p:blipFill>
        <p:spPr>
          <a:xfrm>
            <a:off x="2034310" y="4368043"/>
            <a:ext cx="7309859" cy="892871"/>
          </a:xfrm>
          <a:prstGeom prst="rect">
            <a:avLst/>
          </a:prstGeom>
        </p:spPr>
      </p:pic>
    </p:spTree>
    <p:extLst>
      <p:ext uri="{BB962C8B-B14F-4D97-AF65-F5344CB8AC3E}">
        <p14:creationId xmlns:p14="http://schemas.microsoft.com/office/powerpoint/2010/main" val="2442039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Disappeared Targets</a:t>
            </a:r>
          </a:p>
        </p:txBody>
      </p:sp>
      <p:sp>
        <p:nvSpPr>
          <p:cNvPr id="3" name="Content Placeholder 2"/>
          <p:cNvSpPr>
            <a:spLocks noGrp="1"/>
          </p:cNvSpPr>
          <p:nvPr>
            <p:ph idx="1"/>
          </p:nvPr>
        </p:nvSpPr>
        <p:spPr/>
        <p:txBody>
          <a:bodyPr>
            <a:normAutofit lnSpcReduction="10000"/>
          </a:bodyPr>
          <a:lstStyle/>
          <a:p>
            <a:r>
              <a:rPr lang="en-US" dirty="0"/>
              <a:t>Updated targets: E.g., Hyundai Motor</a:t>
            </a:r>
          </a:p>
          <a:p>
            <a:pPr lvl="1"/>
            <a:r>
              <a:rPr lang="en-US" dirty="0"/>
              <a:t>In their 2018 CDP reports, they stated that the company has adjusted its emissions target to align with both the government’s GHG reduction targets and the goals outlined in the Paris Agreement, and the target year has been subsequently updated to 2030 and 2050.  </a:t>
            </a:r>
          </a:p>
          <a:p>
            <a:r>
              <a:rPr lang="en-US" dirty="0"/>
              <a:t>Lagging behind: E.g., Finnair</a:t>
            </a:r>
          </a:p>
          <a:p>
            <a:pPr lvl="1"/>
            <a:r>
              <a:rPr lang="en-US" dirty="0"/>
              <a:t>Finnair reported a target of a 17% improvement in emissions intensity from base year 2013 to 2020 in both CDP and their own sustainability reports for fiscal 2019, but they were already behind the target progress in fiscal 2019 by only completing 54% reduction. The target outcome was not reported in 2020, and they also acknowledged in their 2019 sustainability report that “the ambitious target is estimated to be unreachable during the coming year.”</a:t>
            </a:r>
          </a:p>
        </p:txBody>
      </p:sp>
    </p:spTree>
    <p:extLst>
      <p:ext uri="{BB962C8B-B14F-4D97-AF65-F5344CB8AC3E}">
        <p14:creationId xmlns:p14="http://schemas.microsoft.com/office/powerpoint/2010/main" val="299043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F279-1754-48FF-9BCE-ECFB55168485}"/>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29705B67-8AD3-4CBF-B55E-CC39D01556A1}"/>
              </a:ext>
            </a:extLst>
          </p:cNvPr>
          <p:cNvSpPr>
            <a:spLocks noGrp="1"/>
          </p:cNvSpPr>
          <p:nvPr>
            <p:ph idx="1"/>
          </p:nvPr>
        </p:nvSpPr>
        <p:spPr/>
        <p:txBody>
          <a:bodyPr/>
          <a:lstStyle/>
          <a:p>
            <a:r>
              <a:rPr lang="en-US" dirty="0"/>
              <a:t>Broad Question: Is there </a:t>
            </a:r>
            <a:r>
              <a:rPr lang="en-US" b="1" dirty="0"/>
              <a:t>accountability</a:t>
            </a:r>
            <a:r>
              <a:rPr lang="en-US" dirty="0"/>
              <a:t> over corporate emissions reduction targets?</a:t>
            </a:r>
          </a:p>
          <a:p>
            <a:endParaRPr lang="en-US" dirty="0"/>
          </a:p>
          <a:p>
            <a:r>
              <a:rPr lang="en-US" dirty="0"/>
              <a:t>Specific questions:</a:t>
            </a:r>
          </a:p>
          <a:p>
            <a:pPr marL="514350" indent="-514350">
              <a:buFont typeface="+mj-lt"/>
              <a:buAutoNum type="arabicPeriod"/>
            </a:pPr>
            <a:r>
              <a:rPr lang="en-US" dirty="0"/>
              <a:t>What happened to the targets that ended in 2020?</a:t>
            </a:r>
          </a:p>
          <a:p>
            <a:pPr marL="514350" indent="-514350">
              <a:buFont typeface="+mj-lt"/>
              <a:buAutoNum type="arabicPeriod"/>
            </a:pPr>
            <a:r>
              <a:rPr lang="en-US" dirty="0"/>
              <a:t>How transparent are the target outcomes?</a:t>
            </a:r>
          </a:p>
          <a:p>
            <a:pPr marL="514350" indent="-514350">
              <a:buFont typeface="+mj-lt"/>
              <a:buAutoNum type="arabicPeriod"/>
            </a:pPr>
            <a:r>
              <a:rPr lang="en-US" dirty="0"/>
              <a:t>What are the consequences of failing these targets?</a:t>
            </a:r>
          </a:p>
          <a:p>
            <a:pPr marL="0" indent="0">
              <a:buNone/>
            </a:pPr>
            <a:endParaRPr lang="en-US" dirty="0"/>
          </a:p>
        </p:txBody>
      </p:sp>
    </p:spTree>
    <p:extLst>
      <p:ext uri="{BB962C8B-B14F-4D97-AF65-F5344CB8AC3E}">
        <p14:creationId xmlns:p14="http://schemas.microsoft.com/office/powerpoint/2010/main" val="23633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DDFA-90E6-40DA-A235-253845FF106E}"/>
              </a:ext>
            </a:extLst>
          </p:cNvPr>
          <p:cNvSpPr>
            <a:spLocks noGrp="1"/>
          </p:cNvSpPr>
          <p:nvPr>
            <p:ph type="title"/>
          </p:nvPr>
        </p:nvSpPr>
        <p:spPr/>
        <p:txBody>
          <a:bodyPr/>
          <a:lstStyle/>
          <a:p>
            <a:r>
              <a:rPr lang="en-US" dirty="0"/>
              <a:t>Literature: Earnings Targets</a:t>
            </a:r>
          </a:p>
        </p:txBody>
      </p:sp>
      <p:pic>
        <p:nvPicPr>
          <p:cNvPr id="5" name="Content Placeholder 4">
            <a:extLst>
              <a:ext uri="{FF2B5EF4-FFF2-40B4-BE49-F238E27FC236}">
                <a16:creationId xmlns:a16="http://schemas.microsoft.com/office/drawing/2014/main" id="{08D896B5-3695-49ED-825D-B1E3FE1AD2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5094" y="2582115"/>
            <a:ext cx="6074103" cy="3282696"/>
          </a:xfrm>
        </p:spPr>
      </p:pic>
      <p:sp>
        <p:nvSpPr>
          <p:cNvPr id="6" name="Content Placeholder 2">
            <a:extLst>
              <a:ext uri="{FF2B5EF4-FFF2-40B4-BE49-F238E27FC236}">
                <a16:creationId xmlns:a16="http://schemas.microsoft.com/office/drawing/2014/main" id="{D67A9C25-6E89-4B19-87C6-F9F5B79B6E71}"/>
              </a:ext>
            </a:extLst>
          </p:cNvPr>
          <p:cNvSpPr txBox="1">
            <a:spLocks/>
          </p:cNvSpPr>
          <p:nvPr/>
        </p:nvSpPr>
        <p:spPr>
          <a:xfrm>
            <a:off x="838200" y="1686287"/>
            <a:ext cx="7611738" cy="50743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Targets with strong accountability and high credibility</a:t>
            </a:r>
          </a:p>
          <a:p>
            <a:pPr>
              <a:lnSpc>
                <a:spcPct val="110000"/>
              </a:lnSpc>
            </a:pPr>
            <a:r>
              <a:rPr lang="en-US" sz="2400" dirty="0"/>
              <a:t>Consequences: </a:t>
            </a:r>
          </a:p>
          <a:p>
            <a:pPr lvl="1">
              <a:lnSpc>
                <a:spcPct val="110000"/>
              </a:lnSpc>
            </a:pPr>
            <a:r>
              <a:rPr lang="en-US" dirty="0"/>
              <a:t>Negative market reaction </a:t>
            </a:r>
            <a:br>
              <a:rPr lang="en-US" dirty="0"/>
            </a:br>
            <a:r>
              <a:rPr lang="en-US" dirty="0"/>
              <a:t>(Skinner and Sloan, 2002)</a:t>
            </a:r>
          </a:p>
          <a:p>
            <a:pPr lvl="1">
              <a:lnSpc>
                <a:spcPct val="110000"/>
              </a:lnSpc>
            </a:pPr>
            <a:r>
              <a:rPr lang="en-US" dirty="0"/>
              <a:t>Negative media coverage </a:t>
            </a:r>
            <a:br>
              <a:rPr lang="en-US" dirty="0"/>
            </a:br>
            <a:r>
              <a:rPr lang="en-US" dirty="0"/>
              <a:t>(Oliver et al., 2023)</a:t>
            </a:r>
          </a:p>
          <a:p>
            <a:pPr lvl="1">
              <a:lnSpc>
                <a:spcPct val="110000"/>
              </a:lnSpc>
            </a:pPr>
            <a:r>
              <a:rPr lang="en-US" dirty="0"/>
              <a:t>Manager turnover </a:t>
            </a:r>
            <a:br>
              <a:rPr lang="en-US" dirty="0"/>
            </a:br>
            <a:r>
              <a:rPr lang="en-US" dirty="0"/>
              <a:t>(Mergenthaler et al., 2012)</a:t>
            </a:r>
          </a:p>
          <a:p>
            <a:pPr>
              <a:lnSpc>
                <a:spcPct val="110000"/>
              </a:lnSpc>
            </a:pPr>
            <a:r>
              <a:rPr lang="en-US" sz="2400" dirty="0"/>
              <a:t>Earnings discontinuity at zero </a:t>
            </a:r>
            <a:br>
              <a:rPr lang="en-US" sz="2400" dirty="0"/>
            </a:br>
            <a:r>
              <a:rPr lang="en-US" sz="2400" dirty="0"/>
              <a:t>(</a:t>
            </a:r>
            <a:r>
              <a:rPr lang="en-US" sz="2400" dirty="0" err="1"/>
              <a:t>Burgstahler</a:t>
            </a:r>
            <a:r>
              <a:rPr lang="en-US" sz="2400" dirty="0"/>
              <a:t> and </a:t>
            </a:r>
            <a:r>
              <a:rPr lang="en-US" sz="2400" dirty="0" err="1"/>
              <a:t>Dichev</a:t>
            </a:r>
            <a:r>
              <a:rPr lang="en-US" sz="2400" dirty="0"/>
              <a:t>, 1997)</a:t>
            </a:r>
          </a:p>
          <a:p>
            <a:pPr>
              <a:lnSpc>
                <a:spcPct val="110000"/>
              </a:lnSpc>
            </a:pPr>
            <a:r>
              <a:rPr lang="en-US" sz="2400" dirty="0"/>
              <a:t>Pre-announced earnings dates with earnings conference calls </a:t>
            </a:r>
            <a:br>
              <a:rPr lang="en-US" sz="2400" dirty="0"/>
            </a:br>
            <a:r>
              <a:rPr lang="en-US" sz="2400" dirty="0"/>
              <a:t>(</a:t>
            </a:r>
            <a:r>
              <a:rPr lang="en-US" sz="2400" dirty="0" err="1"/>
              <a:t>Boulland</a:t>
            </a:r>
            <a:r>
              <a:rPr lang="en-US" sz="2400" dirty="0"/>
              <a:t> and </a:t>
            </a:r>
            <a:r>
              <a:rPr lang="en-US" sz="2400" dirty="0" err="1"/>
              <a:t>Dessaint</a:t>
            </a:r>
            <a:r>
              <a:rPr lang="en-US" sz="2400" dirty="0"/>
              <a:t>, 2017)</a:t>
            </a:r>
          </a:p>
        </p:txBody>
      </p:sp>
    </p:spTree>
    <p:extLst>
      <p:ext uri="{BB962C8B-B14F-4D97-AF65-F5344CB8AC3E}">
        <p14:creationId xmlns:p14="http://schemas.microsoft.com/office/powerpoint/2010/main" val="7711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AD13-5BB9-4E02-81FB-EF7F887475EB}"/>
              </a:ext>
            </a:extLst>
          </p:cNvPr>
          <p:cNvSpPr>
            <a:spLocks noGrp="1"/>
          </p:cNvSpPr>
          <p:nvPr>
            <p:ph type="title"/>
          </p:nvPr>
        </p:nvSpPr>
        <p:spPr/>
        <p:txBody>
          <a:bodyPr/>
          <a:lstStyle/>
          <a:p>
            <a:r>
              <a:rPr lang="en-US" dirty="0"/>
              <a:t>The role of institutions</a:t>
            </a:r>
          </a:p>
        </p:txBody>
      </p:sp>
      <p:pic>
        <p:nvPicPr>
          <p:cNvPr id="5" name="Content Placeholder 4">
            <a:extLst>
              <a:ext uri="{FF2B5EF4-FFF2-40B4-BE49-F238E27FC236}">
                <a16:creationId xmlns:a16="http://schemas.microsoft.com/office/drawing/2014/main" id="{598D8B37-B82C-4D13-896F-F598006F6F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6002" y="1573731"/>
            <a:ext cx="5663229" cy="4261440"/>
          </a:xfrm>
          <a:prstGeom prst="rect">
            <a:avLst/>
          </a:prstGeom>
        </p:spPr>
      </p:pic>
      <p:pic>
        <p:nvPicPr>
          <p:cNvPr id="4" name="Picture 3">
            <a:extLst>
              <a:ext uri="{FF2B5EF4-FFF2-40B4-BE49-F238E27FC236}">
                <a16:creationId xmlns:a16="http://schemas.microsoft.com/office/drawing/2014/main" id="{CCEC3648-5E3A-4279-A12F-B33E74D572D0}"/>
              </a:ext>
            </a:extLst>
          </p:cNvPr>
          <p:cNvPicPr>
            <a:picLocks noChangeAspect="1"/>
          </p:cNvPicPr>
          <p:nvPr/>
        </p:nvPicPr>
        <p:blipFill>
          <a:blip r:embed="rId4"/>
          <a:stretch>
            <a:fillRect/>
          </a:stretch>
        </p:blipFill>
        <p:spPr>
          <a:xfrm>
            <a:off x="360364" y="1669422"/>
            <a:ext cx="5957274" cy="4133850"/>
          </a:xfrm>
          <a:prstGeom prst="rect">
            <a:avLst/>
          </a:prstGeom>
        </p:spPr>
      </p:pic>
    </p:spTree>
    <p:extLst>
      <p:ext uri="{BB962C8B-B14F-4D97-AF65-F5344CB8AC3E}">
        <p14:creationId xmlns:p14="http://schemas.microsoft.com/office/powerpoint/2010/main" val="119471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C69F-75B7-4D85-B9D0-248B659E6211}"/>
              </a:ext>
            </a:extLst>
          </p:cNvPr>
          <p:cNvSpPr>
            <a:spLocks noGrp="1"/>
          </p:cNvSpPr>
          <p:nvPr>
            <p:ph type="title"/>
          </p:nvPr>
        </p:nvSpPr>
        <p:spPr/>
        <p:txBody>
          <a:bodyPr/>
          <a:lstStyle/>
          <a:p>
            <a:r>
              <a:rPr lang="en-US" dirty="0"/>
              <a:t>Sample and Data</a:t>
            </a:r>
          </a:p>
        </p:txBody>
      </p:sp>
      <p:sp>
        <p:nvSpPr>
          <p:cNvPr id="3" name="Content Placeholder 2">
            <a:extLst>
              <a:ext uri="{FF2B5EF4-FFF2-40B4-BE49-F238E27FC236}">
                <a16:creationId xmlns:a16="http://schemas.microsoft.com/office/drawing/2014/main" id="{9B6DEF8C-7D40-45D8-8D00-A22EA4DB6D92}"/>
              </a:ext>
            </a:extLst>
          </p:cNvPr>
          <p:cNvSpPr>
            <a:spLocks noGrp="1"/>
          </p:cNvSpPr>
          <p:nvPr>
            <p:ph idx="1"/>
          </p:nvPr>
        </p:nvSpPr>
        <p:spPr>
          <a:xfrm>
            <a:off x="463627" y="1825624"/>
            <a:ext cx="5165993" cy="4597209"/>
          </a:xfrm>
        </p:spPr>
        <p:txBody>
          <a:bodyPr>
            <a:noAutofit/>
          </a:bodyPr>
          <a:lstStyle/>
          <a:p>
            <a:r>
              <a:rPr lang="en-US" dirty="0"/>
              <a:t>Data: CDP 2010-2021</a:t>
            </a:r>
          </a:p>
          <a:p>
            <a:r>
              <a:rPr lang="en-US" dirty="0"/>
              <a:t>Meaningful 2020 Targets: </a:t>
            </a:r>
          </a:p>
          <a:p>
            <a:pPr lvl="1"/>
            <a:r>
              <a:rPr lang="en-US" dirty="0"/>
              <a:t>(1) Covers scopes 1 or 2</a:t>
            </a:r>
          </a:p>
          <a:p>
            <a:pPr lvl="1"/>
            <a:r>
              <a:rPr lang="en-US" dirty="0"/>
              <a:t>(2) Target coverage over 80%</a:t>
            </a:r>
          </a:p>
          <a:p>
            <a:pPr lvl="1"/>
            <a:r>
              <a:rPr lang="en-US" dirty="0"/>
              <a:t>(3) Horizon more than 3 years </a:t>
            </a:r>
          </a:p>
          <a:p>
            <a:r>
              <a:rPr lang="en-US" dirty="0"/>
              <a:t>1,041 firms</a:t>
            </a:r>
          </a:p>
          <a:p>
            <a:pPr lvl="1"/>
            <a:r>
              <a:rPr lang="en-US" dirty="0"/>
              <a:t>Scope 1 emissions: 2.5 billion tons in 2020 (~5% of global emissions)</a:t>
            </a:r>
          </a:p>
          <a:p>
            <a:pPr lvl="1"/>
            <a:r>
              <a:rPr lang="en-US" dirty="0"/>
              <a:t>Average: 3 percent reduction per year </a:t>
            </a:r>
          </a:p>
        </p:txBody>
      </p:sp>
      <p:sp>
        <p:nvSpPr>
          <p:cNvPr id="7" name="Content Placeholder 6"/>
          <p:cNvSpPr txBox="1">
            <a:spLocks/>
          </p:cNvSpPr>
          <p:nvPr/>
        </p:nvSpPr>
        <p:spPr>
          <a:xfrm>
            <a:off x="6196013" y="1337288"/>
            <a:ext cx="5536951" cy="2474548"/>
          </a:xfrm>
          <a:prstGeom prst="rect">
            <a:avLst/>
          </a:prstGeom>
        </p:spPr>
        <p:txBody>
          <a:bodyPr/>
          <a:lst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Absolute target</a:t>
            </a:r>
          </a:p>
          <a:p>
            <a:r>
              <a:rPr lang="en-US" dirty="0"/>
              <a:t>Scope 1+2</a:t>
            </a:r>
          </a:p>
          <a:p>
            <a:r>
              <a:rPr lang="en-US" dirty="0"/>
              <a:t>By 2020, reduce emissions by half relative to 2014 base year</a:t>
            </a:r>
          </a:p>
        </p:txBody>
      </p:sp>
      <p:sp>
        <p:nvSpPr>
          <p:cNvPr id="6" name="Text Placeholder 5"/>
          <p:cNvSpPr txBox="1">
            <a:spLocks/>
          </p:cNvSpPr>
          <p:nvPr/>
        </p:nvSpPr>
        <p:spPr>
          <a:xfrm>
            <a:off x="6196013" y="706668"/>
            <a:ext cx="5157787" cy="823912"/>
          </a:xfrm>
          <a:prstGeom prst="rect">
            <a:avLst/>
          </a:prstGeom>
        </p:spPr>
        <p:txBody>
          <a:bodyPr vert="horz" lIns="91440" tIns="45720" rIns="91440" bIns="45720" rtlCol="0">
            <a:normAutofit/>
          </a:bodyPr>
          <a:lstStyle>
            <a:lvl1pPr marL="298450" indent="-298450"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757238" indent="-300038"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16025" indent="-301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Example 1 – Siemens </a:t>
            </a:r>
          </a:p>
        </p:txBody>
      </p:sp>
      <p:sp>
        <p:nvSpPr>
          <p:cNvPr id="8" name="Content Placeholder 6"/>
          <p:cNvSpPr txBox="1">
            <a:spLocks/>
          </p:cNvSpPr>
          <p:nvPr/>
        </p:nvSpPr>
        <p:spPr>
          <a:xfrm>
            <a:off x="6217072" y="4241025"/>
            <a:ext cx="5483702" cy="2474548"/>
          </a:xfrm>
          <a:prstGeom prst="rect">
            <a:avLst/>
          </a:prstGeom>
        </p:spPr>
        <p:txBody>
          <a:bodyPr/>
          <a:lstStyle>
            <a:lvl1pPr marL="352425" indent="-352425"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11213" indent="-354013"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70000" indent="-355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Intensity target</a:t>
            </a:r>
          </a:p>
          <a:p>
            <a:r>
              <a:rPr lang="en-US" dirty="0"/>
              <a:t>Scope 1+2</a:t>
            </a:r>
          </a:p>
          <a:p>
            <a:r>
              <a:rPr lang="en-US" dirty="0"/>
              <a:t>By 2020, reduce emissions per ton of products produced by 15% relative to 2015 base year</a:t>
            </a:r>
          </a:p>
        </p:txBody>
      </p:sp>
      <p:sp>
        <p:nvSpPr>
          <p:cNvPr id="9" name="Text Placeholder 5"/>
          <p:cNvSpPr txBox="1">
            <a:spLocks/>
          </p:cNvSpPr>
          <p:nvPr/>
        </p:nvSpPr>
        <p:spPr>
          <a:xfrm>
            <a:off x="6196013" y="3618544"/>
            <a:ext cx="5157787" cy="823912"/>
          </a:xfrm>
          <a:prstGeom prst="rect">
            <a:avLst/>
          </a:prstGeom>
        </p:spPr>
        <p:txBody>
          <a:bodyPr vert="horz" lIns="91440" tIns="45720" rIns="91440" bIns="45720" rtlCol="0">
            <a:normAutofit/>
          </a:bodyPr>
          <a:lstStyle>
            <a:lvl1pPr marL="298450" indent="-298450" algn="l" defTabSz="914400" rtl="0" eaLnBrk="1" latinLnBrk="0" hangingPunct="1">
              <a:lnSpc>
                <a:spcPct val="90000"/>
              </a:lnSpc>
              <a:spcBef>
                <a:spcPts val="1000"/>
              </a:spcBef>
              <a:buClr>
                <a:srgbClr val="C00000"/>
              </a:buClr>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757238" indent="-300038" algn="l" defTabSz="914400" rtl="0" eaLnBrk="1" latinLnBrk="0" hangingPunct="1">
              <a:lnSpc>
                <a:spcPct val="90000"/>
              </a:lnSpc>
              <a:spcBef>
                <a:spcPts val="500"/>
              </a:spcBef>
              <a:buClr>
                <a:srgbClr val="C00000"/>
              </a:buClr>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16025" indent="-301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Example 2 – Kraft Heinz </a:t>
            </a:r>
          </a:p>
        </p:txBody>
      </p:sp>
    </p:spTree>
    <p:extLst>
      <p:ext uri="{BB962C8B-B14F-4D97-AF65-F5344CB8AC3E}">
        <p14:creationId xmlns:p14="http://schemas.microsoft.com/office/powerpoint/2010/main" val="894160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C69F-75B7-4D85-B9D0-248B659E6211}"/>
              </a:ext>
            </a:extLst>
          </p:cNvPr>
          <p:cNvSpPr>
            <a:spLocks noGrp="1"/>
          </p:cNvSpPr>
          <p:nvPr>
            <p:ph type="title"/>
          </p:nvPr>
        </p:nvSpPr>
        <p:spPr/>
        <p:txBody>
          <a:bodyPr/>
          <a:lstStyle/>
          <a:p>
            <a:r>
              <a:rPr lang="en-US" dirty="0"/>
              <a:t>Sample and Data</a:t>
            </a:r>
          </a:p>
        </p:txBody>
      </p:sp>
      <p:sp>
        <p:nvSpPr>
          <p:cNvPr id="3" name="Content Placeholder 2">
            <a:extLst>
              <a:ext uri="{FF2B5EF4-FFF2-40B4-BE49-F238E27FC236}">
                <a16:creationId xmlns:a16="http://schemas.microsoft.com/office/drawing/2014/main" id="{9B6DEF8C-7D40-45D8-8D00-A22EA4DB6D92}"/>
              </a:ext>
            </a:extLst>
          </p:cNvPr>
          <p:cNvSpPr>
            <a:spLocks noGrp="1"/>
          </p:cNvSpPr>
          <p:nvPr>
            <p:ph idx="1"/>
          </p:nvPr>
        </p:nvSpPr>
        <p:spPr>
          <a:xfrm>
            <a:off x="463627" y="1825624"/>
            <a:ext cx="5165993" cy="4597209"/>
          </a:xfrm>
        </p:spPr>
        <p:txBody>
          <a:bodyPr>
            <a:noAutofit/>
          </a:bodyPr>
          <a:lstStyle/>
          <a:p>
            <a:r>
              <a:rPr lang="en-US" dirty="0"/>
              <a:t>Data: CDP 2010-2021</a:t>
            </a:r>
          </a:p>
          <a:p>
            <a:r>
              <a:rPr lang="en-US" dirty="0"/>
              <a:t>Meaningful 2020 Targets: </a:t>
            </a:r>
          </a:p>
          <a:p>
            <a:pPr lvl="1"/>
            <a:r>
              <a:rPr lang="en-US" dirty="0"/>
              <a:t>(1) Covers scopes 1 or 2</a:t>
            </a:r>
          </a:p>
          <a:p>
            <a:pPr lvl="1"/>
            <a:r>
              <a:rPr lang="en-US" dirty="0"/>
              <a:t>(2) Target coverage over 80%</a:t>
            </a:r>
          </a:p>
          <a:p>
            <a:pPr lvl="1"/>
            <a:r>
              <a:rPr lang="en-US" dirty="0"/>
              <a:t>(3) Horizon more than 3 years </a:t>
            </a:r>
          </a:p>
          <a:p>
            <a:r>
              <a:rPr lang="en-US" dirty="0"/>
              <a:t>1,041 firms</a:t>
            </a:r>
          </a:p>
          <a:p>
            <a:pPr lvl="1"/>
            <a:r>
              <a:rPr lang="en-US" dirty="0"/>
              <a:t>Scope 1 emissions: 2.5 billion tons in 2020 (~5% of global emissions)</a:t>
            </a:r>
          </a:p>
          <a:p>
            <a:pPr lvl="1"/>
            <a:r>
              <a:rPr lang="en-US" dirty="0"/>
              <a:t>Average: 3 percent reduction per year </a:t>
            </a:r>
          </a:p>
        </p:txBody>
      </p:sp>
      <p:pic>
        <p:nvPicPr>
          <p:cNvPr id="5" name="Picture 4" descr="A graph of a number of targets&#10;&#10;Description automatically generated">
            <a:extLst>
              <a:ext uri="{FF2B5EF4-FFF2-40B4-BE49-F238E27FC236}">
                <a16:creationId xmlns:a16="http://schemas.microsoft.com/office/drawing/2014/main" id="{5E6CFE27-5432-547C-C451-DE1ED4316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382" y="250164"/>
            <a:ext cx="4572000" cy="3325090"/>
          </a:xfrm>
          <a:prstGeom prst="rect">
            <a:avLst/>
          </a:prstGeom>
        </p:spPr>
      </p:pic>
      <p:pic>
        <p:nvPicPr>
          <p:cNvPr id="11" name="Picture 10" descr="A graph of a number of targets&#10;&#10;Description automatically generated">
            <a:extLst>
              <a:ext uri="{FF2B5EF4-FFF2-40B4-BE49-F238E27FC236}">
                <a16:creationId xmlns:a16="http://schemas.microsoft.com/office/drawing/2014/main" id="{9CE60510-F82B-7A31-143D-D600CE679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382" y="3533214"/>
            <a:ext cx="4572000" cy="3325091"/>
          </a:xfrm>
          <a:prstGeom prst="rect">
            <a:avLst/>
          </a:prstGeom>
        </p:spPr>
      </p:pic>
    </p:spTree>
    <p:extLst>
      <p:ext uri="{BB962C8B-B14F-4D97-AF65-F5344CB8AC3E}">
        <p14:creationId xmlns:p14="http://schemas.microsoft.com/office/powerpoint/2010/main" val="3217743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0" y="221906"/>
            <a:ext cx="10515600" cy="1325563"/>
          </a:xfrm>
        </p:spPr>
        <p:txBody>
          <a:bodyPr/>
          <a:lstStyle/>
          <a:p>
            <a:r>
              <a:rPr lang="en-US" dirty="0"/>
              <a:t>RQ1: Target outcomes</a:t>
            </a:r>
          </a:p>
        </p:txBody>
      </p:sp>
      <p:sp>
        <p:nvSpPr>
          <p:cNvPr id="4" name="Content Placeholder 3"/>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CB1F60B-E623-22E1-51E4-E735D9C6ABF8}"/>
              </a:ext>
            </a:extLst>
          </p:cNvPr>
          <p:cNvPicPr>
            <a:picLocks noChangeAspect="1"/>
          </p:cNvPicPr>
          <p:nvPr/>
        </p:nvPicPr>
        <p:blipFill>
          <a:blip r:embed="rId3"/>
          <a:stretch>
            <a:fillRect/>
          </a:stretch>
        </p:blipFill>
        <p:spPr>
          <a:xfrm>
            <a:off x="1935070" y="1825625"/>
            <a:ext cx="3514493" cy="4226890"/>
          </a:xfrm>
          <a:prstGeom prst="rect">
            <a:avLst/>
          </a:prstGeom>
        </p:spPr>
      </p:pic>
      <p:pic>
        <p:nvPicPr>
          <p:cNvPr id="9" name="Content Placeholder 5">
            <a:extLst>
              <a:ext uri="{FF2B5EF4-FFF2-40B4-BE49-F238E27FC236}">
                <a16:creationId xmlns:a16="http://schemas.microsoft.com/office/drawing/2014/main" id="{F0CAF686-94D5-13C8-8F45-1679FC235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373" y="3520334"/>
            <a:ext cx="4416894" cy="3213725"/>
          </a:xfrm>
          <a:prstGeom prst="rect">
            <a:avLst/>
          </a:prstGeom>
        </p:spPr>
      </p:pic>
      <p:pic>
        <p:nvPicPr>
          <p:cNvPr id="10" name="Content Placeholder 7">
            <a:extLst>
              <a:ext uri="{FF2B5EF4-FFF2-40B4-BE49-F238E27FC236}">
                <a16:creationId xmlns:a16="http://schemas.microsoft.com/office/drawing/2014/main" id="{2333A8FC-4954-453E-CCF6-15CBF5FF0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374" y="452385"/>
            <a:ext cx="4532739" cy="3294206"/>
          </a:xfrm>
          <a:prstGeom prst="rect">
            <a:avLst/>
          </a:prstGeom>
        </p:spPr>
      </p:pic>
    </p:spTree>
    <p:extLst>
      <p:ext uri="{BB962C8B-B14F-4D97-AF65-F5344CB8AC3E}">
        <p14:creationId xmlns:p14="http://schemas.microsoft.com/office/powerpoint/2010/main" val="375582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0" y="221906"/>
            <a:ext cx="10515600" cy="1325563"/>
          </a:xfrm>
        </p:spPr>
        <p:txBody>
          <a:bodyPr/>
          <a:lstStyle/>
          <a:p>
            <a:r>
              <a:rPr lang="en-US" dirty="0"/>
              <a:t>RQ1: Target outcomes</a:t>
            </a:r>
          </a:p>
        </p:txBody>
      </p:sp>
      <p:sp>
        <p:nvSpPr>
          <p:cNvPr id="4" name="Content Placeholder 3"/>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691EB46B-4BE5-55CE-C143-0CA8D1F83C83}"/>
              </a:ext>
            </a:extLst>
          </p:cNvPr>
          <p:cNvPicPr>
            <a:picLocks noChangeAspect="1"/>
          </p:cNvPicPr>
          <p:nvPr/>
        </p:nvPicPr>
        <p:blipFill>
          <a:blip r:embed="rId3"/>
          <a:stretch>
            <a:fillRect/>
          </a:stretch>
        </p:blipFill>
        <p:spPr>
          <a:xfrm>
            <a:off x="1890363" y="1415256"/>
            <a:ext cx="7905750" cy="5172075"/>
          </a:xfrm>
          <a:prstGeom prst="rect">
            <a:avLst/>
          </a:prstGeom>
        </p:spPr>
      </p:pic>
    </p:spTree>
    <p:extLst>
      <p:ext uri="{BB962C8B-B14F-4D97-AF65-F5344CB8AC3E}">
        <p14:creationId xmlns:p14="http://schemas.microsoft.com/office/powerpoint/2010/main" val="401231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eme_HBS_nologo">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HBS_nologo" id="{2352B4A7-AE97-4C7E-8B8D-F41C3E1F0B6E}" vid="{C0B251F2-0569-4FED-9946-33D8F342D802}"/>
    </a:ext>
  </a:extLst>
</a:theme>
</file>

<file path=ppt/theme/theme2.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C PPT template [Read-Only]" id="{E7BFCB92-1B3C-6B45-82F3-E45A61099659}" vid="{ED05D29E-65CD-E545-AFEF-0EC098D4AD85}"/>
    </a:ext>
  </a:extLst>
</a:theme>
</file>

<file path=ppt/theme/theme3.xml><?xml version="1.0" encoding="utf-8"?>
<a:theme xmlns:a="http://schemas.openxmlformats.org/drawingml/2006/main" name="1_Theme_HBS_nologo">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HBS_nologo" id="{2352B4A7-AE97-4C7E-8B8D-F41C3E1F0B6E}" vid="{C0B251F2-0569-4FED-9946-33D8F342D802}"/>
    </a:ext>
  </a:extLst>
</a:theme>
</file>

<file path=ppt/theme/theme4.xml><?xml version="1.0" encoding="utf-8"?>
<a:theme xmlns:a="http://schemas.openxmlformats.org/drawingml/2006/main" name="2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C PPT template [Read-Only]" id="{E7BFCB92-1B3C-6B45-82F3-E45A61099659}" vid="{ED05D29E-65CD-E545-AFEF-0EC098D4AD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Theme_HBS_nologo</Template>
  <TotalTime>4799</TotalTime>
  <Words>3490</Words>
  <Application>Microsoft Macintosh PowerPoint</Application>
  <PresentationFormat>Widescreen</PresentationFormat>
  <Paragraphs>215</Paragraphs>
  <Slides>24</Slides>
  <Notes>19</Notes>
  <HiddenSlides>4</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Wingdings</vt:lpstr>
      <vt:lpstr>Theme_HBS_nologo</vt:lpstr>
      <vt:lpstr>1_Office Theme</vt:lpstr>
      <vt:lpstr>1_Theme_HBS_nologo</vt:lpstr>
      <vt:lpstr>2_Office Theme</vt:lpstr>
      <vt:lpstr>Limited Accountability and Awareness in Corporate Emissions Targets Ended in 2020</vt:lpstr>
      <vt:lpstr>PowerPoint Presentation</vt:lpstr>
      <vt:lpstr>Research Question</vt:lpstr>
      <vt:lpstr>Literature: Earnings Targets</vt:lpstr>
      <vt:lpstr>The role of institutions</vt:lpstr>
      <vt:lpstr>Sample and Data</vt:lpstr>
      <vt:lpstr>Sample and Data</vt:lpstr>
      <vt:lpstr>RQ1: Target outcomes</vt:lpstr>
      <vt:lpstr>RQ1: Target outcomes</vt:lpstr>
      <vt:lpstr>RQ1: Target outcomes</vt:lpstr>
      <vt:lpstr>RQ2: Transparency</vt:lpstr>
      <vt:lpstr>PowerPoint Presentation</vt:lpstr>
      <vt:lpstr>Market reaction</vt:lpstr>
      <vt:lpstr>Market reaction</vt:lpstr>
      <vt:lpstr>Consequences</vt:lpstr>
      <vt:lpstr>Alternative Explanations</vt:lpstr>
      <vt:lpstr>Alternative Explanations</vt:lpstr>
      <vt:lpstr>Contrasting to initial announcements of 2020 targets</vt:lpstr>
      <vt:lpstr>Role of Media coverage?</vt:lpstr>
      <vt:lpstr>Conclusion</vt:lpstr>
      <vt:lpstr>Appendix</vt:lpstr>
      <vt:lpstr>PowerPoint Presentation</vt:lpstr>
      <vt:lpstr>RQ1: Target outcomes</vt:lpstr>
      <vt:lpstr>Disappeared Targets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Credibility of Corporate Emissions Reduction Targets</dc:title>
  <dc:creator>Shirley Lu</dc:creator>
  <cp:lastModifiedBy>Shawn Kim</cp:lastModifiedBy>
  <cp:revision>133</cp:revision>
  <dcterms:created xsi:type="dcterms:W3CDTF">2023-04-18T19:15:31Z</dcterms:created>
  <dcterms:modified xsi:type="dcterms:W3CDTF">2024-09-02T13:58:00Z</dcterms:modified>
</cp:coreProperties>
</file>