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448" r:id="rId5"/>
    <p:sldId id="514" r:id="rId6"/>
    <p:sldId id="515" r:id="rId7"/>
    <p:sldId id="452" r:id="rId8"/>
    <p:sldId id="499" r:id="rId9"/>
    <p:sldId id="520" r:id="rId10"/>
    <p:sldId id="496" r:id="rId11"/>
    <p:sldId id="517" r:id="rId12"/>
    <p:sldId id="519" r:id="rId13"/>
    <p:sldId id="518" r:id="rId14"/>
    <p:sldId id="482" r:id="rId15"/>
    <p:sldId id="522" r:id="rId16"/>
    <p:sldId id="504" r:id="rId17"/>
    <p:sldId id="523" r:id="rId18"/>
    <p:sldId id="524" r:id="rId19"/>
    <p:sldId id="480" r:id="rId20"/>
  </p:sldIdLst>
  <p:sldSz cx="9144000" cy="5715000" type="screen16x10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8EF74D8-5172-2AF7-6C3C-9F3976E42C41}" name="LOU Yun" initials="LY" userId="S::yunlou@smu.edu.sg::73643723-8447-4b7b-8473-c2b2c908d51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DBD4"/>
    <a:srgbClr val="5E6686"/>
    <a:srgbClr val="DDE0EA"/>
    <a:srgbClr val="F0EDE9"/>
    <a:srgbClr val="755B3C"/>
    <a:srgbClr val="0F1541"/>
    <a:srgbClr val="101542"/>
    <a:srgbClr val="C5CBDD"/>
    <a:srgbClr val="0497AD"/>
    <a:srgbClr val="0095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88240" autoAdjust="0"/>
  </p:normalViewPr>
  <p:slideViewPr>
    <p:cSldViewPr snapToGrid="0" snapToObjects="1">
      <p:cViewPr varScale="1">
        <p:scale>
          <a:sx n="117" d="100"/>
          <a:sy n="117" d="100"/>
        </p:scale>
        <p:origin x="1182" y="108"/>
      </p:cViewPr>
      <p:guideLst>
        <p:guide orient="horz" pos="2760"/>
        <p:guide pos="2880"/>
      </p:guideLst>
    </p:cSldViewPr>
  </p:slideViewPr>
  <p:outlineViewPr>
    <p:cViewPr>
      <p:scale>
        <a:sx n="33" d="100"/>
        <a:sy n="33" d="100"/>
      </p:scale>
      <p:origin x="0" y="15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8" d="100"/>
        <a:sy n="25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41968" cy="465296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333" y="2"/>
            <a:ext cx="3041968" cy="465296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216F09A-3A89-4D06-BDF6-188616C55B36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B2A2E1B-2BA3-4549-B51B-E0A91C2AC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7091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41968" cy="465296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2"/>
            <a:ext cx="3041968" cy="465296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44041CD-A33D-40D3-B688-464218AC946C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696913"/>
            <a:ext cx="5581650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20315"/>
            <a:ext cx="5615940" cy="4187666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A3314DB-7348-4D02-A8B2-4FE7036E91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10491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792397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1590549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3532367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217706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092611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6961069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9406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925660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8141115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2083006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9294698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7706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539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504266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0" y="1143000"/>
            <a:ext cx="9144001" cy="4572000"/>
          </a:xfrm>
          <a:solidFill>
            <a:schemeClr val="bg1">
              <a:lumMod val="50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1600200"/>
            <a:ext cx="6248400" cy="1066800"/>
          </a:xfrm>
        </p:spPr>
        <p:txBody>
          <a:bodyPr lIns="0" tIns="0" rIns="0" bIns="0">
            <a:normAutofit/>
          </a:bodyPr>
          <a:lstStyle>
            <a:lvl1pPr>
              <a:defRPr sz="26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666378"/>
            <a:ext cx="6248400" cy="609600"/>
          </a:xfrm>
        </p:spPr>
        <p:txBody>
          <a:bodyPr lIns="0" tIns="0" rIns="0" bIns="0" anchor="b">
            <a:norm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subtitle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3"/>
            <a:ext cx="2425816" cy="1142993"/>
          </a:xfrm>
          <a:prstGeom prst="rect">
            <a:avLst/>
          </a:prstGeom>
        </p:spPr>
      </p:pic>
      <p:grpSp>
        <p:nvGrpSpPr>
          <p:cNvPr id="13" name="Group 12"/>
          <p:cNvGrpSpPr/>
          <p:nvPr userDrawn="1"/>
        </p:nvGrpSpPr>
        <p:grpSpPr>
          <a:xfrm flipV="1">
            <a:off x="2049644" y="-2"/>
            <a:ext cx="7094356" cy="1143001"/>
            <a:chOff x="970331" y="0"/>
            <a:chExt cx="2797210" cy="450670"/>
          </a:xfrm>
          <a:solidFill>
            <a:srgbClr val="C5CBDD"/>
          </a:solidFill>
        </p:grpSpPr>
        <p:sp>
          <p:nvSpPr>
            <p:cNvPr id="15" name="Rectangle 14"/>
            <p:cNvSpPr/>
            <p:nvPr userDrawn="1"/>
          </p:nvSpPr>
          <p:spPr>
            <a:xfrm>
              <a:off x="1235075" y="1"/>
              <a:ext cx="2532466" cy="450669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rapezoid 15"/>
            <p:cNvSpPr/>
            <p:nvPr userDrawn="1"/>
          </p:nvSpPr>
          <p:spPr>
            <a:xfrm>
              <a:off x="970331" y="0"/>
              <a:ext cx="538043" cy="450669"/>
            </a:xfrm>
            <a:prstGeom prst="trapezoid">
              <a:avLst>
                <a:gd name="adj" fmla="val 32923"/>
              </a:avLst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Isosceles Triangle 18"/>
          <p:cNvSpPr/>
          <p:nvPr userDrawn="1"/>
        </p:nvSpPr>
        <p:spPr>
          <a:xfrm flipV="1">
            <a:off x="2049644" y="1"/>
            <a:ext cx="376170" cy="571498"/>
          </a:xfrm>
          <a:prstGeom prst="triangle">
            <a:avLst/>
          </a:prstGeom>
          <a:solidFill>
            <a:srgbClr val="E1DBD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1143000"/>
            <a:ext cx="9144001" cy="4572000"/>
          </a:xfrm>
          <a:prstGeom prst="rect">
            <a:avLst/>
          </a:prstGeom>
          <a:solidFill>
            <a:srgbClr val="F0EDE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1600200"/>
            <a:ext cx="6248400" cy="1066800"/>
          </a:xfrm>
        </p:spPr>
        <p:txBody>
          <a:bodyPr lIns="0" tIns="0" rIns="0" bIns="0">
            <a:normAutofit/>
          </a:bodyPr>
          <a:lstStyle>
            <a:lvl1pPr>
              <a:defRPr sz="2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666378"/>
            <a:ext cx="6248400" cy="609600"/>
          </a:xfrm>
        </p:spPr>
        <p:txBody>
          <a:bodyPr lIns="0" tIns="0" rIns="0" bIns="0" anchor="b">
            <a:normAutofit/>
          </a:bodyPr>
          <a:lstStyle>
            <a:lvl1pPr marL="0" indent="0" algn="l">
              <a:buNone/>
              <a:defRPr sz="1600">
                <a:solidFill>
                  <a:srgbClr val="0E1D5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subtitle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3"/>
            <a:ext cx="2425816" cy="1142993"/>
          </a:xfrm>
          <a:prstGeom prst="rect">
            <a:avLst/>
          </a:prstGeom>
        </p:spPr>
      </p:pic>
      <p:grpSp>
        <p:nvGrpSpPr>
          <p:cNvPr id="12" name="Group 11"/>
          <p:cNvGrpSpPr/>
          <p:nvPr userDrawn="1"/>
        </p:nvGrpSpPr>
        <p:grpSpPr>
          <a:xfrm flipV="1">
            <a:off x="2049644" y="-2"/>
            <a:ext cx="7094356" cy="1143001"/>
            <a:chOff x="970331" y="0"/>
            <a:chExt cx="2797210" cy="450670"/>
          </a:xfrm>
          <a:solidFill>
            <a:srgbClr val="C5CBDD"/>
          </a:solidFill>
        </p:grpSpPr>
        <p:sp>
          <p:nvSpPr>
            <p:cNvPr id="15" name="Rectangle 14"/>
            <p:cNvSpPr/>
            <p:nvPr userDrawn="1"/>
          </p:nvSpPr>
          <p:spPr>
            <a:xfrm>
              <a:off x="1235075" y="1"/>
              <a:ext cx="2532466" cy="450669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rapezoid 15"/>
            <p:cNvSpPr/>
            <p:nvPr userDrawn="1"/>
          </p:nvSpPr>
          <p:spPr>
            <a:xfrm>
              <a:off x="970331" y="0"/>
              <a:ext cx="538043" cy="450669"/>
            </a:xfrm>
            <a:prstGeom prst="trapezoid">
              <a:avLst>
                <a:gd name="adj" fmla="val 32923"/>
              </a:avLst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Isosceles Triangle 12"/>
          <p:cNvSpPr/>
          <p:nvPr userDrawn="1"/>
        </p:nvSpPr>
        <p:spPr>
          <a:xfrm flipV="1">
            <a:off x="2049644" y="1"/>
            <a:ext cx="376170" cy="571498"/>
          </a:xfrm>
          <a:prstGeom prst="triangle">
            <a:avLst/>
          </a:prstGeom>
          <a:solidFill>
            <a:srgbClr val="E1DBD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553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">
    <p:bg>
      <p:bgPr>
        <a:solidFill>
          <a:srgbClr val="DDE0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1" cy="5715000"/>
          </a:xfrm>
          <a:prstGeom prst="rect">
            <a:avLst/>
          </a:prstGeom>
          <a:solidFill>
            <a:srgbClr val="C5CB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 userDrawn="1"/>
        </p:nvGrpSpPr>
        <p:grpSpPr>
          <a:xfrm flipV="1">
            <a:off x="808144" y="-2"/>
            <a:ext cx="8335856" cy="450669"/>
            <a:chOff x="970331" y="0"/>
            <a:chExt cx="8335874" cy="450670"/>
          </a:xfrm>
          <a:solidFill>
            <a:srgbClr val="DDE0EA"/>
          </a:solidFill>
        </p:grpSpPr>
        <p:sp>
          <p:nvSpPr>
            <p:cNvPr id="10" name="Rectangle 9"/>
            <p:cNvSpPr/>
            <p:nvPr userDrawn="1"/>
          </p:nvSpPr>
          <p:spPr>
            <a:xfrm>
              <a:off x="1235075" y="1"/>
              <a:ext cx="8071130" cy="450669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rapezoid 12"/>
            <p:cNvSpPr/>
            <p:nvPr userDrawn="1"/>
          </p:nvSpPr>
          <p:spPr>
            <a:xfrm>
              <a:off x="970331" y="0"/>
              <a:ext cx="538043" cy="450669"/>
            </a:xfrm>
            <a:prstGeom prst="trapezoid">
              <a:avLst>
                <a:gd name="adj" fmla="val 32923"/>
              </a:avLst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970331" y="1976903"/>
            <a:ext cx="6332169" cy="1524000"/>
          </a:xfrm>
        </p:spPr>
        <p:txBody>
          <a:bodyPr lIns="0" rIns="0" anchor="t">
            <a:normAutofit/>
          </a:bodyPr>
          <a:lstStyle>
            <a:lvl1pPr algn="l">
              <a:lnSpc>
                <a:spcPct val="80000"/>
              </a:lnSpc>
              <a:defRPr sz="4000" b="1" cap="all">
                <a:solidFill>
                  <a:srgbClr val="0F154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0331" y="3653303"/>
            <a:ext cx="6332169" cy="609600"/>
          </a:xfrm>
        </p:spPr>
        <p:txBody>
          <a:bodyPr lIns="0" rIns="0" anchor="b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add subtitle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a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800">
                <a:latin typeface="Bodoni MT" panose="02070603080606020203" pitchFamily="18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33A8-B688-449B-9BF8-ABB1769017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970330" y="1371599"/>
            <a:ext cx="7716470" cy="3976777"/>
          </a:xfrm>
        </p:spPr>
        <p:txBody>
          <a:bodyPr/>
          <a:lstStyle>
            <a:lvl1pPr marL="342900" indent="-34290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Ø"/>
              <a:defRPr sz="2000">
                <a:latin typeface="Cambria" panose="02040503050406030204" pitchFamily="18" charset="0"/>
                <a:ea typeface="Cambria" panose="02040503050406030204" pitchFamily="18" charset="0"/>
              </a:defRPr>
            </a:lvl1pPr>
            <a:lvl2pPr marL="514350" indent="-228600">
              <a:spcAft>
                <a:spcPts val="600"/>
              </a:spcAft>
              <a:defRPr sz="1800">
                <a:latin typeface="Cambria" panose="02040503050406030204" pitchFamily="18" charset="0"/>
                <a:ea typeface="Cambria" panose="02040503050406030204" pitchFamily="18" charset="0"/>
              </a:defRPr>
            </a:lvl2pPr>
            <a:lvl3pPr marL="857250" indent="-287338">
              <a:spcAft>
                <a:spcPts val="600"/>
              </a:spcAft>
              <a:defRPr sz="1600">
                <a:latin typeface="Cambria" panose="02040503050406030204" pitchFamily="18" charset="0"/>
                <a:ea typeface="Cambria" panose="02040503050406030204" pitchFamily="18" charset="0"/>
              </a:defRPr>
            </a:lvl3pPr>
          </a:lstStyle>
          <a:p>
            <a:pPr lvl="0"/>
            <a:r>
              <a:rPr lang="en-US" dirty="0"/>
              <a:t>Click to insert text or media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43214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800" b="1" i="0" kern="1200" dirty="0">
                <a:solidFill>
                  <a:schemeClr val="tx1"/>
                </a:solidFill>
                <a:latin typeface="Bodoni MT" panose="02070603080606020203" pitchFamily="18" charset="0"/>
                <a:ea typeface="+mj-ea"/>
                <a:cs typeface="Calibri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970330" y="1371599"/>
            <a:ext cx="3698826" cy="3971985"/>
          </a:xfrm>
        </p:spPr>
        <p:txBody>
          <a:bodyPr/>
          <a:lstStyle>
            <a:lvl1pPr marL="115888" indent="-115888">
              <a:defRPr lang="en-US" sz="2400" kern="1200" dirty="0">
                <a:solidFill>
                  <a:srgbClr val="0F154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/>
              </a:defRPr>
            </a:lvl1pPr>
            <a:lvl2pPr>
              <a:defRPr lang="en-US" sz="2000" kern="1200" dirty="0">
                <a:solidFill>
                  <a:srgbClr val="0F154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/>
              </a:defRPr>
            </a:lvl2pPr>
          </a:lstStyle>
          <a:p>
            <a:pPr marL="342900" lvl="0" indent="-342900" algn="l" defTabSz="91440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>
                <a:srgbClr val="76704C"/>
              </a:buClr>
              <a:buFont typeface="Wingdings" panose="05000000000000000000" pitchFamily="2" charset="2"/>
              <a:buChar char="Ø"/>
            </a:pPr>
            <a:r>
              <a:rPr lang="en-US" dirty="0"/>
              <a:t>Click to insert text or media</a:t>
            </a:r>
          </a:p>
          <a:p>
            <a:pPr marL="514350" lvl="1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76704C"/>
              </a:buClr>
              <a:buSzPct val="75000"/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6"/>
          <p:cNvSpPr>
            <a:spLocks noGrp="1"/>
          </p:cNvSpPr>
          <p:nvPr>
            <p:ph sz="quarter" idx="14" hasCustomPrompt="1"/>
          </p:nvPr>
        </p:nvSpPr>
        <p:spPr>
          <a:xfrm>
            <a:off x="4987973" y="1371599"/>
            <a:ext cx="3698826" cy="3971985"/>
          </a:xfrm>
        </p:spPr>
        <p:txBody>
          <a:bodyPr/>
          <a:lstStyle>
            <a:lvl1pPr marL="115888" indent="-115888">
              <a:defRPr lang="en-US" sz="2400" kern="1200" dirty="0">
                <a:solidFill>
                  <a:srgbClr val="0F154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/>
              </a:defRPr>
            </a:lvl1pPr>
            <a:lvl2pPr>
              <a:defRPr lang="en-US" sz="2000" kern="1200" dirty="0">
                <a:solidFill>
                  <a:srgbClr val="0F154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/>
              </a:defRPr>
            </a:lvl2pPr>
          </a:lstStyle>
          <a:p>
            <a:pPr marL="342900" lvl="0" indent="-342900" algn="l" defTabSz="91440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>
                <a:srgbClr val="76704C"/>
              </a:buClr>
              <a:buFont typeface="Wingdings" panose="05000000000000000000" pitchFamily="2" charset="2"/>
              <a:buChar char="Ø"/>
            </a:pPr>
            <a:r>
              <a:rPr lang="en-US" dirty="0"/>
              <a:t>Click to insert text or media</a:t>
            </a:r>
          </a:p>
          <a:p>
            <a:pPr marL="514350" lvl="1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76704C"/>
              </a:buClr>
              <a:buSzPct val="75000"/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987973" y="5444226"/>
            <a:ext cx="2386688" cy="270774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800">
                <a:solidFill>
                  <a:srgbClr val="0F1541"/>
                </a:solidFill>
                <a:latin typeface="Calibri"/>
                <a:cs typeface="Calibri"/>
              </a:defRPr>
            </a:lvl1pPr>
          </a:lstStyle>
          <a:p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70330" y="5444226"/>
            <a:ext cx="3698826" cy="270774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800">
                <a:solidFill>
                  <a:srgbClr val="0F1541"/>
                </a:solidFill>
                <a:latin typeface="Calibri"/>
                <a:cs typeface="Calibri"/>
              </a:defRPr>
            </a:lvl1pPr>
          </a:lstStyle>
          <a:p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0913" y="5444226"/>
            <a:ext cx="455887" cy="270774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800">
                <a:solidFill>
                  <a:srgbClr val="0F1541"/>
                </a:solidFill>
                <a:latin typeface="Calibri"/>
                <a:cs typeface="Calibri"/>
              </a:defRPr>
            </a:lvl1pPr>
          </a:lstStyle>
          <a:p>
            <a:fld id="{300433A8-B688-449B-9BF8-ABB1769017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75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Title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33A8-B688-449B-9BF8-ABB1769017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6865460" y="1371599"/>
            <a:ext cx="1821340" cy="397198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200"/>
            </a:lvl1pPr>
            <a:lvl2pPr marL="114300" indent="0">
              <a:buNone/>
              <a:defRPr/>
            </a:lvl2pPr>
            <a:lvl3pPr marL="230187" indent="0">
              <a:buNone/>
              <a:defRPr/>
            </a:lvl3pPr>
            <a:lvl4pPr marL="344488" indent="0">
              <a:buNone/>
              <a:defRPr/>
            </a:lvl4pPr>
            <a:lvl5pPr marL="458788" indent="0">
              <a:buNone/>
              <a:defRPr/>
            </a:lvl5pPr>
          </a:lstStyle>
          <a:p>
            <a:pPr lvl="0"/>
            <a:r>
              <a:rPr lang="en-US" dirty="0"/>
              <a:t>Click to insert Supporting Text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970330" y="1371599"/>
            <a:ext cx="5704157" cy="3971985"/>
          </a:xfrm>
          <a:solidFill>
            <a:schemeClr val="bg1">
              <a:lumMod val="50000"/>
            </a:schemeClr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146052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6401156" y="1371599"/>
            <a:ext cx="2285644" cy="3971985"/>
          </a:xfrm>
          <a:solidFill>
            <a:schemeClr val="bg1">
              <a:lumMod val="50000"/>
            </a:schemeClr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Title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33A8-B688-449B-9BF8-ABB1769017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970330" y="1371599"/>
            <a:ext cx="5254282" cy="3971985"/>
          </a:xfrm>
        </p:spPr>
        <p:txBody>
          <a:bodyPr/>
          <a:lstStyle>
            <a:lvl1pPr marL="0" indent="0">
              <a:buNone/>
              <a:defRPr/>
            </a:lvl1pPr>
            <a:lvl2pPr marL="114300" indent="0">
              <a:buNone/>
              <a:defRPr/>
            </a:lvl2pPr>
            <a:lvl3pPr marL="230187" indent="0">
              <a:buNone/>
              <a:defRPr/>
            </a:lvl3pPr>
            <a:lvl4pPr marL="344488" indent="0">
              <a:buNone/>
              <a:defRPr/>
            </a:lvl4pPr>
            <a:lvl5pPr marL="458788" indent="0">
              <a:buNone/>
              <a:defRPr/>
            </a:lvl5pPr>
          </a:lstStyle>
          <a:p>
            <a:pPr lvl="0"/>
            <a:r>
              <a:rPr lang="en-US" dirty="0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3935937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Title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33A8-B688-449B-9BF8-ABB1769017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0" y="1371599"/>
            <a:ext cx="9144000" cy="3976778"/>
          </a:xfrm>
          <a:solidFill>
            <a:schemeClr val="bg1">
              <a:lumMod val="50000"/>
            </a:schemeClr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051589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bg>
      <p:bgPr>
        <a:solidFill>
          <a:srgbClr val="E1DB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1" cy="5715000"/>
          </a:xfrm>
          <a:prstGeom prst="rect">
            <a:avLst/>
          </a:prstGeom>
          <a:solidFill>
            <a:srgbClr val="E1DBD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970331" y="1976903"/>
            <a:ext cx="6332169" cy="1524000"/>
          </a:xfrm>
        </p:spPr>
        <p:txBody>
          <a:bodyPr lIns="0" rIns="0" anchor="t">
            <a:normAutofit/>
          </a:bodyPr>
          <a:lstStyle>
            <a:lvl1pPr algn="l">
              <a:lnSpc>
                <a:spcPct val="80000"/>
              </a:lnSpc>
              <a:defRPr sz="3600" b="0" cap="none">
                <a:solidFill>
                  <a:srgbClr val="0F154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grpSp>
        <p:nvGrpSpPr>
          <p:cNvPr id="19" name="Group 18"/>
          <p:cNvGrpSpPr/>
          <p:nvPr userDrawn="1"/>
        </p:nvGrpSpPr>
        <p:grpSpPr>
          <a:xfrm flipV="1">
            <a:off x="808144" y="-2"/>
            <a:ext cx="8335856" cy="450669"/>
            <a:chOff x="970331" y="0"/>
            <a:chExt cx="8335874" cy="450670"/>
          </a:xfrm>
          <a:solidFill>
            <a:srgbClr val="F0EDE9"/>
          </a:solidFill>
        </p:grpSpPr>
        <p:sp>
          <p:nvSpPr>
            <p:cNvPr id="20" name="Rectangle 19"/>
            <p:cNvSpPr/>
            <p:nvPr userDrawn="1"/>
          </p:nvSpPr>
          <p:spPr>
            <a:xfrm>
              <a:off x="1235075" y="1"/>
              <a:ext cx="8071130" cy="450669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rapezoid 20"/>
            <p:cNvSpPr/>
            <p:nvPr userDrawn="1"/>
          </p:nvSpPr>
          <p:spPr>
            <a:xfrm>
              <a:off x="970331" y="0"/>
              <a:ext cx="538043" cy="450669"/>
            </a:xfrm>
            <a:prstGeom prst="trapezoid">
              <a:avLst>
                <a:gd name="adj" fmla="val 32923"/>
              </a:avLst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18783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70330" y="620395"/>
            <a:ext cx="7716469" cy="678360"/>
          </a:xfrm>
          <a:prstGeom prst="rect">
            <a:avLst/>
          </a:prstGeom>
        </p:spPr>
        <p:txBody>
          <a:bodyPr vert="horz" lIns="0" tIns="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0330" y="1371599"/>
            <a:ext cx="7716470" cy="3971985"/>
          </a:xfrm>
          <a:prstGeom prst="rect">
            <a:avLst/>
          </a:prstGeom>
        </p:spPr>
        <p:txBody>
          <a:bodyPr vert="horz" lIns="0" tIns="0" rIns="91440" bIns="45720" rtlCol="0" anchor="t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87973" y="5444226"/>
            <a:ext cx="2386688" cy="270774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800">
                <a:solidFill>
                  <a:srgbClr val="0F1541"/>
                </a:solidFill>
                <a:latin typeface="Calibri"/>
                <a:cs typeface="Calibri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70330" y="5444226"/>
            <a:ext cx="3698826" cy="270774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800">
                <a:solidFill>
                  <a:srgbClr val="0F1541"/>
                </a:solidFill>
                <a:latin typeface="Calibri"/>
                <a:cs typeface="Calibri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0913" y="5444226"/>
            <a:ext cx="455887" cy="270774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800">
                <a:solidFill>
                  <a:srgbClr val="0F1541"/>
                </a:solidFill>
                <a:latin typeface="Calibri"/>
                <a:cs typeface="Calibri"/>
              </a:defRPr>
            </a:lvl1pPr>
          </a:lstStyle>
          <a:p>
            <a:fld id="{300433A8-B688-449B-9BF8-ABB17690172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1" name="Picture 40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0"/>
            <a:ext cx="956465" cy="450666"/>
          </a:xfrm>
          <a:prstGeom prst="rect">
            <a:avLst/>
          </a:prstGeom>
        </p:spPr>
      </p:pic>
      <p:grpSp>
        <p:nvGrpSpPr>
          <p:cNvPr id="42" name="Group 41"/>
          <p:cNvGrpSpPr/>
          <p:nvPr userDrawn="1"/>
        </p:nvGrpSpPr>
        <p:grpSpPr>
          <a:xfrm flipV="1">
            <a:off x="808144" y="-2"/>
            <a:ext cx="8335856" cy="450669"/>
            <a:chOff x="970331" y="0"/>
            <a:chExt cx="8335874" cy="450670"/>
          </a:xfrm>
          <a:solidFill>
            <a:srgbClr val="C5CBDD"/>
          </a:solidFill>
        </p:grpSpPr>
        <p:sp>
          <p:nvSpPr>
            <p:cNvPr id="44" name="Rectangle 43"/>
            <p:cNvSpPr/>
            <p:nvPr userDrawn="1"/>
          </p:nvSpPr>
          <p:spPr>
            <a:xfrm>
              <a:off x="1235075" y="1"/>
              <a:ext cx="8071130" cy="450669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rapezoid 44"/>
            <p:cNvSpPr/>
            <p:nvPr userDrawn="1"/>
          </p:nvSpPr>
          <p:spPr>
            <a:xfrm>
              <a:off x="970331" y="0"/>
              <a:ext cx="538043" cy="450669"/>
            </a:xfrm>
            <a:prstGeom prst="trapezoid">
              <a:avLst>
                <a:gd name="adj" fmla="val 32923"/>
              </a:avLst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MSIPCMContentMarking" descr="{&quot;HashCode&quot;:1068245140,&quot;Placement&quot;:&quot;Header&quot;,&quot;Top&quot;:0.0,&quot;Left&quot;:301.1819,&quot;SlideWidth&quot;:720,&quot;SlideHeight&quot;:450}">
            <a:extLst>
              <a:ext uri="{FF2B5EF4-FFF2-40B4-BE49-F238E27FC236}">
                <a16:creationId xmlns:a16="http://schemas.microsoft.com/office/drawing/2014/main" id="{72024D74-D606-6734-6187-C925B697A9DE}"/>
              </a:ext>
            </a:extLst>
          </p:cNvPr>
          <p:cNvSpPr txBox="1"/>
          <p:nvPr userDrawn="1"/>
        </p:nvSpPr>
        <p:spPr>
          <a:xfrm>
            <a:off x="3825010" y="0"/>
            <a:ext cx="1493980" cy="22816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SG" sz="800">
                <a:solidFill>
                  <a:srgbClr val="000000"/>
                </a:solidFill>
                <a:latin typeface="Calibri" panose="020F0502020204030204" pitchFamily="34" charset="0"/>
              </a:rPr>
              <a:t>SMU Classification: Restricted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5" r:id="rId2"/>
    <p:sldLayoutId id="2147483651" r:id="rId3"/>
    <p:sldLayoutId id="2147483686" r:id="rId4"/>
    <p:sldLayoutId id="2147483689" r:id="rId5"/>
    <p:sldLayoutId id="2147483687" r:id="rId6"/>
    <p:sldLayoutId id="2147483688" r:id="rId7"/>
    <p:sldLayoutId id="2147483690" r:id="rId8"/>
    <p:sldLayoutId id="2147483691" r:id="rId9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000" b="1" i="0" kern="1200">
          <a:solidFill>
            <a:schemeClr val="tx1"/>
          </a:solidFill>
          <a:latin typeface="Calibri"/>
          <a:ea typeface="+mj-ea"/>
          <a:cs typeface="Calibri"/>
        </a:defRPr>
      </a:lvl1pPr>
    </p:titleStyle>
    <p:bodyStyle>
      <a:lvl1pPr marL="115888" indent="-115888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76704C"/>
        </a:buClr>
        <a:buFont typeface="Arial" pitchFamily="34" charset="0"/>
        <a:buChar char="•"/>
        <a:defRPr sz="1400" kern="1200">
          <a:solidFill>
            <a:srgbClr val="0F1541"/>
          </a:solidFill>
          <a:latin typeface="Calibri"/>
          <a:ea typeface="+mn-ea"/>
          <a:cs typeface="Calibri"/>
        </a:defRPr>
      </a:lvl1pPr>
      <a:lvl2pPr marL="228600" indent="-1143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76704C"/>
        </a:buClr>
        <a:buSzPct val="75000"/>
        <a:buFont typeface="Wingdings" charset="2"/>
        <a:buChar char="§"/>
        <a:defRPr sz="1200" kern="1200">
          <a:solidFill>
            <a:srgbClr val="0F1541"/>
          </a:solidFill>
          <a:latin typeface="Calibri"/>
          <a:ea typeface="+mn-ea"/>
          <a:cs typeface="Calibri"/>
        </a:defRPr>
      </a:lvl2pPr>
      <a:lvl3pPr marL="346075" indent="-115888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76704C"/>
        </a:buClr>
        <a:buFont typeface="Lucida Grande"/>
        <a:buChar char="–"/>
        <a:defRPr sz="1200" kern="1200">
          <a:solidFill>
            <a:srgbClr val="0F1541"/>
          </a:solidFill>
          <a:latin typeface="Calibri"/>
          <a:ea typeface="+mn-ea"/>
          <a:cs typeface="Calibri"/>
        </a:defRPr>
      </a:lvl3pPr>
      <a:lvl4pPr marL="458788" indent="-1143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0F1541"/>
        </a:buClr>
        <a:buSzPct val="100000"/>
        <a:buFont typeface="Arial"/>
        <a:buChar char="•"/>
        <a:tabLst/>
        <a:defRPr sz="1100" kern="1200">
          <a:solidFill>
            <a:srgbClr val="0F1541"/>
          </a:solidFill>
          <a:latin typeface="Calibri"/>
          <a:ea typeface="+mn-ea"/>
          <a:cs typeface="Calibri"/>
        </a:defRPr>
      </a:lvl4pPr>
      <a:lvl5pPr marL="573088" indent="-1143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0F1541"/>
        </a:buClr>
        <a:buSzPct val="80000"/>
        <a:buFont typeface="Wingdings" charset="2"/>
        <a:buChar char="§"/>
        <a:defRPr sz="1100" kern="1200">
          <a:solidFill>
            <a:srgbClr val="0F1541"/>
          </a:solidFill>
          <a:latin typeface="Calibri"/>
          <a:ea typeface="+mn-ea"/>
          <a:cs typeface="Calibri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emf"/><Relationship Id="rId4" Type="http://schemas.openxmlformats.org/officeDocument/2006/relationships/package" Target="../embeddings/Microsoft_Word_Document3.docx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4.docx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5.docx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9.png"/><Relationship Id="rId2" Type="http://schemas.openxmlformats.org/officeDocument/2006/relationships/package" Target="../embeddings/Microsoft_Word_Document1.docx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package" Target="../embeddings/Microsoft_Word_Document2.docx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5200" y="1600200"/>
            <a:ext cx="8496000" cy="1066800"/>
          </a:xfrm>
        </p:spPr>
        <p:txBody>
          <a:bodyPr>
            <a:normAutofit/>
          </a:bodyPr>
          <a:lstStyle/>
          <a:p>
            <a:pPr algn="ctr"/>
            <a:r>
              <a:rPr lang="en-SG" sz="3100" dirty="0">
                <a:latin typeface="+mj-lt"/>
                <a:cs typeface="Arial" panose="020B0604020202020204" pitchFamily="34" charset="0"/>
              </a:rPr>
              <a:t>ESG Reporting Divergence</a:t>
            </a:r>
            <a:endParaRPr lang="en-US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50845" y="2736971"/>
            <a:ext cx="3932929" cy="1862097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2000" dirty="0">
                <a:latin typeface="+mj-lt"/>
              </a:rPr>
              <a:t>Qiang Cheng</a:t>
            </a:r>
          </a:p>
          <a:p>
            <a:pPr algn="ctr">
              <a:spcAft>
                <a:spcPts val="600"/>
              </a:spcAft>
            </a:pPr>
            <a:r>
              <a:rPr lang="en-US" sz="2000" dirty="0">
                <a:latin typeface="+mj-lt"/>
              </a:rPr>
              <a:t>Yun Lou</a:t>
            </a:r>
          </a:p>
          <a:p>
            <a:pPr algn="ctr">
              <a:spcAft>
                <a:spcPts val="600"/>
              </a:spcAft>
            </a:pPr>
            <a:r>
              <a:rPr lang="en-US" sz="2000" dirty="0">
                <a:latin typeface="+mj-lt"/>
              </a:rPr>
              <a:t>Mengjie Yang</a:t>
            </a:r>
          </a:p>
          <a:p>
            <a:pPr algn="ctr">
              <a:spcAft>
                <a:spcPts val="600"/>
              </a:spcAft>
            </a:pPr>
            <a:endParaRPr lang="en-US" sz="2000" dirty="0">
              <a:latin typeface="+mj-lt"/>
            </a:endParaRPr>
          </a:p>
          <a:p>
            <a:pPr algn="ctr">
              <a:spcAft>
                <a:spcPts val="600"/>
              </a:spcAft>
            </a:pPr>
            <a:r>
              <a:rPr lang="en-US" sz="2000" dirty="0">
                <a:latin typeface="+mj-lt"/>
              </a:rPr>
              <a:t>September 2024</a:t>
            </a:r>
          </a:p>
          <a:p>
            <a:pPr algn="ctr">
              <a:spcAft>
                <a:spcPts val="600"/>
              </a:spcAft>
            </a:pPr>
            <a:r>
              <a:rPr lang="en-US" sz="2000" dirty="0">
                <a:latin typeface="+mj-lt"/>
              </a:rPr>
              <a:t>GRASFI Annual Conference</a:t>
            </a:r>
          </a:p>
        </p:txBody>
      </p:sp>
    </p:spTree>
    <p:extLst>
      <p:ext uri="{BB962C8B-B14F-4D97-AF65-F5344CB8AC3E}">
        <p14:creationId xmlns:p14="http://schemas.microsoft.com/office/powerpoint/2010/main" val="3824895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0330" y="807293"/>
            <a:ext cx="7716469" cy="678360"/>
          </a:xfrm>
        </p:spPr>
        <p:txBody>
          <a:bodyPr/>
          <a:lstStyle/>
          <a:p>
            <a:r>
              <a:rPr lang="en-US" dirty="0">
                <a:latin typeface="+mn-lt"/>
              </a:rPr>
              <a:t>Construction of ESG Reporting Divergence (cont’d)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33A8-B688-449B-9BF8-ABB176901726}" type="slidenum">
              <a:rPr lang="en-US" smtClean="0"/>
              <a:pPr/>
              <a:t>10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905016" y="1721874"/>
                <a:ext cx="7545020" cy="1646887"/>
              </a:xfrm>
            </p:spPr>
            <p:txBody>
              <a:bodyPr/>
              <a:lstStyle/>
              <a:p>
                <a:pPr>
                  <a:buFont typeface="Wingdings" panose="05000000000000000000" pitchFamily="2" charset="2"/>
                  <a:buChar char="§"/>
                </a:pPr>
                <a:r>
                  <a:rPr lang="en-US" dirty="0">
                    <a:latin typeface="+mn-lt"/>
                  </a:rPr>
                  <a:t>Step 4: ESG reporting divergence at the firm-year: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SG" i="1" smtClean="0">
                            <a:effectLst/>
                            <a:latin typeface="+mn-lt"/>
                          </a:rPr>
                        </m:ctrlPr>
                      </m:sSubPr>
                      <m:e>
                        <m:r>
                          <a:rPr lang="en-SG" sz="2000" i="1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𝐸𝑆𝐺</m:t>
                        </m:r>
                        <m:r>
                          <a:rPr lang="en-SG" sz="2000" i="1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_</m:t>
                        </m:r>
                        <m:r>
                          <a:rPr lang="en-SG" sz="2000" i="1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𝐷𝑖𝑣𝑒𝑟𝑔</m:t>
                        </m:r>
                      </m:e>
                      <m:sub>
                        <m:r>
                          <a:rPr lang="en-SG" sz="2000" i="1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𝑖𝑡</m:t>
                        </m:r>
                      </m:sub>
                    </m:sSub>
                  </m:oMath>
                </a14:m>
                <a:endParaRPr lang="en-US" dirty="0">
                  <a:latin typeface="+mn-lt"/>
                </a:endParaRPr>
              </a:p>
              <a:p>
                <a:pPr lvl="2"/>
                <a:r>
                  <a:rPr lang="en-SG" sz="1400" dirty="0">
                    <a:effectLst/>
                    <a:latin typeface="+mn-lt"/>
                    <a:ea typeface="Times New Roman" panose="02020603050405020304" pitchFamily="18" charset="0"/>
                  </a:rPr>
                  <a:t>The mean of the ESG reporting divergence for each firm </a:t>
                </a:r>
                <a14:m>
                  <m:oMath xmlns:m="http://schemas.openxmlformats.org/officeDocument/2006/math">
                    <m:r>
                      <a:rPr lang="en-SG" sz="1400" i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𝑖</m:t>
                    </m:r>
                  </m:oMath>
                </a14:m>
                <a:r>
                  <a:rPr lang="en-SG" sz="1400" dirty="0">
                    <a:effectLst/>
                    <a:latin typeface="+mn-lt"/>
                    <a:ea typeface="Times New Roman" panose="02020603050405020304" pitchFamily="18" charset="0"/>
                  </a:rPr>
                  <a:t>–</a:t>
                </a:r>
                <a14:m>
                  <m:oMath xmlns:m="http://schemas.openxmlformats.org/officeDocument/2006/math">
                    <m:r>
                      <a:rPr lang="en-SG" sz="1400" i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𝑗</m:t>
                    </m:r>
                  </m:oMath>
                </a14:m>
                <a:r>
                  <a:rPr lang="en-SG" sz="1400" dirty="0">
                    <a:effectLst/>
                    <a:latin typeface="+mn-lt"/>
                    <a:ea typeface="Times New Roman" panose="02020603050405020304" pitchFamily="18" charset="0"/>
                  </a:rPr>
                  <a:t> pair for all of the other </a:t>
                </a:r>
                <a14:m>
                  <m:oMath xmlns:m="http://schemas.openxmlformats.org/officeDocument/2006/math">
                    <m:r>
                      <a:rPr lang="en-SG" sz="1400" i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𝐽</m:t>
                    </m:r>
                    <m:r>
                      <a:rPr lang="en-SG" sz="1400" i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SG" sz="1400" dirty="0">
                    <a:effectLst/>
                    <a:latin typeface="+mn-lt"/>
                    <a:ea typeface="Times New Roman" panose="02020603050405020304" pitchFamily="18" charset="0"/>
                  </a:rPr>
                  <a:t>firms in the same industry (i.e., other than firm </a:t>
                </a:r>
                <a:r>
                  <a:rPr lang="en-SG" sz="1400" i="1" dirty="0" err="1">
                    <a:effectLst/>
                    <a:latin typeface="+mn-lt"/>
                    <a:ea typeface="Times New Roman" panose="02020603050405020304" pitchFamily="18" charset="0"/>
                  </a:rPr>
                  <a:t>i</a:t>
                </a:r>
                <a:r>
                  <a:rPr lang="en-SG" sz="1400" dirty="0">
                    <a:effectLst/>
                    <a:latin typeface="+mn-lt"/>
                    <a:ea typeface="Times New Roman" panose="02020603050405020304" pitchFamily="18" charset="0"/>
                  </a:rPr>
                  <a:t>) in year </a:t>
                </a:r>
                <a14:m>
                  <m:oMath xmlns:m="http://schemas.openxmlformats.org/officeDocument/2006/math">
                    <m:r>
                      <a:rPr lang="en-SG" sz="1400" i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SG" sz="1400" dirty="0">
                    <a:effectLst/>
                    <a:latin typeface="+mn-lt"/>
                    <a:ea typeface="Times New Roman" panose="02020603050405020304" pitchFamily="18" charset="0"/>
                  </a:rPr>
                  <a:t>.</a:t>
                </a:r>
              </a:p>
              <a:p>
                <a:pPr lvl="2"/>
                <a:r>
                  <a:rPr lang="en-SG" sz="1400" dirty="0">
                    <a:effectLst/>
                    <a:latin typeface="+mn-lt"/>
                    <a:ea typeface="Times New Roman" panose="02020603050405020304" pitchFamily="18" charset="0"/>
                  </a:rPr>
                  <a:t>SASB’s Sustainable Industry Classification System (SICS)</a:t>
                </a:r>
                <a:endParaRPr lang="en-US" sz="1400" dirty="0">
                  <a:latin typeface="+mn-lt"/>
                  <a:ea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905016" y="1721874"/>
                <a:ext cx="7545020" cy="1646887"/>
              </a:xfrm>
              <a:blipFill>
                <a:blip r:embed="rId3"/>
                <a:stretch>
                  <a:fillRect l="-1939" t="-4797"/>
                </a:stretch>
              </a:blipFill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664C6ED-1F27-AA50-756E-64BA84AC6F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7142153"/>
              </p:ext>
            </p:extLst>
          </p:nvPr>
        </p:nvGraphicFramePr>
        <p:xfrm>
          <a:off x="1327199" y="3368761"/>
          <a:ext cx="7063049" cy="1500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5717562" imgH="1214702" progId="Word.Document.12">
                  <p:embed/>
                </p:oleObj>
              </mc:Choice>
              <mc:Fallback>
                <p:oleObj name="Document" r:id="rId4" imgW="5717562" imgH="121470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27199" y="3368761"/>
                        <a:ext cx="7063049" cy="15000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32777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>
                <a:latin typeface="+mj-lt"/>
              </a:rPr>
              <a:t>Main Tests of H1</a:t>
            </a:r>
            <a:br>
              <a:rPr lang="en-SG" dirty="0">
                <a:latin typeface="+mj-lt"/>
              </a:rPr>
            </a:br>
            <a:endParaRPr lang="en-SG" sz="2000" dirty="0">
              <a:latin typeface="+mj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33A8-B688-449B-9BF8-ABB17690172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790515" y="4511596"/>
            <a:ext cx="8456725" cy="767331"/>
          </a:xfrm>
        </p:spPr>
        <p:txBody>
          <a:bodyPr/>
          <a:lstStyle/>
          <a:p>
            <a:pPr marL="0" indent="0">
              <a:buNone/>
            </a:pPr>
            <a:r>
              <a:rPr lang="en-SG" sz="1600" dirty="0">
                <a:latin typeface="+mn-lt"/>
              </a:rPr>
              <a:t>A relative increase of 2.4% (6.4%, 2.5%, 2.7%) from sample mean for ESG (E, S, G) reporting divergence.</a:t>
            </a:r>
          </a:p>
          <a:p>
            <a:endParaRPr lang="en-SG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E117EC13-6177-6F78-DF25-EC60FEEB96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2174974"/>
              </p:ext>
            </p:extLst>
          </p:nvPr>
        </p:nvGraphicFramePr>
        <p:xfrm>
          <a:off x="790515" y="1020535"/>
          <a:ext cx="6640574" cy="34991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717562" imgH="3012676" progId="Word.Document.12">
                  <p:embed/>
                </p:oleObj>
              </mc:Choice>
              <mc:Fallback>
                <p:oleObj name="Document" r:id="rId3" imgW="5717562" imgH="301267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90515" y="1020535"/>
                        <a:ext cx="6640574" cy="34991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28422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0330" y="526005"/>
            <a:ext cx="7716469" cy="678360"/>
          </a:xfrm>
        </p:spPr>
        <p:txBody>
          <a:bodyPr/>
          <a:lstStyle/>
          <a:p>
            <a:r>
              <a:rPr lang="en-SG" dirty="0">
                <a:latin typeface="+mn-lt"/>
              </a:rPr>
              <a:t>Main Tests of H2</a:t>
            </a:r>
            <a:endParaRPr lang="en-SG" sz="2000" dirty="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33A8-B688-449B-9BF8-ABB176901726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843968" y="916920"/>
            <a:ext cx="3150255" cy="4659287"/>
          </a:xfrm>
        </p:spPr>
        <p:txBody>
          <a:bodyPr/>
          <a:lstStyle/>
          <a:p>
            <a:pPr marL="285750" lvl="1" indent="0">
              <a:buNone/>
            </a:pPr>
            <a:r>
              <a:rPr lang="en-SG" sz="1600" dirty="0">
                <a:latin typeface="+mn-lt"/>
              </a:rPr>
              <a:t>A relative decrease of 32.6% (24.5%, 51.2%, 7.6%) from sample mean for ESG (E, S, G) reporting divergence.</a:t>
            </a:r>
          </a:p>
          <a:p>
            <a:endParaRPr lang="en-SG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3AA8E0B6-0FF3-3F2C-BEC9-7A6D42A648C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1147736"/>
              </p:ext>
            </p:extLst>
          </p:nvPr>
        </p:nvGraphicFramePr>
        <p:xfrm>
          <a:off x="230075" y="916920"/>
          <a:ext cx="6377202" cy="489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717562" imgH="4897620" progId="Word.Document.12">
                  <p:embed/>
                </p:oleObj>
              </mc:Choice>
              <mc:Fallback>
                <p:oleObj name="Document" r:id="rId3" imgW="5717562" imgH="489762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0075" y="916920"/>
                        <a:ext cx="6377202" cy="4897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0934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>
                <a:latin typeface="+mn-lt"/>
              </a:rPr>
              <a:t>Sensitivity Tests</a:t>
            </a:r>
            <a:endParaRPr lang="en-SG" sz="2000" dirty="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33A8-B688-449B-9BF8-ABB176901726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89935" y="1173825"/>
            <a:ext cx="7996575" cy="2200606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SG" dirty="0">
                <a:latin typeface="+mn-lt"/>
              </a:rPr>
              <a:t>Alternative measures of reporting divergence:</a:t>
            </a:r>
          </a:p>
          <a:p>
            <a:pPr lvl="2"/>
            <a:r>
              <a:rPr lang="en-SG" dirty="0">
                <a:latin typeface="+mn-lt"/>
              </a:rPr>
              <a:t>TNIC industry classification </a:t>
            </a:r>
          </a:p>
          <a:p>
            <a:pPr lvl="2"/>
            <a:r>
              <a:rPr lang="en-SG" dirty="0">
                <a:latin typeface="+mn-lt"/>
              </a:rPr>
              <a:t>SASB materiality items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SG" dirty="0">
                <a:latin typeface="+mn-lt"/>
              </a:rPr>
              <a:t>Use firm fixed effects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latin typeface="+mn-lt"/>
              </a:rPr>
              <a:t>No differential effects across high and low ESG disclosure subsamples</a:t>
            </a:r>
          </a:p>
          <a:p>
            <a:pPr marL="285750" lvl="1" indent="0">
              <a:buNone/>
            </a:pPr>
            <a:endParaRPr lang="en-SG" dirty="0">
              <a:latin typeface="+mn-lt"/>
            </a:endParaRP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454747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0330" y="620395"/>
            <a:ext cx="8002589" cy="678360"/>
          </a:xfrm>
        </p:spPr>
        <p:txBody>
          <a:bodyPr/>
          <a:lstStyle/>
          <a:p>
            <a:r>
              <a:rPr lang="en-SG" dirty="0">
                <a:latin typeface="+mn-lt"/>
              </a:rPr>
              <a:t>Additional Test: Spillover Effect of EU Regulation</a:t>
            </a:r>
            <a:endParaRPr lang="en-SG" sz="2000" dirty="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33A8-B688-449B-9BF8-ABB176901726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970330" y="1350951"/>
            <a:ext cx="7716469" cy="4225255"/>
          </a:xfrm>
        </p:spPr>
        <p:txBody>
          <a:bodyPr/>
          <a:lstStyle/>
          <a:p>
            <a:pPr marL="342900" lvl="1" indent="-342900">
              <a:buFont typeface="Wingdings" panose="05000000000000000000" pitchFamily="2" charset="2"/>
              <a:buChar char="§"/>
            </a:pPr>
            <a:r>
              <a:rPr lang="en-US" sz="1600" dirty="0">
                <a:latin typeface="+mn-lt"/>
              </a:rPr>
              <a:t>European Union (EU) passed Directive 2014/95</a:t>
            </a:r>
          </a:p>
          <a:p>
            <a:pPr lvl="2"/>
            <a:r>
              <a:rPr lang="en-US" sz="1400" dirty="0">
                <a:latin typeface="+mn-lt"/>
              </a:rPr>
              <a:t>public-interest entities in the EU with more than 500 employees to prepare annual nonfinancial reports (i.e., ESG reports) from fiscal year 2017. </a:t>
            </a:r>
          </a:p>
          <a:p>
            <a:pPr lvl="2"/>
            <a:r>
              <a:rPr lang="en-US" sz="1400" dirty="0">
                <a:latin typeface="+mn-lt"/>
              </a:rPr>
              <a:t>The objective: “to increase the relevance, consistency and comparability” of ESG reporting among the EU firms.</a:t>
            </a:r>
          </a:p>
          <a:p>
            <a:pPr lvl="1"/>
            <a:r>
              <a:rPr lang="en-US" sz="1600" dirty="0">
                <a:latin typeface="+mn-lt"/>
              </a:rPr>
              <a:t>This applies to US firms’ subsidiaries in the EU</a:t>
            </a:r>
          </a:p>
          <a:p>
            <a:pPr marL="0" lvl="1" indent="0">
              <a:buNone/>
            </a:pPr>
            <a:r>
              <a:rPr lang="en-US" sz="2000" dirty="0">
                <a:latin typeface="+mn-lt"/>
                <a:sym typeface="Wingdings" panose="05000000000000000000" pitchFamily="2" charset="2"/>
              </a:rPr>
              <a:t> Potential effect on US parent firms</a:t>
            </a:r>
          </a:p>
          <a:p>
            <a:pPr lvl="1"/>
            <a:r>
              <a:rPr lang="en-SG" sz="1600" dirty="0">
                <a:latin typeface="+mn-lt"/>
              </a:rPr>
              <a:t>↓ ESG reporting divergence among industries with a high proportion of firms with subsidiaries in the EU (treatment firms)</a:t>
            </a:r>
          </a:p>
          <a:p>
            <a:pPr lvl="1"/>
            <a:r>
              <a:rPr lang="en-SG" sz="1600" dirty="0">
                <a:latin typeface="+mn-lt"/>
              </a:rPr>
              <a:t>↓ ESG rating disagreement</a:t>
            </a:r>
          </a:p>
          <a:p>
            <a:pPr lvl="1"/>
            <a:r>
              <a:rPr lang="en-SG" sz="1600" dirty="0">
                <a:latin typeface="+mn-lt"/>
              </a:rPr>
              <a:t>↑ ESG fund allocation with respect to ESG performance</a:t>
            </a:r>
          </a:p>
        </p:txBody>
      </p:sp>
    </p:spTree>
    <p:extLst>
      <p:ext uri="{BB962C8B-B14F-4D97-AF65-F5344CB8AC3E}">
        <p14:creationId xmlns:p14="http://schemas.microsoft.com/office/powerpoint/2010/main" val="1462094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>
                <a:latin typeface="+mj-lt"/>
              </a:rPr>
              <a:t>Additional Test: Spillover Effect of EU Regulation</a:t>
            </a:r>
            <a:endParaRPr lang="en-SG" sz="2000" dirty="0">
              <a:latin typeface="+mj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33A8-B688-449B-9BF8-ABB176901726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A9B324A-AA32-D1F3-A781-812E02BB18C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+mn-lt"/>
              </a:rPr>
              <a:t>Panel A: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latin typeface="+mn-lt"/>
              </a:rPr>
              <a:t>Panel B:</a:t>
            </a:r>
            <a:endParaRPr lang="en-SG" dirty="0">
              <a:latin typeface="+mn-lt"/>
            </a:endParaRPr>
          </a:p>
          <a:p>
            <a:endParaRPr lang="en-SG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4C20A42-9CEE-38C6-E5AC-709190CD11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1287" y="1666882"/>
            <a:ext cx="6822383" cy="10776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A4E4090-31AC-8262-4604-1893B776AD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0596" y="3219904"/>
            <a:ext cx="6815958" cy="2016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421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Contributions</a:t>
            </a:r>
            <a:endParaRPr lang="en-SG" dirty="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33A8-B688-449B-9BF8-ABB176901726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501041" y="1227551"/>
            <a:ext cx="8185759" cy="4120826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+mn-lt"/>
              </a:rPr>
              <a:t>This is the first paper that provides systematic evidence on ESG reporting divergence among US firms.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+mn-lt"/>
              </a:rPr>
              <a:t>This paper contributes to the literature </a:t>
            </a:r>
          </a:p>
          <a:p>
            <a:pPr lvl="2"/>
            <a:r>
              <a:rPr lang="en-US" dirty="0">
                <a:latin typeface="+mn-lt"/>
              </a:rPr>
              <a:t>ESG rating disagreement: ESG reporting divergence is an important determinant</a:t>
            </a:r>
          </a:p>
          <a:p>
            <a:pPr lvl="2"/>
            <a:r>
              <a:rPr lang="en-US" dirty="0">
                <a:latin typeface="+mn-lt"/>
              </a:rPr>
              <a:t>Comparability: this paper extends the literature from financial reporting comparability to non-financial information comparability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+mn-lt"/>
              </a:rPr>
              <a:t>The paper provides suggestive evidence on the potential effect of the SEC proposals on climate risk and ISSB proposals on sustainability reporting. </a:t>
            </a:r>
          </a:p>
        </p:txBody>
      </p:sp>
    </p:spTree>
    <p:extLst>
      <p:ext uri="{BB962C8B-B14F-4D97-AF65-F5344CB8AC3E}">
        <p14:creationId xmlns:p14="http://schemas.microsoft.com/office/powerpoint/2010/main" val="2833185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F84C7-CA43-9C50-F347-C36FC72FB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Motivation</a:t>
            </a:r>
            <a:endParaRPr lang="en-SG" dirty="0"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5C357F-BA16-2736-42D1-4931ADC16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33A8-B688-449B-9BF8-ABB17690172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8801095-5715-BCBD-0490-712A83F3357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+mn-lt"/>
              </a:rPr>
              <a:t>Corporate accountability requires ESG information. </a:t>
            </a:r>
            <a:endParaRPr lang="en-SG" dirty="0">
              <a:latin typeface="+mn-lt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+mn-lt"/>
              </a:rPr>
              <a:t>ESG reporting is voluntary in the U.S.</a:t>
            </a:r>
          </a:p>
          <a:p>
            <a:pPr lvl="2"/>
            <a:r>
              <a:rPr lang="en-US" dirty="0">
                <a:latin typeface="+mn-lt"/>
              </a:rPr>
              <a:t>70% of Russel 1000 firms reported on ESG activities in 2020</a:t>
            </a:r>
          </a:p>
          <a:p>
            <a:pPr lvl="2"/>
            <a:r>
              <a:rPr lang="en-US" dirty="0">
                <a:latin typeface="+mn-lt"/>
              </a:rPr>
              <a:t>Some follow frameworks, but others do not</a:t>
            </a:r>
          </a:p>
          <a:p>
            <a:pPr lvl="2"/>
            <a:r>
              <a:rPr lang="en-US" dirty="0">
                <a:latin typeface="+mn-lt"/>
              </a:rPr>
              <a:t>The frameworks followed by companies vary: GRI (59%), SASB (45%), TCFD (23%)</a:t>
            </a:r>
          </a:p>
          <a:p>
            <a:pPr marL="285750" lvl="1" indent="0">
              <a:buNone/>
            </a:pPr>
            <a:r>
              <a:rPr lang="en-US" dirty="0">
                <a:latin typeface="+mn-lt"/>
                <a:sym typeface="Wingdings" panose="05000000000000000000" pitchFamily="2" charset="2"/>
              </a:rPr>
              <a:t> Information is not comparable across firms, which has impeded ESG investing (the 2017 CFO Institute survey).</a:t>
            </a:r>
            <a:endParaRPr lang="en-SG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63029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75DE5-3B07-22B6-C846-9F17F62CF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Examples of Difference in ESG reporting</a:t>
            </a:r>
            <a:endParaRPr lang="en-SG" dirty="0">
              <a:latin typeface="+mj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15687F-DAA1-1815-5DF7-00BFB34E7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D2328D-93A8-9301-53DE-EED161C89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33A8-B688-449B-9BF8-ABB176901726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DA84914C-9723-C6B7-149F-977D457CAB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8344281"/>
              </p:ext>
            </p:extLst>
          </p:nvPr>
        </p:nvGraphicFramePr>
        <p:xfrm>
          <a:off x="970330" y="1566574"/>
          <a:ext cx="6824768" cy="3877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4297261" imgH="2422935" progId="Word.Document.12">
                  <p:embed/>
                </p:oleObj>
              </mc:Choice>
              <mc:Fallback>
                <p:oleObj name="Document" r:id="rId3" imgW="4297261" imgH="242293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0330" y="1566574"/>
                        <a:ext cx="6824768" cy="38776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5482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0330" y="620395"/>
            <a:ext cx="7716469" cy="570901"/>
          </a:xfrm>
        </p:spPr>
        <p:txBody>
          <a:bodyPr/>
          <a:lstStyle/>
          <a:p>
            <a:r>
              <a:rPr lang="en-US" dirty="0">
                <a:latin typeface="+mj-lt"/>
              </a:rPr>
              <a:t>Research Objective</a:t>
            </a:r>
            <a:endParaRPr lang="en-US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33A8-B688-449B-9BF8-ABB17690172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970329" y="1317600"/>
            <a:ext cx="7716470" cy="3561724"/>
          </a:xfrm>
        </p:spPr>
        <p:txBody>
          <a:bodyPr/>
          <a:lstStyle/>
          <a:p>
            <a:r>
              <a:rPr lang="en-US" dirty="0">
                <a:latin typeface="+mn-lt"/>
              </a:rPr>
              <a:t> To investigate the adverse consequences of ESG reporting divergence for users</a:t>
            </a:r>
          </a:p>
          <a:p>
            <a:pPr lvl="1"/>
            <a:r>
              <a:rPr lang="en-US" dirty="0">
                <a:latin typeface="+mn-lt"/>
              </a:rPr>
              <a:t>ESG rating providers</a:t>
            </a:r>
          </a:p>
          <a:p>
            <a:pPr lvl="2"/>
            <a:r>
              <a:rPr lang="en-US" dirty="0">
                <a:latin typeface="+mn-lt"/>
              </a:rPr>
              <a:t>Does ESG reporting divergence affect ESG rating disagreement?</a:t>
            </a:r>
          </a:p>
          <a:p>
            <a:pPr lvl="1"/>
            <a:r>
              <a:rPr lang="en-US" dirty="0">
                <a:latin typeface="+mn-lt"/>
              </a:rPr>
              <a:t>ESG mutual fund</a:t>
            </a:r>
          </a:p>
          <a:p>
            <a:pPr lvl="2"/>
            <a:r>
              <a:rPr lang="en-US" dirty="0">
                <a:latin typeface="+mn-lt"/>
              </a:rPr>
              <a:t>Does ESG reporting divergence affect ESG fund allocation with respect to firms’ ESG performance?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435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Predictions</a:t>
            </a:r>
            <a:endParaRPr lang="en-SG" dirty="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33A8-B688-449B-9BF8-ABB17690172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516193" y="1298755"/>
            <a:ext cx="8450825" cy="4049621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>
                <a:latin typeface="+mn-lt"/>
              </a:rPr>
              <a:t>  ESG rating providers:</a:t>
            </a:r>
          </a:p>
          <a:p>
            <a:pPr lvl="1"/>
            <a:r>
              <a:rPr lang="en-US" dirty="0">
                <a:latin typeface="+mn-lt"/>
              </a:rPr>
              <a:t>Costs of information processing (of focal and comparable firms’ ESG) ↑</a:t>
            </a:r>
          </a:p>
          <a:p>
            <a:pPr lvl="1"/>
            <a:r>
              <a:rPr lang="en-US" dirty="0">
                <a:latin typeface="+mn-lt"/>
              </a:rPr>
              <a:t>For ESG rating providers</a:t>
            </a:r>
          </a:p>
          <a:p>
            <a:pPr lvl="2"/>
            <a:r>
              <a:rPr lang="en-US" dirty="0">
                <a:latin typeface="+mn-lt"/>
              </a:rPr>
              <a:t>The reliance on public ESG information ↓</a:t>
            </a:r>
          </a:p>
          <a:p>
            <a:pPr lvl="2"/>
            <a:r>
              <a:rPr lang="en-US" dirty="0">
                <a:latin typeface="+mn-lt"/>
              </a:rPr>
              <a:t>The reliance on private information ↑</a:t>
            </a:r>
          </a:p>
          <a:p>
            <a:pPr marL="0" indent="0">
              <a:buNone/>
            </a:pPr>
            <a:r>
              <a:rPr lang="en-SG" b="1" dirty="0">
                <a:latin typeface="+mn-lt"/>
              </a:rPr>
              <a:t>H1:  </a:t>
            </a:r>
            <a:r>
              <a:rPr lang="en-US" dirty="0">
                <a:latin typeface="+mn-lt"/>
              </a:rPr>
              <a:t>Ceteris paribus, ESG reporting divergence is positively associated with ESG rating disagreement</a:t>
            </a:r>
            <a:r>
              <a:rPr lang="en-US" i="1" dirty="0">
                <a:latin typeface="+mn-lt"/>
              </a:rPr>
              <a:t>.</a:t>
            </a:r>
            <a:endParaRPr lang="en-SG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45841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Predictions</a:t>
            </a:r>
            <a:endParaRPr lang="en-SG" dirty="0">
              <a:latin typeface="+mj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33A8-B688-449B-9BF8-ABB17690172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516193" y="1298755"/>
            <a:ext cx="8450825" cy="4049621"/>
          </a:xfrm>
        </p:spPr>
        <p:txBody>
          <a:bodyPr/>
          <a:lstStyle/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en-US" sz="2000" dirty="0">
                <a:latin typeface="+mn-lt"/>
              </a:rPr>
              <a:t>ESG mutual funds</a:t>
            </a:r>
          </a:p>
          <a:p>
            <a:pPr lvl="1"/>
            <a:r>
              <a:rPr lang="en-US" dirty="0">
                <a:latin typeface="+mn-lt"/>
              </a:rPr>
              <a:t>They rely on ESG ratings and ESG information to make asset allocation decisions (</a:t>
            </a:r>
            <a:r>
              <a:rPr lang="en-SG" dirty="0" err="1">
                <a:latin typeface="+mn-lt"/>
              </a:rPr>
              <a:t>Avramov</a:t>
            </a:r>
            <a:r>
              <a:rPr lang="en-SG" dirty="0">
                <a:latin typeface="+mn-lt"/>
              </a:rPr>
              <a:t> et al. 2022</a:t>
            </a:r>
            <a:r>
              <a:rPr lang="en-US" dirty="0">
                <a:latin typeface="+mn-lt"/>
              </a:rPr>
              <a:t>).</a:t>
            </a:r>
          </a:p>
          <a:p>
            <a:pPr lvl="1"/>
            <a:r>
              <a:rPr lang="en-US" dirty="0">
                <a:latin typeface="+mn-lt"/>
              </a:rPr>
              <a:t>Firms with better ESG performance attract ESG fund (</a:t>
            </a:r>
            <a:r>
              <a:rPr lang="en-US" dirty="0" err="1">
                <a:latin typeface="+mn-lt"/>
              </a:rPr>
              <a:t>Hartzmark</a:t>
            </a:r>
            <a:r>
              <a:rPr lang="en-US" dirty="0">
                <a:latin typeface="+mn-lt"/>
              </a:rPr>
              <a:t> and Sussman 2019).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+mn-lt"/>
              </a:rPr>
              <a:t>ESG reporting divergence </a:t>
            </a:r>
            <a:r>
              <a:rPr lang="en-US" dirty="0">
                <a:latin typeface="+mn-lt"/>
                <a:sym typeface="Wingdings" panose="05000000000000000000" pitchFamily="2" charset="2"/>
              </a:rPr>
              <a:t></a:t>
            </a:r>
            <a:r>
              <a:rPr lang="en-US" dirty="0">
                <a:latin typeface="+mn-lt"/>
              </a:rPr>
              <a:t>Costs of information processing ↑</a:t>
            </a:r>
          </a:p>
          <a:p>
            <a:pPr lvl="2"/>
            <a:r>
              <a:rPr lang="en-US" dirty="0">
                <a:latin typeface="+mn-lt"/>
              </a:rPr>
              <a:t>ESG funds find it more difficult to evaluate firms’ ESG performance.</a:t>
            </a:r>
          </a:p>
          <a:p>
            <a:pPr lvl="2"/>
            <a:r>
              <a:rPr lang="en-US" dirty="0">
                <a:latin typeface="+mn-lt"/>
                <a:sym typeface="Wingdings" panose="05000000000000000000" pitchFamily="2" charset="2"/>
              </a:rPr>
              <a:t>ESG funds rely less on ESG performance to allocate assets.</a:t>
            </a:r>
            <a:endParaRPr lang="en-US" dirty="0">
              <a:latin typeface="+mn-lt"/>
            </a:endParaRPr>
          </a:p>
          <a:p>
            <a:pPr marL="0" indent="0">
              <a:buNone/>
            </a:pPr>
            <a:r>
              <a:rPr lang="en-SG" b="1" dirty="0">
                <a:latin typeface="+mn-lt"/>
              </a:rPr>
              <a:t>H2:  </a:t>
            </a:r>
            <a:r>
              <a:rPr lang="en-SG" dirty="0">
                <a:latin typeface="+mn-lt"/>
              </a:rPr>
              <a:t>Ceteris paribus, the association between ESG ratings and ESG fund allocation is weaker for firms with high ESG reporting divergence than for firms with low ESG reporting divergence</a:t>
            </a:r>
            <a:r>
              <a:rPr lang="en-US" i="1" dirty="0">
                <a:latin typeface="+mn-lt"/>
              </a:rPr>
              <a:t>.</a:t>
            </a:r>
            <a:endParaRPr lang="en-SG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60135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Construction of ESG reporting divergence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33A8-B688-449B-9BF8-ABB176901726}" type="slidenum">
              <a:rPr lang="en-US" smtClean="0"/>
              <a:pPr/>
              <a:t>7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970330" y="1197569"/>
                <a:ext cx="7716470" cy="4150807"/>
              </a:xfrm>
            </p:spPr>
            <p:txBody>
              <a:bodyPr/>
              <a:lstStyle/>
              <a:p>
                <a:pPr>
                  <a:buFont typeface="Wingdings" panose="05000000000000000000" pitchFamily="2" charset="2"/>
                  <a:buChar char="§"/>
                </a:pPr>
                <a:r>
                  <a:rPr lang="en-US" dirty="0">
                    <a:latin typeface="+mn-lt"/>
                  </a:rPr>
                  <a:t>What to capture: the heterogeneity in the availability of ESG items </a:t>
                </a:r>
              </a:p>
              <a:p>
                <a:pPr lvl="2"/>
                <a:r>
                  <a:rPr lang="en-US" dirty="0">
                    <a:latin typeface="+mn-lt"/>
                  </a:rPr>
                  <a:t>122 standardized ESG reporting fields collected by Bloomberg from firms’ ESG reports, annual reports, or websites</a:t>
                </a:r>
              </a:p>
              <a:p>
                <a:pPr marL="0" lvl="1" indent="0">
                  <a:buNone/>
                </a:pPr>
                <a:r>
                  <a:rPr lang="en-US" sz="2000" dirty="0">
                    <a:latin typeface="+mn-lt"/>
                  </a:rPr>
                  <a:t>Step 1: to construct a </a:t>
                </a:r>
                <a:r>
                  <a:rPr lang="en-SG" sz="2000" dirty="0">
                    <a:latin typeface="+mn-lt"/>
                  </a:rPr>
                  <a:t>122 </a:t>
                </a:r>
                <a14:m>
                  <m:oMath xmlns:m="http://schemas.openxmlformats.org/officeDocument/2006/math">
                    <m:r>
                      <a:rPr lang="en-SG" sz="2000">
                        <a:latin typeface="+mn-lt"/>
                      </a:rPr>
                      <m:t>×</m:t>
                    </m:r>
                  </m:oMath>
                </a14:m>
                <a:r>
                  <a:rPr lang="en-SG" sz="2000" dirty="0">
                    <a:latin typeface="+mn-lt"/>
                  </a:rPr>
                  <a:t> 1 vector with indicators that represent the availability of each ESG reporting item for a firm-year: </a:t>
                </a:r>
                <a:endParaRPr lang="en-SG" i="1" dirty="0">
                  <a:latin typeface="+mn-lt"/>
                </a:endParaRPr>
              </a:p>
              <a:p>
                <a:pPr marL="569912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SG" i="1" smtClean="0">
                              <a:latin typeface="+mn-lt"/>
                            </a:rPr>
                          </m:ctrlPr>
                        </m:sSubPr>
                        <m:e>
                          <m:r>
                            <a:rPr lang="en-SG" i="1">
                              <a:latin typeface="+mn-lt"/>
                            </a:rPr>
                            <m:t>𝑣</m:t>
                          </m:r>
                        </m:e>
                        <m:sub>
                          <m:r>
                            <a:rPr lang="en-SG" i="1">
                              <a:latin typeface="+mn-lt"/>
                            </a:rPr>
                            <m:t>𝑖𝑡</m:t>
                          </m:r>
                        </m:sub>
                      </m:sSub>
                      <m:r>
                        <a:rPr lang="en-SG">
                          <a:latin typeface="+mn-lt"/>
                        </a:rPr>
                        <m:t>=(</m:t>
                      </m:r>
                      <m:sSub>
                        <m:sSubPr>
                          <m:ctrlPr>
                            <a:rPr lang="en-SG" i="1">
                              <a:latin typeface="+mn-lt"/>
                            </a:rPr>
                          </m:ctrlPr>
                        </m:sSubPr>
                        <m:e>
                          <m:r>
                            <a:rPr lang="en-SG" i="1">
                              <a:latin typeface="+mn-lt"/>
                            </a:rPr>
                            <m:t>𝑑</m:t>
                          </m:r>
                        </m:e>
                        <m:sub>
                          <m:r>
                            <a:rPr lang="en-SG" i="1">
                              <a:latin typeface="+mn-lt"/>
                            </a:rPr>
                            <m:t>𝑖𝑡</m:t>
                          </m:r>
                          <m:r>
                            <a:rPr lang="en-SG">
                              <a:latin typeface="+mn-lt"/>
                            </a:rPr>
                            <m:t>,1</m:t>
                          </m:r>
                        </m:sub>
                      </m:sSub>
                      <m:r>
                        <a:rPr lang="en-SG">
                          <a:latin typeface="+mn-lt"/>
                        </a:rPr>
                        <m:t>,</m:t>
                      </m:r>
                      <m:sSub>
                        <m:sSubPr>
                          <m:ctrlPr>
                            <a:rPr lang="en-SG" i="1">
                              <a:latin typeface="+mn-lt"/>
                            </a:rPr>
                          </m:ctrlPr>
                        </m:sSubPr>
                        <m:e>
                          <m:r>
                            <a:rPr lang="en-SG" i="1">
                              <a:latin typeface="+mn-lt"/>
                            </a:rPr>
                            <m:t>𝑑</m:t>
                          </m:r>
                        </m:e>
                        <m:sub>
                          <m:r>
                            <a:rPr lang="en-SG" i="1">
                              <a:latin typeface="+mn-lt"/>
                            </a:rPr>
                            <m:t>𝑖𝑡</m:t>
                          </m:r>
                          <m:r>
                            <a:rPr lang="en-SG">
                              <a:latin typeface="+mn-lt"/>
                            </a:rPr>
                            <m:t>,2</m:t>
                          </m:r>
                        </m:sub>
                      </m:sSub>
                      <m:r>
                        <a:rPr lang="en-SG">
                          <a:latin typeface="+mn-lt"/>
                        </a:rPr>
                        <m:t>,…, </m:t>
                      </m:r>
                      <m:sSub>
                        <m:sSubPr>
                          <m:ctrlPr>
                            <a:rPr lang="en-SG" i="1">
                              <a:latin typeface="+mn-lt"/>
                            </a:rPr>
                          </m:ctrlPr>
                        </m:sSubPr>
                        <m:e>
                          <m:r>
                            <a:rPr lang="en-SG" i="1">
                              <a:latin typeface="+mn-lt"/>
                            </a:rPr>
                            <m:t>𝑑</m:t>
                          </m:r>
                        </m:e>
                        <m:sub>
                          <m:r>
                            <a:rPr lang="en-SG" i="1">
                              <a:latin typeface="+mn-lt"/>
                            </a:rPr>
                            <m:t>𝑖𝑡</m:t>
                          </m:r>
                          <m:r>
                            <a:rPr lang="en-SG">
                              <a:latin typeface="+mn-lt"/>
                            </a:rPr>
                            <m:t>,121</m:t>
                          </m:r>
                        </m:sub>
                      </m:sSub>
                      <m:r>
                        <a:rPr lang="en-SG">
                          <a:latin typeface="+mn-lt"/>
                        </a:rPr>
                        <m:t>,</m:t>
                      </m:r>
                      <m:sSub>
                        <m:sSubPr>
                          <m:ctrlPr>
                            <a:rPr lang="en-SG" i="1">
                              <a:latin typeface="+mn-lt"/>
                            </a:rPr>
                          </m:ctrlPr>
                        </m:sSubPr>
                        <m:e>
                          <m:r>
                            <a:rPr lang="en-SG" i="1">
                              <a:latin typeface="+mn-lt"/>
                            </a:rPr>
                            <m:t>𝑑</m:t>
                          </m:r>
                        </m:e>
                        <m:sub>
                          <m:r>
                            <a:rPr lang="en-SG" i="1">
                              <a:latin typeface="+mn-lt"/>
                            </a:rPr>
                            <m:t>𝑖𝑡</m:t>
                          </m:r>
                          <m:r>
                            <a:rPr lang="en-SG">
                              <a:latin typeface="+mn-lt"/>
                            </a:rPr>
                            <m:t>,122</m:t>
                          </m:r>
                        </m:sub>
                      </m:sSub>
                      <m:r>
                        <a:rPr lang="en-SG">
                          <a:latin typeface="+mn-lt"/>
                        </a:rPr>
                        <m:t>)</m:t>
                      </m:r>
                    </m:oMath>
                  </m:oMathPara>
                </a14:m>
                <a:endParaRPr lang="en-US" dirty="0">
                  <a:latin typeface="+mn-lt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+mn-lt"/>
                  </a:rPr>
                  <a:t>Step 2: firm-pair-year similarity in the reporting of ESG items</a:t>
                </a:r>
              </a:p>
              <a:p>
                <a:pPr marL="569912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SG" i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𝑇𝑎𝑛𝑖𝑚𝑜𝑡𝑜</m:t>
                      </m:r>
                      <m:sSub>
                        <m:sSubPr>
                          <m:ctrlPr>
                            <a:rPr lang="en-SG" i="1">
                              <a:effectLst/>
                              <a:latin typeface="+mn-lt"/>
                            </a:rPr>
                          </m:ctrlPr>
                        </m:sSubPr>
                        <m:e>
                          <m:r>
                            <a:rPr lang="en-SG"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SG" i="1"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𝑆𝑖𝑚𝑖𝑙𝑎𝑟𝑖𝑡𝑦</m:t>
                          </m:r>
                        </m:e>
                        <m:sub>
                          <m:r>
                            <a:rPr lang="en-SG" i="1"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𝑖𝑗𝑡</m:t>
                          </m:r>
                        </m:sub>
                      </m:sSub>
                      <m:r>
                        <a:rPr lang="en-SG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SG" i="1">
                              <a:effectLst/>
                              <a:latin typeface="+mn-lt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SG" i="1">
                                  <a:effectLst/>
                                  <a:latin typeface="+mn-lt"/>
                                </a:rPr>
                              </m:ctrlPr>
                            </m:sSubPr>
                            <m:e>
                              <m:r>
                                <a:rPr lang="en-SG" i="1">
                                  <a:effectLst/>
                                  <a:latin typeface="+mn-lt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SG" i="1">
                                  <a:effectLst/>
                                  <a:latin typeface="+mn-lt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𝑖𝑡</m:t>
                              </m:r>
                            </m:sub>
                          </m:sSub>
                          <m:r>
                            <a:rPr lang="en-SG"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⋅</m:t>
                          </m:r>
                          <m:sSub>
                            <m:sSubPr>
                              <m:ctrlPr>
                                <a:rPr lang="en-SG" i="1">
                                  <a:effectLst/>
                                  <a:latin typeface="+mn-lt"/>
                                </a:rPr>
                              </m:ctrlPr>
                            </m:sSubPr>
                            <m:e>
                              <m:r>
                                <a:rPr lang="en-SG" i="1">
                                  <a:effectLst/>
                                  <a:latin typeface="+mn-lt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SG" i="1">
                                  <a:effectLst/>
                                  <a:latin typeface="+mn-lt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𝑗𝑡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SG" i="1">
                                  <a:effectLst/>
                                  <a:latin typeface="+mn-lt"/>
                                </a:rPr>
                              </m:ctrlPr>
                            </m:sSubPr>
                            <m:e>
                              <m:r>
                                <a:rPr lang="en-SG" i="1">
                                  <a:effectLst/>
                                  <a:latin typeface="+mn-lt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SG" i="1">
                                  <a:effectLst/>
                                  <a:latin typeface="+mn-lt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𝑖𝑡</m:t>
                              </m:r>
                            </m:sub>
                          </m:sSub>
                          <m:r>
                            <a:rPr lang="en-SG"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⋅</m:t>
                          </m:r>
                          <m:sSub>
                            <m:sSubPr>
                              <m:ctrlPr>
                                <a:rPr lang="en-SG" i="1">
                                  <a:effectLst/>
                                  <a:latin typeface="+mn-lt"/>
                                </a:rPr>
                              </m:ctrlPr>
                            </m:sSubPr>
                            <m:e>
                              <m:r>
                                <a:rPr lang="en-SG" i="1">
                                  <a:effectLst/>
                                  <a:latin typeface="+mn-lt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SG" i="1">
                                  <a:effectLst/>
                                  <a:latin typeface="+mn-lt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𝑖𝑡</m:t>
                              </m:r>
                            </m:sub>
                          </m:sSub>
                          <m:r>
                            <a:rPr lang="en-SG"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SG" i="1">
                                  <a:effectLst/>
                                  <a:latin typeface="+mn-lt"/>
                                </a:rPr>
                              </m:ctrlPr>
                            </m:sSubPr>
                            <m:e>
                              <m:r>
                                <a:rPr lang="en-SG" i="1">
                                  <a:effectLst/>
                                  <a:latin typeface="+mn-lt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SG" i="1">
                                  <a:effectLst/>
                                  <a:latin typeface="+mn-lt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𝑗𝑡</m:t>
                              </m:r>
                            </m:sub>
                          </m:sSub>
                          <m:r>
                            <a:rPr lang="en-SG"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⋅</m:t>
                          </m:r>
                          <m:sSub>
                            <m:sSubPr>
                              <m:ctrlPr>
                                <a:rPr lang="en-SG" i="1">
                                  <a:effectLst/>
                                  <a:latin typeface="+mn-lt"/>
                                </a:rPr>
                              </m:ctrlPr>
                            </m:sSubPr>
                            <m:e>
                              <m:r>
                                <a:rPr lang="en-SG" i="1">
                                  <a:effectLst/>
                                  <a:latin typeface="+mn-lt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SG" i="1">
                                  <a:effectLst/>
                                  <a:latin typeface="+mn-lt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𝑗𝑡</m:t>
                              </m:r>
                            </m:sub>
                          </m:sSub>
                          <m:r>
                            <a:rPr lang="en-SG" i="1"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SG" i="1">
                                  <a:effectLst/>
                                  <a:latin typeface="+mn-lt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SG" i="1">
                                      <a:effectLst/>
                                      <a:latin typeface="+mn-lt"/>
                                    </a:rPr>
                                  </m:ctrlPr>
                                </m:sSubPr>
                                <m:e>
                                  <m:r>
                                    <a:rPr lang="en-SG" i="1">
                                      <a:effectLst/>
                                      <a:latin typeface="+mn-lt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SG" i="1">
                                      <a:effectLst/>
                                      <a:latin typeface="+mn-lt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𝑖𝑡</m:t>
                                  </m:r>
                                </m:sub>
                              </m:sSub>
                              <m:r>
                                <a:rPr lang="en-SG">
                                  <a:effectLst/>
                                  <a:latin typeface="+mn-lt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⋅</m:t>
                              </m:r>
                              <m:r>
                                <a:rPr lang="en-SG" i="1">
                                  <a:effectLst/>
                                  <a:latin typeface="+mn-lt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SG" i="1">
                                  <a:effectLst/>
                                  <a:latin typeface="+mn-lt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𝑗𝑡</m:t>
                              </m:r>
                            </m:sub>
                          </m:sSub>
                        </m:den>
                      </m:f>
                      <m:r>
                        <a:rPr lang="en-SG" i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en-US" dirty="0">
                  <a:latin typeface="+mn-lt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+mn-lt"/>
                  </a:rPr>
                  <a:t>Step 3: ESG reporting divergence at the firm-pair-year: 1 -</a:t>
                </a:r>
                <a:r>
                  <a:rPr lang="en-SG" sz="2000" dirty="0">
                    <a:effectLst/>
                    <a:latin typeface="+mn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SG" sz="2000" i="1" smtClean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𝑇𝑎𝑛𝑖𝑚𝑜𝑡𝑜</m:t>
                    </m:r>
                    <m:sSub>
                      <m:sSubPr>
                        <m:ctrlPr>
                          <a:rPr lang="en-SG" i="1">
                            <a:effectLst/>
                            <a:latin typeface="+mn-lt"/>
                          </a:rPr>
                        </m:ctrlPr>
                      </m:sSubPr>
                      <m:e>
                        <m:r>
                          <a:rPr lang="en-SG" sz="200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SG" sz="2000" i="1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𝑆𝑖𝑚𝑖𝑙𝑎𝑟𝑖𝑡𝑦</m:t>
                        </m:r>
                      </m:e>
                      <m:sub>
                        <m:r>
                          <a:rPr lang="en-SG" sz="2000" i="1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𝑖𝑗𝑡</m:t>
                        </m:r>
                      </m:sub>
                    </m:sSub>
                  </m:oMath>
                </a14:m>
                <a:r>
                  <a:rPr lang="en-US" dirty="0">
                    <a:latin typeface="+mn-lt"/>
                  </a:rPr>
                  <a:t> </a:t>
                </a:r>
              </a:p>
            </p:txBody>
          </p:sp>
        </mc:Choice>
        <mc:Fallback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970330" y="1197569"/>
                <a:ext cx="7716470" cy="4150807"/>
              </a:xfrm>
              <a:blipFill>
                <a:blip r:embed="rId3"/>
                <a:stretch>
                  <a:fillRect l="-1975" t="-1909"/>
                </a:stretch>
              </a:blipFill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4694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40EE2-BFA0-20A4-329D-677D53D60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>
                <a:latin typeface="+mj-lt"/>
              </a:rPr>
              <a:t>Example: </a:t>
            </a:r>
            <a:r>
              <a:rPr lang="en-SG" sz="2800" kern="0" dirty="0">
                <a:effectLst/>
                <a:latin typeface="+mn-lt"/>
                <a:ea typeface="Times New Roman" panose="02020603050405020304" pitchFamily="18" charset="0"/>
              </a:rPr>
              <a:t>Advanced Micro (</a:t>
            </a:r>
            <a:r>
              <a:rPr lang="en-SG" sz="2800" i="1" kern="0" dirty="0">
                <a:effectLst/>
                <a:latin typeface="+mn-lt"/>
                <a:ea typeface="Times New Roman" panose="02020603050405020304" pitchFamily="18" charset="0"/>
              </a:rPr>
              <a:t>i</a:t>
            </a:r>
            <a:r>
              <a:rPr lang="en-SG" sz="2800" kern="0" dirty="0">
                <a:effectLst/>
                <a:latin typeface="+mn-lt"/>
                <a:ea typeface="Times New Roman" panose="02020603050405020304" pitchFamily="18" charset="0"/>
              </a:rPr>
              <a:t>) and Intel (</a:t>
            </a:r>
            <a:r>
              <a:rPr lang="en-SG" sz="2800" i="1" kern="0" dirty="0">
                <a:effectLst/>
                <a:latin typeface="+mn-lt"/>
                <a:ea typeface="Times New Roman" panose="02020603050405020304" pitchFamily="18" charset="0"/>
              </a:rPr>
              <a:t>j</a:t>
            </a:r>
            <a:r>
              <a:rPr lang="en-SG" sz="2800" kern="0" dirty="0">
                <a:effectLst/>
                <a:latin typeface="+mn-lt"/>
                <a:ea typeface="Times New Roman" panose="02020603050405020304" pitchFamily="18" charset="0"/>
              </a:rPr>
              <a:t>) in 2020</a:t>
            </a:r>
            <a:br>
              <a:rPr lang="en-SG" dirty="0">
                <a:latin typeface="+mn-lt"/>
              </a:rPr>
            </a:br>
            <a:endParaRPr lang="en-SG" dirty="0">
              <a:latin typeface="+mj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ACE125-3C2E-012C-9B9D-FABAD83AD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298F0D-5174-F9AC-0448-B61A1C5A9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33A8-B688-449B-9BF8-ABB176901726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844D7386-C5F5-9D85-D409-89077A33A8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8774483"/>
              </p:ext>
            </p:extLst>
          </p:nvPr>
        </p:nvGraphicFramePr>
        <p:xfrm>
          <a:off x="1318506" y="1736923"/>
          <a:ext cx="5235952" cy="18877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3530718" imgH="1267531" progId="Word.Document.12">
                  <p:embed/>
                </p:oleObj>
              </mc:Choice>
              <mc:Fallback>
                <p:oleObj name="Document" r:id="rId2" imgW="3530718" imgH="126753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318506" y="1736923"/>
                        <a:ext cx="5235952" cy="18877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7D319B5-06D8-8721-3485-B9F879B37982}"/>
                  </a:ext>
                </a:extLst>
              </p:cNvPr>
              <p:cNvSpPr txBox="1"/>
              <p:nvPr/>
            </p:nvSpPr>
            <p:spPr>
              <a:xfrm>
                <a:off x="1271309" y="3305381"/>
                <a:ext cx="6067486" cy="495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800" i="1" dirty="0" err="1">
                    <a:effectLst/>
                    <a:ea typeface="Times New Roman" panose="02020603050405020304" pitchFamily="18" charset="0"/>
                  </a:rPr>
                  <a:t>ESG_Diverg</a:t>
                </a:r>
                <a:r>
                  <a:rPr lang="en-US" sz="1800" dirty="0">
                    <a:effectLst/>
                    <a:ea typeface="Times New Roman" panose="02020603050405020304" pitchFamily="18" charset="0"/>
                  </a:rPr>
                  <a:t> = 1 - </a:t>
                </a:r>
                <a:r>
                  <a:rPr lang="en-US" sz="1800" i="1" dirty="0" err="1">
                    <a:effectLst/>
                    <a:ea typeface="Times New Roman" panose="02020603050405020304" pitchFamily="18" charset="0"/>
                  </a:rPr>
                  <a:t>Tanimoto</a:t>
                </a:r>
                <a:r>
                  <a:rPr lang="en-US" sz="1800" i="1" dirty="0">
                    <a:effectLst/>
                    <a:ea typeface="Times New Roman" panose="02020603050405020304" pitchFamily="18" charset="0"/>
                  </a:rPr>
                  <a:t> Similarity</a:t>
                </a:r>
                <a:r>
                  <a:rPr lang="en-US" sz="1800" dirty="0">
                    <a:effectLst/>
                    <a:ea typeface="Times New Roman" panose="02020603050405020304" pitchFamily="18" charset="0"/>
                  </a:rPr>
                  <a:t>  = 1 -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SG" sz="1800" i="1">
                            <a:effectLst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SG" sz="1800" i="1">
                            <a:effectLst/>
                            <a:ea typeface="Times New Roman" panose="02020603050405020304" pitchFamily="18" charset="0"/>
                          </a:rPr>
                          <m:t>70</m:t>
                        </m:r>
                      </m:num>
                      <m:den>
                        <m:r>
                          <a:rPr lang="en-SG" sz="1800" i="1">
                            <a:effectLst/>
                            <a:ea typeface="Times New Roman" panose="02020603050405020304" pitchFamily="18" charset="0"/>
                          </a:rPr>
                          <m:t>75+90−70</m:t>
                        </m:r>
                      </m:den>
                    </m:f>
                  </m:oMath>
                </a14:m>
                <a:r>
                  <a:rPr lang="en-US" sz="1800" dirty="0">
                    <a:effectLst/>
                    <a:ea typeface="Times New Roman" panose="02020603050405020304" pitchFamily="18" charset="0"/>
                  </a:rPr>
                  <a:t>  = 0.263</a:t>
                </a:r>
                <a:endParaRPr lang="en-SG" sz="2000" dirty="0">
                  <a:effectLst/>
                  <a:ea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7D319B5-06D8-8721-3485-B9F879B379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1309" y="3305381"/>
                <a:ext cx="6067486" cy="495777"/>
              </a:xfrm>
              <a:prstGeom prst="rect">
                <a:avLst/>
              </a:prstGeom>
              <a:blipFill>
                <a:blip r:embed="rId4"/>
                <a:stretch>
                  <a:fillRect l="-905" b="-6098"/>
                </a:stretch>
              </a:blipFill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E6C84D6-04F4-7764-81A7-92262CE6AFB8}"/>
                  </a:ext>
                </a:extLst>
              </p:cNvPr>
              <p:cNvSpPr txBox="1"/>
              <p:nvPr/>
            </p:nvSpPr>
            <p:spPr>
              <a:xfrm>
                <a:off x="1271311" y="3735393"/>
                <a:ext cx="6433246" cy="495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800" i="1" dirty="0" err="1">
                    <a:effectLst/>
                    <a:ea typeface="Times New Roman" panose="02020603050405020304" pitchFamily="18" charset="0"/>
                  </a:rPr>
                  <a:t>E_Diverg</a:t>
                </a:r>
                <a:r>
                  <a:rPr lang="en-US" sz="1800" dirty="0">
                    <a:effectLst/>
                    <a:ea typeface="Times New Roman" panose="02020603050405020304" pitchFamily="18" charset="0"/>
                  </a:rPr>
                  <a:t> = 1- </a:t>
                </a:r>
                <a:r>
                  <a:rPr lang="en-US" sz="1800" i="1" dirty="0" err="1">
                    <a:effectLst/>
                    <a:ea typeface="Times New Roman" panose="02020603050405020304" pitchFamily="18" charset="0"/>
                  </a:rPr>
                  <a:t>Tanimoto</a:t>
                </a:r>
                <a:r>
                  <a:rPr lang="en-US" sz="1800" i="1" dirty="0">
                    <a:effectLst/>
                    <a:ea typeface="Times New Roman" panose="02020603050405020304" pitchFamily="18" charset="0"/>
                  </a:rPr>
                  <a:t> Similarity</a:t>
                </a:r>
                <a:r>
                  <a:rPr lang="en-US" sz="1800" dirty="0">
                    <a:effectLst/>
                    <a:ea typeface="Times New Roman" panose="02020603050405020304" pitchFamily="18" charset="0"/>
                  </a:rPr>
                  <a:t> =1 -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SG" sz="1800" i="1">
                            <a:effectLst/>
                          </a:rPr>
                        </m:ctrlPr>
                      </m:fPr>
                      <m:num>
                        <m:r>
                          <a:rPr lang="en-SG" sz="1800" i="1">
                            <a:effectLst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22</m:t>
                        </m:r>
                      </m:num>
                      <m:den>
                        <m:r>
                          <a:rPr lang="en-SG" sz="1800" i="1">
                            <a:effectLst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25+30−22</m:t>
                        </m:r>
                      </m:den>
                    </m:f>
                  </m:oMath>
                </a14:m>
                <a:r>
                  <a:rPr lang="en-US" sz="1800" dirty="0">
                    <a:effectLst/>
                    <a:ea typeface="Times New Roman" panose="02020603050405020304" pitchFamily="18" charset="0"/>
                  </a:rPr>
                  <a:t> =0.333</a:t>
                </a:r>
                <a:endParaRPr lang="en-SG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E6C84D6-04F4-7764-81A7-92262CE6AF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1311" y="3735393"/>
                <a:ext cx="6433246" cy="495777"/>
              </a:xfrm>
              <a:prstGeom prst="rect">
                <a:avLst/>
              </a:prstGeom>
              <a:blipFill>
                <a:blip r:embed="rId5"/>
                <a:stretch>
                  <a:fillRect l="-853" b="-7407"/>
                </a:stretch>
              </a:blipFill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0EE133A-EDE5-3CD9-ED25-A3D72392D318}"/>
                  </a:ext>
                </a:extLst>
              </p:cNvPr>
              <p:cNvSpPr txBox="1"/>
              <p:nvPr/>
            </p:nvSpPr>
            <p:spPr>
              <a:xfrm>
                <a:off x="1271309" y="4204330"/>
                <a:ext cx="5914103" cy="495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800" i="1" dirty="0" err="1">
                    <a:effectLst/>
                    <a:ea typeface="Times New Roman" panose="02020603050405020304" pitchFamily="18" charset="0"/>
                  </a:rPr>
                  <a:t>S_Diverg</a:t>
                </a:r>
                <a:r>
                  <a:rPr lang="en-US" sz="1800" i="1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1800" dirty="0">
                    <a:effectLst/>
                    <a:ea typeface="Times New Roman" panose="02020603050405020304" pitchFamily="18" charset="0"/>
                  </a:rPr>
                  <a:t>= 1- </a:t>
                </a:r>
                <a:r>
                  <a:rPr lang="en-US" sz="1800" i="1" dirty="0" err="1">
                    <a:effectLst/>
                    <a:ea typeface="Times New Roman" panose="02020603050405020304" pitchFamily="18" charset="0"/>
                  </a:rPr>
                  <a:t>Tanimoto</a:t>
                </a:r>
                <a:r>
                  <a:rPr lang="en-US" sz="1800" i="1" dirty="0">
                    <a:effectLst/>
                    <a:ea typeface="Times New Roman" panose="02020603050405020304" pitchFamily="18" charset="0"/>
                  </a:rPr>
                  <a:t> Similarity</a:t>
                </a:r>
                <a:r>
                  <a:rPr lang="en-US" sz="1800" dirty="0">
                    <a:effectLst/>
                    <a:ea typeface="Times New Roman" panose="02020603050405020304" pitchFamily="18" charset="0"/>
                  </a:rPr>
                  <a:t> = 1 -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SG" sz="1800" i="1">
                            <a:effectLst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SG" sz="1800" i="1">
                            <a:effectLst/>
                            <a:ea typeface="Times New Roman" panose="02020603050405020304" pitchFamily="18" charset="0"/>
                          </a:rPr>
                          <m:t>19</m:t>
                        </m:r>
                      </m:num>
                      <m:den>
                        <m:r>
                          <a:rPr lang="en-SG" sz="1800" i="1">
                            <a:effectLst/>
                            <a:ea typeface="Times New Roman" panose="02020603050405020304" pitchFamily="18" charset="0"/>
                          </a:rPr>
                          <m:t>21+30−19</m:t>
                        </m:r>
                      </m:den>
                    </m:f>
                  </m:oMath>
                </a14:m>
                <a:r>
                  <a:rPr lang="en-US" sz="1800" dirty="0">
                    <a:effectLst/>
                    <a:ea typeface="Times New Roman" panose="02020603050405020304" pitchFamily="18" charset="0"/>
                  </a:rPr>
                  <a:t> = 0.406</a:t>
                </a:r>
                <a:endParaRPr lang="en-SG" sz="2000" dirty="0">
                  <a:effectLst/>
                  <a:ea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0EE133A-EDE5-3CD9-ED25-A3D72392D3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1309" y="4204330"/>
                <a:ext cx="5914103" cy="495777"/>
              </a:xfrm>
              <a:prstGeom prst="rect">
                <a:avLst/>
              </a:prstGeom>
              <a:blipFill>
                <a:blip r:embed="rId6"/>
                <a:stretch>
                  <a:fillRect l="-928" b="-7407"/>
                </a:stretch>
              </a:blipFill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0A32A6A-181E-62F4-4A80-8E1B4DFD431F}"/>
                  </a:ext>
                </a:extLst>
              </p:cNvPr>
              <p:cNvSpPr txBox="1"/>
              <p:nvPr/>
            </p:nvSpPr>
            <p:spPr>
              <a:xfrm>
                <a:off x="1248731" y="4695319"/>
                <a:ext cx="5914102" cy="495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800" i="1" dirty="0" err="1">
                    <a:effectLst/>
                    <a:ea typeface="Times New Roman" panose="02020603050405020304" pitchFamily="18" charset="0"/>
                  </a:rPr>
                  <a:t>G_Diverg</a:t>
                </a:r>
                <a:r>
                  <a:rPr lang="en-US" sz="1800" dirty="0">
                    <a:effectLst/>
                    <a:ea typeface="Times New Roman" panose="02020603050405020304" pitchFamily="18" charset="0"/>
                  </a:rPr>
                  <a:t> = 1 - </a:t>
                </a:r>
                <a:r>
                  <a:rPr lang="en-US" sz="1800" i="1" dirty="0" err="1">
                    <a:effectLst/>
                    <a:ea typeface="Times New Roman" panose="02020603050405020304" pitchFamily="18" charset="0"/>
                  </a:rPr>
                  <a:t>Tanimoto</a:t>
                </a:r>
                <a:r>
                  <a:rPr lang="en-US" sz="1800" i="1" dirty="0">
                    <a:effectLst/>
                    <a:ea typeface="Times New Roman" panose="02020603050405020304" pitchFamily="18" charset="0"/>
                  </a:rPr>
                  <a:t> Similarity</a:t>
                </a:r>
                <a:r>
                  <a:rPr lang="en-US" sz="1800" dirty="0">
                    <a:effectLst/>
                    <a:ea typeface="Times New Roman" panose="02020603050405020304" pitchFamily="18" charset="0"/>
                  </a:rPr>
                  <a:t> =1 -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SG" sz="1800" i="1">
                            <a:effectLst/>
                          </a:rPr>
                        </m:ctrlPr>
                      </m:fPr>
                      <m:num>
                        <m:r>
                          <a:rPr lang="en-SG" sz="1800" i="1">
                            <a:effectLst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29</m:t>
                        </m:r>
                      </m:num>
                      <m:den>
                        <m:r>
                          <a:rPr lang="en-SG" sz="1800" i="1">
                            <a:effectLst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29+30−29</m:t>
                        </m:r>
                      </m:den>
                    </m:f>
                  </m:oMath>
                </a14:m>
                <a:r>
                  <a:rPr lang="en-US" sz="1800" dirty="0">
                    <a:effectLst/>
                    <a:ea typeface="Times New Roman" panose="02020603050405020304" pitchFamily="18" charset="0"/>
                  </a:rPr>
                  <a:t> =0.033</a:t>
                </a:r>
                <a:endParaRPr lang="en-SG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0A32A6A-181E-62F4-4A80-8E1B4DFD43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8731" y="4695319"/>
                <a:ext cx="5914102" cy="495777"/>
              </a:xfrm>
              <a:prstGeom prst="rect">
                <a:avLst/>
              </a:prstGeom>
              <a:blipFill>
                <a:blip r:embed="rId7"/>
                <a:stretch>
                  <a:fillRect l="-928" b="-6098"/>
                </a:stretch>
              </a:blipFill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E3EF4B5-84D3-FFEC-1A64-6626F664F8D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465774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74949-708F-2200-2496-A672ED94F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Validation Tests</a:t>
            </a:r>
            <a:endParaRPr lang="en-SG" dirty="0">
              <a:latin typeface="+mj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8ED8A0-5532-02E4-02F5-A8F3D9D68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8BCD77-9750-29C2-D365-249D3BD4E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33A8-B688-449B-9BF8-ABB176901726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116468A-FFDD-D96A-79A4-B22CBD40D4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9146824"/>
              </p:ext>
            </p:extLst>
          </p:nvPr>
        </p:nvGraphicFramePr>
        <p:xfrm>
          <a:off x="1181289" y="1595785"/>
          <a:ext cx="6781422" cy="35514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717562" imgH="3043223" progId="Word.Document.12">
                  <p:embed/>
                </p:oleObj>
              </mc:Choice>
              <mc:Fallback>
                <p:oleObj name="Document" r:id="rId2" imgW="5717562" imgH="304322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81289" y="1595785"/>
                        <a:ext cx="6781422" cy="35514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13460"/>
      </p:ext>
    </p:extLst>
  </p:cSld>
  <p:clrMapOvr>
    <a:masterClrMapping/>
  </p:clrMapOvr>
</p:sld>
</file>

<file path=ppt/theme/theme1.xml><?xml version="1.0" encoding="utf-8"?>
<a:theme xmlns:a="http://schemas.openxmlformats.org/drawingml/2006/main" name="SMU Powerpoint Template 04JUL2018">
  <a:themeElements>
    <a:clrScheme name="Custom 4">
      <a:dk1>
        <a:srgbClr val="0E1D5F"/>
      </a:dk1>
      <a:lt1>
        <a:srgbClr val="FFFFFF"/>
      </a:lt1>
      <a:dk2>
        <a:srgbClr val="0E1D5F"/>
      </a:dk2>
      <a:lt2>
        <a:srgbClr val="8D6F3F"/>
      </a:lt2>
      <a:accent1>
        <a:srgbClr val="C63D52"/>
      </a:accent1>
      <a:accent2>
        <a:srgbClr val="0192A8"/>
      </a:accent2>
      <a:accent3>
        <a:srgbClr val="028E84"/>
      </a:accent3>
      <a:accent4>
        <a:srgbClr val="0F942B"/>
      </a:accent4>
      <a:accent5>
        <a:srgbClr val="7A2B7B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A-Powerpoint180502-template" id="{EECDAFE3-3AA3-7448-9F24-4E6B2DCF15D8}" vid="{2C900674-4445-E147-82AA-0E34AB38250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713CD5D9F23F469C36FDCF6FAA0AC8" ma:contentTypeVersion="2" ma:contentTypeDescription="Create a new document." ma:contentTypeScope="" ma:versionID="2d51500b282d60bc15ced8df18826c54">
  <xsd:schema xmlns:xsd="http://www.w3.org/2001/XMLSchema" xmlns:xs="http://www.w3.org/2001/XMLSchema" xmlns:p="http://schemas.microsoft.com/office/2006/metadata/properties" xmlns:ns1="http://schemas.microsoft.com/sharepoint/v3" xmlns:ns2="120950bf-dfa5-4094-bdd8-5be5d4f0b77d" targetNamespace="http://schemas.microsoft.com/office/2006/metadata/properties" ma:root="true" ma:fieldsID="0647dbf6ae7f66aa0e7597133becc0cd" ns1:_="" ns2:_="">
    <xsd:import namespace="http://schemas.microsoft.com/sharepoint/v3"/>
    <xsd:import namespace="120950bf-dfa5-4094-bdd8-5be5d4f0b77d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0950bf-dfa5-4094-bdd8-5be5d4f0b77d" elementFormDefault="qualified">
    <xsd:import namespace="http://schemas.microsoft.com/office/2006/documentManagement/types"/>
    <xsd:import namespace="http://schemas.microsoft.com/office/infopath/2007/PartnerControls"/>
    <xsd:element name="Classification" ma:index="10" ma:displayName="Classification" ma:default="SMU Internal Only" ma:format="Dropdown" ma:internalName="Classification">
      <xsd:simpleType>
        <xsd:restriction base="dms:Choice">
          <xsd:enumeration value="SMU Internal Only"/>
          <xsd:enumeration value="Confidential"/>
          <xsd:enumeration value="Public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Classification xmlns="120950bf-dfa5-4094-bdd8-5be5d4f0b77d">SMU Internal Only</Classification>
  </documentManagement>
</p:properties>
</file>

<file path=customXml/itemProps1.xml><?xml version="1.0" encoding="utf-8"?>
<ds:datastoreItem xmlns:ds="http://schemas.openxmlformats.org/officeDocument/2006/customXml" ds:itemID="{2F6C1BA6-B3B1-4C3F-BADB-7E25C39521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120950bf-dfa5-4094-bdd8-5be5d4f0b7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15D5F1B-4CC9-4920-950A-5700D86FA2D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931822-412C-4C9D-A487-435CCC05E4DC}">
  <ds:schemaRefs>
    <ds:schemaRef ds:uri="http://www.w3.org/XML/1998/namespace"/>
    <ds:schemaRef ds:uri="http://schemas.microsoft.com/sharepoint/v3"/>
    <ds:schemaRef ds:uri="120950bf-dfa5-4094-bdd8-5be5d4f0b77d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Metadata/LabelInfo.xml><?xml version="1.0" encoding="utf-8"?>
<clbl:labelList xmlns:clbl="http://schemas.microsoft.com/office/2020/mipLabelMetadata">
  <clbl:label id="{6951d41b-6b8e-4636-984f-012bff14ba18}" enabled="1" method="Standard" siteId="{c98a79ca-5a9a-4791-a243-f06afd67464d}" contentBits="1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SMU Powerpoint Template 06JUL2018</Template>
  <TotalTime>2260</TotalTime>
  <Words>845</Words>
  <Application>Microsoft Office PowerPoint</Application>
  <PresentationFormat>On-screen Show (16:10)</PresentationFormat>
  <Paragraphs>100</Paragraphs>
  <Slides>16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Lucida Grande</vt:lpstr>
      <vt:lpstr>Arial</vt:lpstr>
      <vt:lpstr>Bodoni MT</vt:lpstr>
      <vt:lpstr>Calibri</vt:lpstr>
      <vt:lpstr>Cambria</vt:lpstr>
      <vt:lpstr>Times New Roman</vt:lpstr>
      <vt:lpstr>Wingdings</vt:lpstr>
      <vt:lpstr>SMU Powerpoint Template 04JUL2018</vt:lpstr>
      <vt:lpstr>Document</vt:lpstr>
      <vt:lpstr>ESG Reporting Divergence</vt:lpstr>
      <vt:lpstr>Motivation</vt:lpstr>
      <vt:lpstr>Examples of Difference in ESG reporting</vt:lpstr>
      <vt:lpstr>Research Objective</vt:lpstr>
      <vt:lpstr>Predictions</vt:lpstr>
      <vt:lpstr>Predictions</vt:lpstr>
      <vt:lpstr>Construction of ESG reporting divergence</vt:lpstr>
      <vt:lpstr>Example: Advanced Micro (i) and Intel (j) in 2020 </vt:lpstr>
      <vt:lpstr>Validation Tests</vt:lpstr>
      <vt:lpstr>Construction of ESG Reporting Divergence (cont’d)</vt:lpstr>
      <vt:lpstr>Main Tests of H1 </vt:lpstr>
      <vt:lpstr>Main Tests of H2</vt:lpstr>
      <vt:lpstr>Sensitivity Tests</vt:lpstr>
      <vt:lpstr>Additional Test: Spillover Effect of EU Regulation</vt:lpstr>
      <vt:lpstr>Additional Test: Spillover Effect of EU Regulation</vt:lpstr>
      <vt:lpstr>Contributions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SMU Powerpoint Template</dc:title>
  <dc:creator>Vivien Lee</dc:creator>
  <cp:lastModifiedBy>LOU Yun</cp:lastModifiedBy>
  <cp:revision>217</cp:revision>
  <cp:lastPrinted>2021-04-16T10:01:47Z</cp:lastPrinted>
  <dcterms:created xsi:type="dcterms:W3CDTF">2018-07-16T01:15:25Z</dcterms:created>
  <dcterms:modified xsi:type="dcterms:W3CDTF">2024-08-28T08:44:47Z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0x010100B1713CD5D9F23F469C36FDCF6FAA0AC8</vt:lpwstr>
  </property>
  <property fmtid="{D5CDD505-2E9C-101B-9397-08002B2CF9AE}" pid="3" name="MSIP_Label_6951d41b-6b8e-4636-984f-012bff14ba18_Enabled">
    <vt:lpwstr>true</vt:lpwstr>
  </property>
  <property fmtid="{D5CDD505-2E9C-101B-9397-08002B2CF9AE}" pid="4" name="MSIP_Label_6951d41b-6b8e-4636-984f-012bff14ba18_SetDate">
    <vt:lpwstr>2023-03-13T00:54:59Z</vt:lpwstr>
  </property>
  <property fmtid="{D5CDD505-2E9C-101B-9397-08002B2CF9AE}" pid="5" name="MSIP_Label_6951d41b-6b8e-4636-984f-012bff14ba18_Method">
    <vt:lpwstr>Standard</vt:lpwstr>
  </property>
  <property fmtid="{D5CDD505-2E9C-101B-9397-08002B2CF9AE}" pid="6" name="MSIP_Label_6951d41b-6b8e-4636-984f-012bff14ba18_Name">
    <vt:lpwstr>6951d41b-6b8e-4636-984f-012bff14ba18</vt:lpwstr>
  </property>
  <property fmtid="{D5CDD505-2E9C-101B-9397-08002B2CF9AE}" pid="7" name="MSIP_Label_6951d41b-6b8e-4636-984f-012bff14ba18_SiteId">
    <vt:lpwstr>c98a79ca-5a9a-4791-a243-f06afd67464d</vt:lpwstr>
  </property>
  <property fmtid="{D5CDD505-2E9C-101B-9397-08002B2CF9AE}" pid="8" name="MSIP_Label_6951d41b-6b8e-4636-984f-012bff14ba18_ActionId">
    <vt:lpwstr>d95ab85b-0aae-4fa2-bd45-a8737361d59d</vt:lpwstr>
  </property>
  <property fmtid="{D5CDD505-2E9C-101B-9397-08002B2CF9AE}" pid="9" name="MSIP_Label_6951d41b-6b8e-4636-984f-012bff14ba18_ContentBits">
    <vt:lpwstr>1</vt:lpwstr>
  </property>
</Properties>
</file>