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30" r:id="rId2"/>
    <p:sldId id="469" r:id="rId3"/>
    <p:sldId id="470" r:id="rId4"/>
    <p:sldId id="474" r:id="rId5"/>
    <p:sldId id="471" r:id="rId6"/>
    <p:sldId id="472" r:id="rId7"/>
    <p:sldId id="435" r:id="rId8"/>
    <p:sldId id="436" r:id="rId9"/>
    <p:sldId id="437" r:id="rId10"/>
    <p:sldId id="438" r:id="rId11"/>
    <p:sldId id="473" r:id="rId12"/>
    <p:sldId id="439" r:id="rId13"/>
    <p:sldId id="440" r:id="rId14"/>
    <p:sldId id="441" r:id="rId15"/>
    <p:sldId id="442" r:id="rId16"/>
    <p:sldId id="443" r:id="rId17"/>
    <p:sldId id="444" r:id="rId18"/>
    <p:sldId id="475" r:id="rId19"/>
    <p:sldId id="445" r:id="rId20"/>
    <p:sldId id="446" r:id="rId21"/>
    <p:sldId id="447" r:id="rId22"/>
    <p:sldId id="448" r:id="rId23"/>
    <p:sldId id="451" r:id="rId24"/>
    <p:sldId id="452" r:id="rId25"/>
    <p:sldId id="45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" initials="D" lastIdx="0" clrIdx="0">
    <p:extLst>
      <p:ext uri="{19B8F6BF-5375-455C-9EA6-DF929625EA0E}">
        <p15:presenceInfo xmlns:p15="http://schemas.microsoft.com/office/powerpoint/2012/main" userId="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3" autoAdjust="0"/>
    <p:restoredTop sz="76167" autoAdjust="0"/>
  </p:normalViewPr>
  <p:slideViewPr>
    <p:cSldViewPr snapToGrid="0">
      <p:cViewPr varScale="1">
        <p:scale>
          <a:sx n="77" d="100"/>
          <a:sy n="77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BFCF9-F333-4F38-B676-2CD63E31F4F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24B3D-ACD0-4137-8620-AA7B14F4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3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76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87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0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1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7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4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73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98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5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8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4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28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5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8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4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9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4B3D-ACD0-4137-8620-AA7B14F487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50BC-5594-4BB2-B927-864C336F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FA22A-416F-4A2F-8967-02105865B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1AEF-16B1-497C-AA7F-D6A967FC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B691-72DA-4CF0-9EDA-312994ED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E2ED0-4E8B-45DD-B731-ED580A81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1AB1-901D-4241-9092-A3A8E088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ABF73-37F8-40EE-AFEC-8F49D6428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B582-C808-4448-A447-D27CE2A1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7BD0D-2E1E-4437-943D-B371D1BB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1F8F7-EE88-4D2E-8B1B-3FA61156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4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DD1A8-FF79-4E9E-B728-E331E82B3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1ADF8-8DAA-4197-B3E0-ED7BDFCD7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23990-D695-4FF0-9C43-808FDB47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ABE24-F9F3-4667-9536-750C9EAD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1D3F5-DB08-485B-BB19-CD90618A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2F85-8C8C-45AF-A060-5101EAF8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D0CF3-A0D3-40BD-BA03-3B7E091A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F4D46-1666-4192-97CB-1328A399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40D-0E5C-44D2-BAA3-6126240D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D1972-10A9-4159-AEB3-C384F48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553B-B6D8-4825-A6F3-2369CBAC8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C6170-7282-4710-9906-358AB4E61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A523B-ECEA-4AF7-BD85-7B9F0AB9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B8CC0-3E84-4951-87ED-688556C2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ECC9-74B6-4AA5-AFDB-127BBD00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9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A458-070D-4C99-91D3-121EDE1C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4F888-E3EC-4AE2-B67E-595BF86B0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F176C-9DA2-455B-AB81-30715953C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970CD-63D6-488E-AAC2-51335ADA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23A90-034E-4B0D-9BD1-44009F4F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8CB3F-31F3-4550-BD79-55C470A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3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CB8C-DC37-4AC7-8584-7F3A3A2E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DECD5-80AF-4576-8E05-D1832FD15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58F2C-BDEF-402E-91F2-B59DE1E84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B944D-977B-418C-A807-0A0720011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98D08-0FAB-4624-B506-83CBCBC50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6E3E7-95BD-45A1-B1F1-4EC3C084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9C029-8755-47A4-B4EF-3AC0536B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B4648-0E31-4A59-A176-602513B7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FB61-A8DF-4454-928E-C23D227D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426D0-F4F1-482B-834D-15D7658E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7C468-E657-43CE-A565-2BB9347B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F14C2-24CB-4B9F-9886-F6689BBC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F23E6-EDEF-4CAA-8406-323EA660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D8CF4-4F5C-489D-A656-EFB4C047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9D37C-1FA4-4E81-9B81-D01BDB14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8BA9-4AC5-4303-816F-1681F3C3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78C6-CB3B-4933-9872-1D56601F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A6BCB-2421-42F8-9895-337B0535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5C4BE-75AF-4808-A962-497273F5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63D65-9A46-455F-91D8-D69E9AB1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EFC4C-397A-41DA-A33D-DA27E159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2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625B-2BA0-45FD-B26E-EE051D39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00144-34AE-464F-B475-9E469FA9D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3C51A-6AE6-4156-8641-DA106396E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CD746-C1C5-4A41-AF3C-F75F041B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3EA70-4DF0-478E-8865-4EADB264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A0398-BEB1-413F-BB60-83B95810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A4E81-8051-4355-84F3-918FA90E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75D34-8182-448B-98A1-88FCE944B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7CDAE-BFF9-4294-8961-CF82AD196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D25C-B2F7-4369-87F0-CD453CCC03F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98CA-456C-454B-A976-1E29C8BC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E971-42CB-47FD-9C5F-4CBA2C36D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C6D0-D129-425B-A79D-D7320121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6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Are Hedge Funds Exploiting Climate </a:t>
            </a:r>
            <a:r>
              <a:rPr lang="en-US" dirty="0" smtClean="0"/>
              <a:t>Concerns?</a:t>
            </a:r>
            <a:endParaRPr dirty="0"/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193165"/>
            <a:ext cx="9144000" cy="18488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1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George O. </a:t>
            </a:r>
            <a:r>
              <a:rPr dirty="0" smtClean="0"/>
              <a:t>Aragon</a:t>
            </a:r>
            <a:r>
              <a:rPr lang="en-US" dirty="0"/>
              <a:t> (Arizona State University)</a:t>
            </a:r>
          </a:p>
          <a:p>
            <a:pPr>
              <a:lnSpc>
                <a:spcPct val="81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 smtClean="0"/>
              <a:t>Yuxiang</a:t>
            </a:r>
            <a:r>
              <a:rPr dirty="0" smtClean="0"/>
              <a:t> Jiang</a:t>
            </a:r>
            <a:r>
              <a:rPr lang="en-US" dirty="0"/>
              <a:t> (Southwestern University of Finance and Economics)</a:t>
            </a:r>
            <a:endParaRPr lang="en-US" dirty="0" smtClean="0"/>
          </a:p>
          <a:p>
            <a:pPr>
              <a:lnSpc>
                <a:spcPct val="81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 smtClean="0"/>
              <a:t>Juha</a:t>
            </a:r>
            <a:r>
              <a:rPr dirty="0" smtClean="0"/>
              <a:t> </a:t>
            </a:r>
            <a:r>
              <a:rPr dirty="0" err="1" smtClean="0"/>
              <a:t>Joenväärä</a:t>
            </a:r>
            <a:r>
              <a:rPr lang="en-US" dirty="0"/>
              <a:t> (Aalto University)</a:t>
            </a:r>
            <a:r>
              <a:rPr dirty="0"/>
              <a:t>	  </a:t>
            </a:r>
            <a:endParaRPr lang="en-US" dirty="0"/>
          </a:p>
          <a:p>
            <a:pPr>
              <a:lnSpc>
                <a:spcPct val="81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smtClean="0"/>
              <a:t>Cristian </a:t>
            </a:r>
            <a:r>
              <a:rPr dirty="0" err="1"/>
              <a:t>Ioan</a:t>
            </a:r>
            <a:r>
              <a:rPr dirty="0"/>
              <a:t> </a:t>
            </a:r>
            <a:r>
              <a:rPr dirty="0" smtClean="0"/>
              <a:t>Tiu</a:t>
            </a:r>
            <a:r>
              <a:rPr lang="en-US" dirty="0"/>
              <a:t> (University </a:t>
            </a:r>
            <a:r>
              <a:rPr lang="en-US" dirty="0" smtClean="0"/>
              <a:t>at </a:t>
            </a:r>
            <a:r>
              <a:rPr lang="en-US" dirty="0"/>
              <a:t>Buffalo</a:t>
            </a:r>
            <a:r>
              <a:rPr lang="en-US" dirty="0" smtClean="0"/>
              <a:t>)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5F00D-05DF-6708-328C-53AAE9FA52FA}"/>
              </a:ext>
            </a:extLst>
          </p:cNvPr>
          <p:cNvSpPr txBox="1"/>
          <p:nvPr/>
        </p:nvSpPr>
        <p:spPr>
          <a:xfrm>
            <a:off x="1798525" y="5912368"/>
            <a:ext cx="837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GRASFI Conference </a:t>
            </a:r>
            <a:r>
              <a:rPr lang="en-US" sz="2000" b="1" dirty="0" smtClean="0"/>
              <a:t>2024</a:t>
            </a:r>
            <a:endParaRPr lang="en-US" sz="2000" b="1" i="0" u="none" strike="noStrike" baseline="0" dirty="0" smtClean="0">
              <a:latin typeface="TimesNewRomanPS-BoldMT"/>
            </a:endParaRPr>
          </a:p>
          <a:p>
            <a:pPr algn="ctr"/>
            <a:r>
              <a:rPr lang="en-US" sz="2000" dirty="0" smtClean="0"/>
              <a:t>Singapore, September 3, 2024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51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GMB t-stat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results when sorting hedge funds by t-stats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2247898"/>
            <a:ext cx="10525125" cy="3771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1470" y="5341143"/>
            <a:ext cx="1838729" cy="60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6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Equity funds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non-Equity funds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Outperformance is mainly from hedge funds with the equity focus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Equity funds                               Non-Equity funds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209" y="2958548"/>
            <a:ext cx="3686175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7633" y="5082726"/>
            <a:ext cx="1701751" cy="457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792" y="2958548"/>
            <a:ext cx="3657600" cy="2619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73641" y="5092251"/>
            <a:ext cx="1701751" cy="457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-minus-Clean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based on PMC betas and t-stats are consistent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051050"/>
            <a:ext cx="10467975" cy="4610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82671" y="5927723"/>
            <a:ext cx="2435629" cy="60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6277" y="5927723"/>
            <a:ext cx="2323710" cy="60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CE5F-55E3-0AEB-F193-95E2A52B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E405-058E-5EBE-3EEC-3E5723B6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exposed to green stocks (or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stocks) outperform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due to mechanical exposures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PMC factors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results after controlling for GMB or PMC factors</a:t>
            </a:r>
          </a:p>
        </p:txBody>
      </p:sp>
    </p:spTree>
    <p:extLst>
      <p:ext uri="{BB962C8B-B14F-4D97-AF65-F5344CB8AC3E}">
        <p14:creationId xmlns:p14="http://schemas.microsoft.com/office/powerpoint/2010/main" val="143502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UNPRI vs. non-UNPRI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superior returns from green UNPRI hedge funds, consistent with Liang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(2022)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self-reported ESG hedge funds, there is a larger spread between green funds and brown funds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989" y="3448878"/>
            <a:ext cx="8494021" cy="34091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5106" y="6248398"/>
            <a:ext cx="2435629" cy="540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82462" y="6248397"/>
            <a:ext cx="2435629" cy="538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3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MacBeth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GMB beta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GMB beta is positively and significantly related to returns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33" y="2055330"/>
            <a:ext cx="9726733" cy="37569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9426" y="2912165"/>
            <a:ext cx="7454347" cy="2683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01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MacBeth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t-stat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T-stats of GMB betas are also positively and significantly related to returns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35" y="2078383"/>
            <a:ext cx="9742729" cy="38155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9243" y="3071191"/>
            <a:ext cx="7454347" cy="248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77AB-FCB0-403F-BEF4-F2D1E5C2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green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funds outperform?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FA91-2AB1-DFE8-2EC1-570B08047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analyze holdings data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green hedge funds hold green stocks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Ludvigson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“copycat” portfolios: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stocks owned by hedge funds (green copycat)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Brown stocks owned by hedge funds (brown copycat)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benchmark portfolios: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for green stocks (green benchmark)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for brown stocks (brown benchmark)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9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holdings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hedge funds tend to hold more green stocks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1977390"/>
            <a:ext cx="8812529" cy="4632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1960" y="3780631"/>
            <a:ext cx="6183630" cy="427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51960" y="6035676"/>
            <a:ext cx="6183630" cy="427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4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Copycats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copycat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is 30% more than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benchmark alpha, while brown copycat delivers no alpha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131" y="2197100"/>
            <a:ext cx="9329737" cy="4528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2771" y="3254187"/>
            <a:ext cx="7998229" cy="427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4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DE7D-A27B-FCFE-1A7C-22613EA8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26F4D-39F5-416C-779B-619768BBE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165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layers of ESG (focus on E only):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Investor preference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up greenness via its cost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Binsbergen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(2024))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Outperform or hedge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 from climate change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limate risks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difficult to price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Krueger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Sautner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Starks (2020), Giglio,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Stroebel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approaches to construct hedge portfolios are proposed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Giglio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Kelly,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Strobel (2020), Alekseev,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Giglio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Selgrad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Stroebel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(2022), Cao, Liu, and Zhang (2024)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3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Copycats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384300"/>
            <a:ext cx="10820400" cy="47926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UNPRI green copycat does not outperform the green benchmark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outperform during periods of high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concerns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copycat outperforms green benchmark during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concerns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981" y="3780631"/>
            <a:ext cx="7666038" cy="27257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1900" y="5935663"/>
            <a:ext cx="2438400" cy="48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47100" y="4641574"/>
            <a:ext cx="774700" cy="87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47100" y="5511799"/>
            <a:ext cx="774700" cy="436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skill -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384300"/>
            <a:ext cx="10820400" cy="47926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option positions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predictive power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returns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during periods of low climate concerns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504" y="2246243"/>
            <a:ext cx="8920991" cy="46117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58388" y="2709864"/>
            <a:ext cx="7298107" cy="391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0586" y="3104142"/>
            <a:ext cx="2985910" cy="364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6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224"/>
            <a:ext cx="10515600" cy="89618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hedge fund holdings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950259"/>
            <a:ext cx="10820400" cy="5226705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 overweight low-emission stocks, and stocks with fewer green patents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characteristics are associated with higher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 (Zhang (2023),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Andriosopoulos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Czarnowski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Marshall (2022),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Leippold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Yu (2023))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brown tilt (brown copycat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brown market)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3094037"/>
            <a:ext cx="9591675" cy="376396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00" y="3585369"/>
            <a:ext cx="6007100" cy="27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07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384300"/>
            <a:ext cx="10820400" cy="47926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GMB beta and its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t-stat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positively predict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 flows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 power disappears for UNPRI and ESG hedge funds during late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results for 13F hedge funds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152361"/>
            <a:ext cx="8372475" cy="327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64676" y="3945835"/>
            <a:ext cx="6417561" cy="844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Investors’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384300"/>
            <a:ext cx="10820400" cy="47926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capture most of economic rents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2156791"/>
            <a:ext cx="8562975" cy="47012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4981" y="3780631"/>
            <a:ext cx="6491897" cy="483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4980" y="6275853"/>
            <a:ext cx="6491897" cy="483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8879-6138-46F0-DABE-DB652C10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30D5-30AF-9E5E-5BFF-4C403A09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0"/>
            <a:ext cx="11192219" cy="522458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 vary in exposures to climate risks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funds’ performance benefits from green exposures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 copycat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holdings (put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position) predicts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high (low) stock returns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security selection skills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Hedge funds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overweight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stocks with 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carbon emission intensity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fewer green patents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funds’ green exposures predict investor flows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7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suggests that green risk premium &lt; brown risk premium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Heinkel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Kraus,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Zechner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(2001),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Pástor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Stambaugh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Taylor (2021)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rational arbitrageurs (HFs):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 should be willing to bear climate change exposures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Sautner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van Lent,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Vilkov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Zhang (2023))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arvest a risk premium associated with carbon transition risk (Bolton and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Kacperczyk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(2021) (2023))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Investor preferences may have a price impact (</a:t>
            </a:r>
            <a:r>
              <a:rPr lang="en-US" sz="28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Pástor</a:t>
            </a:r>
            <a:r>
              <a:rPr lang="en-US" sz="2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Stambaugh</a:t>
            </a:r>
            <a:r>
              <a:rPr lang="en-US" sz="2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Taylor</a:t>
            </a:r>
            <a:r>
              <a:rPr lang="en-US" sz="28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2022), Zhang (2023))</a:t>
            </a:r>
          </a:p>
          <a:p>
            <a:pPr algn="just"/>
            <a:endParaRPr lang="en-US" sz="28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exploit these temporary opportunities (thus buying stocks with low expected returns but the potential to generate high temporary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actions may hamper market efficiency but make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 money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Brunnermeier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Nagel (2004),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 (2021))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8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052"/>
            <a:ext cx="10515600" cy="4715911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hedge funds useful any longer?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29D0E-B7D5-1E80-FD33-71D7F88CC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54" y="1907077"/>
            <a:ext cx="3748706" cy="239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7C34E-DE70-BC5C-A557-A3E905DD3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53" y="4288569"/>
            <a:ext cx="3748706" cy="25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6EC75-A31E-4C07-28AD-6E748CCE8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1180"/>
            <a:ext cx="3693808" cy="241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8084F-A1CA-E118-F005-0895BC106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11" y="4290281"/>
            <a:ext cx="3691097" cy="2567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41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8879-6138-46F0-DABE-DB652C10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30D5-30AF-9E5E-5BFF-4C403A09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0"/>
            <a:ext cx="11192219" cy="541641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climate risks in the cross section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hedge funds outperform brown hedge funds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 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security selection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skills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Copycat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holdings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alphas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low returns of green stocks, mainly during periods of low climate concerns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Hedge funds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overweight low carbon emission intensity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stocks, and stocks with fewer green patents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Characteristics associated with higher stock returns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(Zhang (2023),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Andriosopoulos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Czarnowski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and Marshall (2022),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Leippold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Yu (2023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Hedge funds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 not benefit from carbon transition premium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Bolton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Kacperczyk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(2021))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Rather, from anticipating low future emissions (Zhang (2023))</a:t>
            </a:r>
          </a:p>
          <a:p>
            <a:pPr marL="457200" lvl="1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Hedge funds’ green exposures predict investor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0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F712-ED95-8209-88CA-186E9A6C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8AD1-9353-AB29-F449-03253404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9911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BarclayHedge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Eurekahedge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Hedge Fund Management, Hedge Fund Research, Lipper TASS, and </a:t>
            </a:r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Morningstar; from January 1994 to December 2022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fi-FI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Joenväärä</a:t>
            </a:r>
            <a:r>
              <a:rPr lang="fi-FI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Kauppila, Kosowski, and Tolonen (2021): 32,321 total HFs, 7,593 alive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Form PF classification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Credit, Equity, Event Driven, Relative Value, Macro, Managed Futures/CTA, Multi-strategy, and Others, excludes Macro and CTA)</a:t>
            </a:r>
            <a:endParaRPr lang="en-US" sz="1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November 2012 </a:t>
            </a:r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December 2022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Pástor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Stambaugh and </a:t>
            </a:r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Taylor</a:t>
            </a:r>
            <a:r>
              <a:rPr lang="en-US" sz="18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2022)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PST2022 –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GMB factor starts then)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3,750 funds of which 1,456 are alive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556 are UNPRI signers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are ESG</a:t>
            </a:r>
          </a:p>
          <a:p>
            <a:pPr algn="just"/>
            <a:endParaRPr lang="en-US" sz="18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PST2022 classification of Green (upper E tercile from MSCI) and Brown (bottom E tercile)</a:t>
            </a:r>
          </a:p>
          <a:p>
            <a:pPr algn="just"/>
            <a:endParaRPr lang="en-US" sz="18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“pure” HFs (ADV: more than 50% of clients are “Other pooled investment vehicles” …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Pollute-minus-Clean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Huij</a:t>
            </a:r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Laurs</a:t>
            </a:r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Stork, and </a:t>
            </a:r>
            <a:r>
              <a:rPr lang="en-US" sz="18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Zwinkels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2023))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alternative to GMB</a:t>
            </a:r>
          </a:p>
        </p:txBody>
      </p:sp>
    </p:spTree>
    <p:extLst>
      <p:ext uri="{BB962C8B-B14F-4D97-AF65-F5344CB8AC3E}">
        <p14:creationId xmlns:p14="http://schemas.microsoft.com/office/powerpoint/2010/main" val="406705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85FA-BFCE-5C60-48F0-2B22B3C0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HFs exposure to green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8B67-4B72-1F52-3237-D5A9E759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479010"/>
            <a:ext cx="11089152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in the cross section, while average beta is close to zero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EF1E02D4-27F4-0DF2-B1A7-B2EBB1C70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9" y="2140506"/>
            <a:ext cx="5977745" cy="3325574"/>
          </a:xfrm>
          <a:prstGeom prst="rect">
            <a:avLst/>
          </a:prstGeom>
        </p:spPr>
      </p:pic>
      <p:pic>
        <p:nvPicPr>
          <p:cNvPr id="8" name="Picture 7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78D42FDE-1689-83A0-9D7F-F114A48D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32" y="2140506"/>
            <a:ext cx="5628640" cy="33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1E91-7B68-4CE6-CC66-C6B972B7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green vs. brown HFs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4D286D-A1D0-5F2F-A776-E89D33D7E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733" y="1690688"/>
            <a:ext cx="8677805" cy="4583624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6E3A9D-7C0D-A6B3-39F2-2625F7D4141A}"/>
              </a:ext>
            </a:extLst>
          </p:cNvPr>
          <p:cNvCxnSpPr/>
          <p:nvPr/>
        </p:nvCxnSpPr>
        <p:spPr>
          <a:xfrm flipH="1">
            <a:off x="9379538" y="2489200"/>
            <a:ext cx="729662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E17C21-DE28-763B-D2AA-9C7A722E22F4}"/>
              </a:ext>
            </a:extLst>
          </p:cNvPr>
          <p:cNvSpPr txBox="1"/>
          <p:nvPr/>
        </p:nvSpPr>
        <p:spPr>
          <a:xfrm>
            <a:off x="10109200" y="2304534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outperforms</a:t>
            </a:r>
          </a:p>
        </p:txBody>
      </p:sp>
    </p:spTree>
    <p:extLst>
      <p:ext uri="{BB962C8B-B14F-4D97-AF65-F5344CB8AC3E}">
        <p14:creationId xmlns:p14="http://schemas.microsoft.com/office/powerpoint/2010/main" val="16643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ACE9-1F95-004F-2E7C-549B11D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GMB beta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DE90-93D1-D0EE-8A7D-A22CEB88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hedge funds outperform brown hedge funds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0" y="2138363"/>
            <a:ext cx="10563225" cy="3590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2444" y="5119686"/>
            <a:ext cx="1838729" cy="495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21315</TotalTime>
  <Words>1145</Words>
  <Application>Microsoft Office PowerPoint</Application>
  <PresentationFormat>Widescreen</PresentationFormat>
  <Paragraphs>164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TimesNewRomanPS-BoldMT</vt:lpstr>
      <vt:lpstr>等线</vt:lpstr>
      <vt:lpstr>Arial</vt:lpstr>
      <vt:lpstr>Calibri</vt:lpstr>
      <vt:lpstr>Calibri Light</vt:lpstr>
      <vt:lpstr>Times New Roman</vt:lpstr>
      <vt:lpstr>Wingdings</vt:lpstr>
      <vt:lpstr>Office Theme</vt:lpstr>
      <vt:lpstr>Are Hedge Funds Exploiting Climate Concerns?</vt:lpstr>
      <vt:lpstr>Motivation</vt:lpstr>
      <vt:lpstr>Motivation (cont’d)</vt:lpstr>
      <vt:lpstr>Motivation (cont’d)</vt:lpstr>
      <vt:lpstr>Main results</vt:lpstr>
      <vt:lpstr>Data</vt:lpstr>
      <vt:lpstr>HFs exposure to green</vt:lpstr>
      <vt:lpstr>Performance of green vs. brown HFs</vt:lpstr>
      <vt:lpstr>GMB beta sorts</vt:lpstr>
      <vt:lpstr>GMB t-stat sorts</vt:lpstr>
      <vt:lpstr>Equity funds vs. non-Equity funds</vt:lpstr>
      <vt:lpstr>Pollutive-minus-Clean sorts</vt:lpstr>
      <vt:lpstr>Green exposures</vt:lpstr>
      <vt:lpstr>UNPRI vs. non-UNPRI</vt:lpstr>
      <vt:lpstr>Fama MacBeth: GMB beta</vt:lpstr>
      <vt:lpstr>Fama MacBeth: t-stat</vt:lpstr>
      <vt:lpstr>Why do green hedge funds outperform?</vt:lpstr>
      <vt:lpstr>Green funds and green holdings</vt:lpstr>
      <vt:lpstr>Copycats</vt:lpstr>
      <vt:lpstr>Copycats (cont’d)</vt:lpstr>
      <vt:lpstr>Selection skill - options</vt:lpstr>
      <vt:lpstr>Characteristics of hedge fund holdings</vt:lpstr>
      <vt:lpstr>Flows</vt:lpstr>
      <vt:lpstr>Investors’ returns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and  the illusion of productivity</dc:title>
  <dc:creator>Cristian Tiu</dc:creator>
  <cp:lastModifiedBy>David</cp:lastModifiedBy>
  <cp:revision>562</cp:revision>
  <dcterms:created xsi:type="dcterms:W3CDTF">2022-05-15T13:21:17Z</dcterms:created>
  <dcterms:modified xsi:type="dcterms:W3CDTF">2024-08-30T05:36:58Z</dcterms:modified>
</cp:coreProperties>
</file>