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639" r:id="rId3"/>
    <p:sldId id="522" r:id="rId5"/>
    <p:sldId id="822" r:id="rId6"/>
    <p:sldId id="677" r:id="rId7"/>
    <p:sldId id="786" r:id="rId8"/>
    <p:sldId id="682" r:id="rId9"/>
    <p:sldId id="683" r:id="rId10"/>
    <p:sldId id="753" r:id="rId11"/>
    <p:sldId id="283" r:id="rId12"/>
    <p:sldId id="288" r:id="rId13"/>
    <p:sldId id="925" r:id="rId14"/>
    <p:sldId id="592" r:id="rId15"/>
    <p:sldId id="685" r:id="rId16"/>
    <p:sldId id="300" r:id="rId17"/>
    <p:sldId id="343" r:id="rId18"/>
    <p:sldId id="302" r:id="rId19"/>
    <p:sldId id="345" r:id="rId20"/>
    <p:sldId id="346" r:id="rId21"/>
    <p:sldId id="593" r:id="rId22"/>
    <p:sldId id="526" r:id="rId23"/>
    <p:sldId id="595" r:id="rId24"/>
    <p:sldId id="528" r:id="rId25"/>
    <p:sldId id="305" r:id="rId26"/>
    <p:sldId id="919" r:id="rId27"/>
    <p:sldId id="920" r:id="rId28"/>
    <p:sldId id="921" r:id="rId29"/>
    <p:sldId id="922" r:id="rId30"/>
    <p:sldId id="493" r:id="rId31"/>
  </p:sldIdLst>
  <p:sldSz cx="9144000" cy="6858000" type="screen4x3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08C65CA-B795-48B1-917D-CE827A2C2B21}">
          <p14:sldIdLst>
            <p14:sldId id="639"/>
            <p14:sldId id="522"/>
            <p14:sldId id="822"/>
            <p14:sldId id="677"/>
          </p14:sldIdLst>
        </p14:section>
        <p14:section name="background" id="{BE6DA783-12BD-4301-9F8E-5EAA01618580}">
          <p14:sldIdLst>
            <p14:sldId id="786"/>
            <p14:sldId id="682"/>
            <p14:sldId id="683"/>
            <p14:sldId id="753"/>
          </p14:sldIdLst>
        </p14:section>
        <p14:section name="baseline" id="{DD20F619-C76E-4DDA-AD79-347B0CFCB5B8}">
          <p14:sldIdLst>
            <p14:sldId id="283"/>
            <p14:sldId id="288"/>
            <p14:sldId id="925"/>
          </p14:sldIdLst>
        </p14:section>
        <p14:section name="robustness" id="{60A18B91-4F5B-4052-ADDC-D65CEA67E5EC}">
          <p14:sldIdLst>
            <p14:sldId id="592"/>
          </p14:sldIdLst>
        </p14:section>
        <p14:section name="transition cost" id="{EFAD6D40-7727-458E-8889-C69AA9E60566}">
          <p14:sldIdLst>
            <p14:sldId id="685"/>
            <p14:sldId id="300"/>
            <p14:sldId id="343"/>
            <p14:sldId id="302"/>
            <p14:sldId id="345"/>
            <p14:sldId id="346"/>
            <p14:sldId id="593"/>
          </p14:sldIdLst>
        </p14:section>
        <p14:section name="biological outcome" id="{8317DC61-8BA5-438B-9585-2237FA217BCB}">
          <p14:sldIdLst>
            <p14:sldId id="526"/>
            <p14:sldId id="595"/>
          </p14:sldIdLst>
        </p14:section>
        <p14:section name="value vs. values" id="{8D590116-B99A-4827-AD07-8B203FCA5706}">
          <p14:sldIdLst>
            <p14:sldId id="528"/>
          </p14:sldIdLst>
        </p14:section>
        <p14:section name="aggregate cost" id="{359277A3-3389-4C08-8200-6952D3AD0347}">
          <p14:sldIdLst>
            <p14:sldId id="305"/>
          </p14:sldIdLst>
        </p14:section>
        <p14:section name="conclusion" id="{23F2DF77-FADF-4E8C-9CE0-BB2F8E85B009}">
          <p14:sldIdLst>
            <p14:sldId id="919"/>
            <p14:sldId id="920"/>
            <p14:sldId id="921"/>
            <p14:sldId id="922"/>
            <p14:sldId id="493"/>
          </p14:sldIdLst>
        </p14:section>
        <p14:section name="附录" id="{DB89D514-18E1-45FD-AE42-DE05493FADE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15" userDrawn="1">
          <p15:clr>
            <a:srgbClr val="A4A3A4"/>
          </p15:clr>
        </p15:guide>
        <p15:guide id="2" pos="29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_FK" initials="C" lastIdx="1" clrIdx="0"/>
  <p:cmAuthor id="2" name="Chen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961F2F"/>
    <a:srgbClr val="50B4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904" y="64"/>
      </p:cViewPr>
      <p:guideLst>
        <p:guide orient="horz" pos="2215"/>
        <p:guide pos="290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106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注：如果想要修改页面底部作者条和文章题目条，请在</a:t>
            </a:r>
            <a:r>
              <a:rPr lang="en-US" altLang="zh-CN"/>
              <a:t>“</a:t>
            </a:r>
            <a:r>
              <a:rPr lang="zh-CN" altLang="en-US"/>
              <a:t>视图</a:t>
            </a:r>
            <a:r>
              <a:rPr lang="en-US" altLang="zh-CN"/>
              <a:t>”—“</a:t>
            </a:r>
            <a:r>
              <a:rPr lang="zh-CN" altLang="en-US"/>
              <a:t>幻灯片母版</a:t>
            </a:r>
            <a:r>
              <a:rPr lang="en-US" altLang="zh-CN"/>
              <a:t>”</a:t>
            </a:r>
            <a:r>
              <a:rPr lang="zh-CN" altLang="en-US"/>
              <a:t>界面操作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陈福康</a:t>
            </a:r>
            <a:r>
              <a:rPr lang="en-US" altLang="zh-CN"/>
              <a:t> </a:t>
            </a:r>
            <a:endParaRPr lang="zh-CN" altLang="en-US"/>
          </a:p>
          <a:p>
            <a:r>
              <a:rPr lang="en-US" altLang="zh-CN"/>
              <a:t>chenfukang12345@163.com</a:t>
            </a:r>
            <a:endParaRPr lang="en-US" altLang="zh-CN"/>
          </a:p>
          <a:p>
            <a:r>
              <a:rPr lang="en-US" altLang="zh-CN">
                <a:sym typeface="+mn-ea"/>
              </a:rPr>
              <a:t>2024.04.10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" name="object 22"/>
          <p:cNvSpPr txBox="1"/>
          <p:nvPr userDrawn="1"/>
        </p:nvSpPr>
        <p:spPr>
          <a:xfrm>
            <a:off x="8618031" y="6617831"/>
            <a:ext cx="478118" cy="202452"/>
          </a:xfrm>
          <a:prstGeom prst="rect">
            <a:avLst/>
          </a:prstGeom>
        </p:spPr>
        <p:txBody>
          <a:bodyPr vert="horz" wrap="square" lIns="0" tIns="17614" rIns="0" bIns="0" rtlCol="0">
            <a:spAutoFit/>
          </a:bodyPr>
          <a:lstStyle/>
          <a:p>
            <a:pPr marL="38100">
              <a:spcBef>
                <a:spcPts val="70"/>
              </a:spcBef>
            </a:pPr>
            <a:r>
              <a:rPr lang="en-US" altLang="zh-CN" sz="1200" spc="-5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# </a:t>
            </a:r>
            <a:fld id="{81D60167-4931-47E6-BA6A-407CBD079E47}" type="slidenum">
              <a:rPr sz="1200" spc="-5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</a:fld>
            <a:r>
              <a:rPr sz="1200" spc="-5" dirty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sz="12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tags" Target="../tags/tag77.xml"/><Relationship Id="rId21" Type="http://schemas.openxmlformats.org/officeDocument/2006/relationships/tags" Target="../tags/tag76.xml"/><Relationship Id="rId20" Type="http://schemas.openxmlformats.org/officeDocument/2006/relationships/tags" Target="../tags/tag7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/>
          <p:nvPr userDrawn="1"/>
        </p:nvSpPr>
        <p:spPr>
          <a:xfrm>
            <a:off x="6195060" y="6605905"/>
            <a:ext cx="2948940" cy="254000"/>
          </a:xfrm>
          <a:custGeom>
            <a:avLst/>
            <a:gdLst/>
            <a:ahLst/>
            <a:cxnLst/>
            <a:rect l="l" t="t" r="r" b="b"/>
            <a:pathLst>
              <a:path w="1536065" h="129539">
                <a:moveTo>
                  <a:pt x="1535976" y="0"/>
                </a:moveTo>
                <a:lnTo>
                  <a:pt x="0" y="0"/>
                </a:lnTo>
                <a:lnTo>
                  <a:pt x="0" y="129032"/>
                </a:lnTo>
                <a:lnTo>
                  <a:pt x="1535976" y="129032"/>
                </a:lnTo>
                <a:lnTo>
                  <a:pt x="1535976" y="0"/>
                </a:lnTo>
                <a:close/>
              </a:path>
            </a:pathLst>
          </a:custGeom>
          <a:solidFill>
            <a:srgbClr val="961F2F"/>
          </a:solidFill>
        </p:spPr>
        <p:txBody>
          <a:bodyPr wrap="square" lIns="0" tIns="0" rIns="0" bIns="0" rtlCol="0"/>
          <a:lstStyle/>
          <a:p>
            <a:pPr defTabSz="685800"/>
            <a:endParaRPr sz="26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4"/>
          <p:cNvSpPr/>
          <p:nvPr userDrawn="1"/>
        </p:nvSpPr>
        <p:spPr>
          <a:xfrm>
            <a:off x="635" y="6605905"/>
            <a:ext cx="3002915" cy="254000"/>
          </a:xfrm>
          <a:custGeom>
            <a:avLst/>
            <a:gdLst/>
            <a:ahLst/>
            <a:cxnLst/>
            <a:rect l="l" t="t" r="r" b="b"/>
            <a:pathLst>
              <a:path w="1536065" h="129539">
                <a:moveTo>
                  <a:pt x="1535976" y="0"/>
                </a:moveTo>
                <a:lnTo>
                  <a:pt x="0" y="0"/>
                </a:lnTo>
                <a:lnTo>
                  <a:pt x="0" y="129032"/>
                </a:lnTo>
                <a:lnTo>
                  <a:pt x="1535976" y="129032"/>
                </a:lnTo>
                <a:lnTo>
                  <a:pt x="1535976" y="0"/>
                </a:lnTo>
                <a:close/>
              </a:path>
            </a:pathLst>
          </a:custGeom>
          <a:solidFill>
            <a:srgbClr val="961F2F"/>
          </a:solidFill>
        </p:spPr>
        <p:txBody>
          <a:bodyPr wrap="square" lIns="0" tIns="0" rIns="0" bIns="0" rtlCol="0"/>
          <a:lstStyle/>
          <a:p>
            <a:pPr defTabSz="685800"/>
            <a:endParaRPr sz="26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0" name="object 4"/>
          <p:cNvSpPr/>
          <p:nvPr userDrawn="1"/>
        </p:nvSpPr>
        <p:spPr>
          <a:xfrm>
            <a:off x="0" y="0"/>
            <a:ext cx="9144065" cy="129573"/>
          </a:xfrm>
          <a:custGeom>
            <a:avLst/>
            <a:gdLst/>
            <a:ahLst/>
            <a:cxnLst/>
            <a:rect l="l" t="t" r="r" b="b"/>
            <a:pathLst>
              <a:path w="1536065" h="129539">
                <a:moveTo>
                  <a:pt x="1535976" y="0"/>
                </a:moveTo>
                <a:lnTo>
                  <a:pt x="0" y="0"/>
                </a:lnTo>
                <a:lnTo>
                  <a:pt x="0" y="129032"/>
                </a:lnTo>
                <a:lnTo>
                  <a:pt x="1535976" y="129032"/>
                </a:lnTo>
                <a:lnTo>
                  <a:pt x="1535976" y="0"/>
                </a:lnTo>
                <a:close/>
              </a:path>
            </a:pathLst>
          </a:custGeom>
          <a:solidFill>
            <a:srgbClr val="961F2F"/>
          </a:solidFill>
        </p:spPr>
        <p:txBody>
          <a:bodyPr wrap="square" lIns="0" tIns="0" rIns="0" bIns="0" rtlCol="0"/>
          <a:lstStyle/>
          <a:p>
            <a:pPr defTabSz="685800"/>
            <a:endParaRPr sz="2675" dirty="0">
              <a:solidFill>
                <a:srgbClr val="961F2F"/>
              </a:solidFill>
              <a:latin typeface="Calibri" panose="020F0502020204030204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2637155" y="5598160"/>
            <a:ext cx="312483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1200" spc="11" dirty="0">
                <a:solidFill>
                  <a:prstClr val="white"/>
                </a:solidFill>
                <a:latin typeface="Calibri" panose="020F0502020204030204" charset="0"/>
                <a:ea typeface="微软雅黑 Light" panose="020B0502040204020203" pitchFamily="34" charset="-122"/>
                <a:cs typeface="Calibri" panose="020F0502020204030204" charset="0"/>
              </a:rPr>
              <a:t>The Financial Cost of Biodiversity Conservation</a:t>
            </a:r>
            <a:endParaRPr lang="en-US" altLang="zh-CN" sz="1200" spc="11" dirty="0">
              <a:solidFill>
                <a:prstClr val="white"/>
              </a:solidFill>
              <a:latin typeface="Calibri" panose="020F0502020204030204" charset="0"/>
              <a:ea typeface="微软雅黑 Light" panose="020B0502040204020203" pitchFamily="34" charset="-122"/>
              <a:cs typeface="Calibri" panose="020F0502020204030204" charset="0"/>
            </a:endParaRPr>
          </a:p>
        </p:txBody>
      </p:sp>
      <p:sp>
        <p:nvSpPr>
          <p:cNvPr id="15" name="object 4"/>
          <p:cNvSpPr/>
          <p:nvPr userDrawn="1"/>
        </p:nvSpPr>
        <p:spPr>
          <a:xfrm>
            <a:off x="3002915" y="6606382"/>
            <a:ext cx="3200400" cy="254000"/>
          </a:xfrm>
          <a:custGeom>
            <a:avLst/>
            <a:gdLst/>
            <a:ahLst/>
            <a:cxnLst/>
            <a:rect l="l" t="t" r="r" b="b"/>
            <a:pathLst>
              <a:path w="1536065" h="129539">
                <a:moveTo>
                  <a:pt x="1535976" y="0"/>
                </a:moveTo>
                <a:lnTo>
                  <a:pt x="0" y="0"/>
                </a:lnTo>
                <a:lnTo>
                  <a:pt x="0" y="129032"/>
                </a:lnTo>
                <a:lnTo>
                  <a:pt x="1535976" y="129032"/>
                </a:lnTo>
                <a:lnTo>
                  <a:pt x="153597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/>
          <a:lstStyle/>
          <a:p>
            <a:pPr defTabSz="685800"/>
            <a:endParaRPr sz="26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0" y="6603365"/>
            <a:ext cx="2804795" cy="26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1100" spc="11" dirty="0">
                <a:solidFill>
                  <a:prstClr val="white"/>
                </a:solidFill>
                <a:latin typeface="Calibri" panose="020F0502020204030204" charset="0"/>
                <a:ea typeface="微软雅黑 Light" panose="020B0502040204020203" pitchFamily="34" charset="-122"/>
                <a:cs typeface="Calibri" panose="020F0502020204030204" charset="0"/>
              </a:rPr>
              <a:t>Chen, Chen, Cong, Gao &amp; Ponticelli (2024)</a:t>
            </a:r>
            <a:endParaRPr lang="zh-CN" altLang="en-US" sz="1100" spc="11" dirty="0">
              <a:solidFill>
                <a:prstClr val="white"/>
              </a:solidFill>
              <a:latin typeface="Calibri" panose="020F0502020204030204" charset="0"/>
              <a:ea typeface="微软雅黑 Light" panose="020B0502040204020203" pitchFamily="34" charset="-122"/>
              <a:cs typeface="Calibri" panose="020F0502020204030204" charset="0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6294755" y="6593205"/>
            <a:ext cx="2379345" cy="26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1100" spc="11" dirty="0">
                <a:solidFill>
                  <a:prstClr val="white"/>
                </a:solidFill>
                <a:latin typeface="Calibri" panose="020F0502020204030204" charset="0"/>
                <a:ea typeface="微软雅黑 Light" panose="020B0502040204020203" pitchFamily="34" charset="-122"/>
                <a:cs typeface="Calibri" panose="020F0502020204030204" charset="0"/>
              </a:rPr>
              <a:t>Sep 3, 2024</a:t>
            </a:r>
            <a:endParaRPr lang="zh-CN" altLang="en-US" sz="1100" spc="11" dirty="0">
              <a:solidFill>
                <a:prstClr val="white"/>
              </a:solidFill>
              <a:latin typeface="Calibri" panose="020F0502020204030204" charset="0"/>
              <a:ea typeface="微软雅黑 Light" panose="020B0502040204020203" pitchFamily="34" charset="-122"/>
              <a:cs typeface="Calibri" panose="020F0502020204030204" charset="0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3035300" y="6597650"/>
            <a:ext cx="3124835" cy="26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altLang="zh-CN" sz="1100" spc="11" dirty="0">
                <a:solidFill>
                  <a:prstClr val="white"/>
                </a:solidFill>
                <a:latin typeface="Calibri" panose="020F0502020204030204" charset="0"/>
                <a:ea typeface="微软雅黑 Light" panose="020B0502040204020203" pitchFamily="34" charset="-122"/>
                <a:cs typeface="Calibri" panose="020F0502020204030204" charset="0"/>
              </a:rPr>
              <a:t>The Financial Cost of Biodiversity Conservation</a:t>
            </a:r>
            <a:endParaRPr lang="en-US" altLang="zh-CN" sz="1100" spc="11" dirty="0">
              <a:solidFill>
                <a:prstClr val="white"/>
              </a:solidFill>
              <a:latin typeface="Calibri" panose="020F0502020204030204" charset="0"/>
              <a:ea typeface="微软雅黑 Light" panose="020B0502040204020203" pitchFamily="34" charset="-122"/>
              <a:cs typeface="Calibri" panose="020F0502020204030204" charset="0"/>
            </a:endParaRPr>
          </a:p>
        </p:txBody>
      </p:sp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5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8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0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9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9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tags" Target="../tags/tag80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tags" Target="../tags/tag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3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656624" y="563416"/>
            <a:ext cx="7707086" cy="1653123"/>
          </a:xfrm>
          <a:prstGeom prst="roundRect">
            <a:avLst>
              <a:gd name="adj" fmla="val 11330"/>
            </a:avLst>
          </a:prstGeom>
          <a:solidFill>
            <a:srgbClr val="961E2F"/>
          </a:solidFill>
          <a:ln w="28575">
            <a:noFill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30000"/>
              </a:lnSpc>
            </a:pPr>
            <a:r>
              <a:rPr lang="en-US" sz="2400" b="1" spc="1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algun Gothic" panose="020B0503020000020004" charset="-127"/>
                <a:cs typeface="Arial" panose="020B0604020202020204" pitchFamily="34" charset="0"/>
                <a:sym typeface="+mn-ea"/>
              </a:rPr>
              <a:t>Pricing the Priceless</a:t>
            </a:r>
            <a:r>
              <a:rPr lang="en-US" sz="2400" b="1" spc="1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algun Gothic" panose="020B0503020000020004" charset="-127"/>
                <a:cs typeface="Arial" panose="020B0604020202020204" pitchFamily="34" charset="0"/>
                <a:sym typeface="+mn-ea"/>
              </a:rPr>
              <a:t>: </a:t>
            </a:r>
            <a:endParaRPr lang="en-US" sz="2400" b="1" spc="1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algun Gothic" panose="020B0503020000020004" charset="-127"/>
              <a:cs typeface="Arial" panose="020B0604020202020204" pitchFamily="34" charset="0"/>
              <a:sym typeface="+mn-ea"/>
            </a:endParaRPr>
          </a:p>
          <a:p>
            <a:pPr algn="ctr" defTabSz="685800">
              <a:lnSpc>
                <a:spcPct val="130000"/>
              </a:lnSpc>
            </a:pPr>
            <a:r>
              <a:rPr lang="en-US" sz="2400" b="1" spc="1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algun Gothic" panose="020B0503020000020004" charset="-127"/>
                <a:cs typeface="Arial" panose="020B0604020202020204" pitchFamily="34" charset="0"/>
                <a:sym typeface="+mn-ea"/>
              </a:rPr>
              <a:t>The Financial Cost of Biodiversity C</a:t>
            </a:r>
            <a:r>
              <a:rPr lang="en-US" altLang="zh-CN" sz="2400" b="1" spc="1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algun Gothic" panose="020B0503020000020004" charset="-127"/>
                <a:cs typeface="Arial" panose="020B0604020202020204" pitchFamily="34" charset="0"/>
                <a:sym typeface="+mn-ea"/>
              </a:rPr>
              <a:t>onservation</a:t>
            </a:r>
            <a:endParaRPr lang="en-US" altLang="zh-CN" sz="2400" b="1" spc="1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algun Gothic" panose="020B0503020000020004" charset="-127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8185" y="2633980"/>
            <a:ext cx="7706995" cy="3093085"/>
          </a:xfrm>
          <a:prstGeom prst="rect">
            <a:avLst/>
          </a:prstGeom>
        </p:spPr>
        <p:txBody>
          <a:bodyPr vert="horz" wrap="square" lIns="0" tIns="16985" rIns="0" bIns="0" rtlCol="0">
            <a:noAutofit/>
          </a:bodyPr>
          <a:lstStyle/>
          <a:p>
            <a:pPr indent="0" algn="ctr" defTabSz="685800" fontAlgn="auto"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Fukang</a:t>
            </a:r>
            <a:r>
              <a:rPr lang="en-US" altLang="zh-CN" sz="2000" dirty="0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 Chen </a:t>
            </a:r>
            <a:r>
              <a:rPr lang="en-US" altLang="zh-CN" sz="2000" baseline="30000" dirty="0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1</a:t>
            </a:r>
            <a:r>
              <a:rPr lang="en-US" altLang="zh-CN" sz="2000" dirty="0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    </a:t>
            </a:r>
            <a:r>
              <a:rPr lang="en-US" altLang="zh-CN" sz="2000" dirty="0" err="1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Minhao</a:t>
            </a:r>
            <a:r>
              <a:rPr lang="en-US" altLang="zh-CN" sz="2000" dirty="0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 Chen</a:t>
            </a:r>
            <a:r>
              <a:rPr lang="en-US" altLang="zh-CN" sz="2000" baseline="30000" dirty="0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  <a:sym typeface="+mn-ea"/>
              </a:rPr>
              <a:t> 1</a:t>
            </a:r>
            <a:r>
              <a:rPr lang="en-US" altLang="zh-CN" sz="2000" dirty="0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    Lin William Cong</a:t>
            </a:r>
            <a:r>
              <a:rPr lang="en-US" altLang="zh-CN" sz="2000" baseline="30000" dirty="0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  <a:sym typeface="+mn-ea"/>
              </a:rPr>
              <a:t> 2</a:t>
            </a:r>
            <a:endParaRPr lang="en-US" altLang="zh-CN" sz="2000" dirty="0">
              <a:solidFill>
                <a:schemeClr val="tx1"/>
              </a:solidFill>
              <a:latin typeface="Cambria" panose="02040503050406030204" charset="0"/>
              <a:ea typeface="微软雅黑" panose="020B0503020204020204" charset="-122"/>
              <a:cs typeface="Cambria" panose="02040503050406030204" charset="0"/>
            </a:endParaRPr>
          </a:p>
          <a:p>
            <a:pPr indent="0" algn="ctr" defTabSz="685800" fontAlgn="auto"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  <a:sym typeface="+mn-ea"/>
              </a:rPr>
              <a:t>Haoyu</a:t>
            </a:r>
            <a:r>
              <a:rPr lang="en-US" altLang="zh-CN" sz="2000" dirty="0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  <a:sym typeface="+mn-ea"/>
              </a:rPr>
              <a:t> Gao</a:t>
            </a:r>
            <a:r>
              <a:rPr lang="en-US" altLang="zh-CN" sz="2000" baseline="30000" dirty="0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  <a:sym typeface="+mn-ea"/>
              </a:rPr>
              <a:t> 1</a:t>
            </a:r>
            <a:r>
              <a:rPr lang="en-US" altLang="zh-CN" sz="2000" dirty="0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    Jacopo </a:t>
            </a:r>
            <a:r>
              <a:rPr lang="en-US" altLang="zh-CN" sz="2000" dirty="0" err="1">
                <a:solidFill>
                  <a:schemeClr val="tx1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Ponticell</a:t>
            </a:r>
            <a:r>
              <a:rPr lang="en-US" altLang="zh-CN" sz="2000" dirty="0" err="1"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  <a:sym typeface="+mn-ea"/>
              </a:rPr>
              <a:t>i</a:t>
            </a:r>
            <a:r>
              <a:rPr lang="en-US" altLang="zh-CN" sz="2000" baseline="30000" dirty="0"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  <a:sym typeface="+mn-ea"/>
              </a:rPr>
              <a:t> 3</a:t>
            </a:r>
            <a:endParaRPr lang="en-US" altLang="zh-CN" sz="2000" baseline="30000" dirty="0">
              <a:latin typeface="Cambria" panose="02040503050406030204" charset="0"/>
              <a:ea typeface="微软雅黑" panose="020B0503020204020204" charset="-122"/>
              <a:cs typeface="Cambria" panose="02040503050406030204" charset="0"/>
              <a:sym typeface="+mn-ea"/>
            </a:endParaRPr>
          </a:p>
          <a:p>
            <a:pPr indent="0" algn="ctr" defTabSz="685800" fontAlgn="auto">
              <a:lnSpc>
                <a:spcPct val="120000"/>
              </a:lnSpc>
            </a:pPr>
            <a:endParaRPr lang="en-US" altLang="zh-CN" sz="1500" b="1" baseline="30000" dirty="0">
              <a:solidFill>
                <a:schemeClr val="bg1">
                  <a:lumMod val="50000"/>
                </a:schemeClr>
              </a:solidFill>
              <a:latin typeface="Cambria" panose="02040503050406030204" charset="0"/>
              <a:ea typeface="微软雅黑" panose="020B0503020204020204" charset="-122"/>
              <a:cs typeface="Cambria" panose="02040503050406030204" charset="0"/>
            </a:endParaRPr>
          </a:p>
          <a:p>
            <a:pPr indent="0" algn="ctr" defTabSz="685800" fontAlgn="auto">
              <a:lnSpc>
                <a:spcPct val="120000"/>
              </a:lnSpc>
            </a:pPr>
            <a:r>
              <a:rPr lang="en-US" altLang="zh-CN" sz="1600" b="1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1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 Renmin University of China 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Cambria" panose="02040503050406030204" charset="0"/>
              <a:ea typeface="微软雅黑" panose="020B0503020204020204" charset="-122"/>
              <a:cs typeface="Cambria" panose="02040503050406030204" charset="0"/>
            </a:endParaRPr>
          </a:p>
          <a:p>
            <a:pPr indent="0" algn="ctr" defTabSz="685800" fontAlgn="auto">
              <a:lnSpc>
                <a:spcPct val="120000"/>
              </a:lnSpc>
            </a:pPr>
            <a:r>
              <a:rPr lang="en-US" altLang="zh-CN" sz="1600" b="1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  <a:sym typeface="+mn-ea"/>
              </a:rPr>
              <a:t>2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 Cornell Johnson, IC3, &amp; NBER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Cambria" panose="02040503050406030204" charset="0"/>
              <a:ea typeface="微软雅黑" panose="020B0503020204020204" charset="-122"/>
              <a:cs typeface="Cambria" panose="02040503050406030204" charset="0"/>
            </a:endParaRPr>
          </a:p>
          <a:p>
            <a:pPr algn="ctr" defTabSz="685800" fontAlgn="auto">
              <a:lnSpc>
                <a:spcPct val="120000"/>
              </a:lnSpc>
            </a:pPr>
            <a:r>
              <a:rPr lang="en-US" altLang="zh-CN" sz="1600" b="1" baseline="30000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3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 Northwestern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  <a:sym typeface="+mn-ea"/>
              </a:rPr>
              <a:t>Kellogg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, NBER &amp; CEPR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Cambria" panose="02040503050406030204" charset="0"/>
              <a:ea typeface="微软雅黑" panose="020B0503020204020204" charset="-122"/>
              <a:cs typeface="Cambria" panose="02040503050406030204" charset="0"/>
            </a:endParaRPr>
          </a:p>
          <a:p>
            <a:pPr algn="ctr" defTabSz="685800" fontAlgn="auto">
              <a:lnSpc>
                <a:spcPct val="120000"/>
              </a:lnSpc>
            </a:pPr>
            <a:endParaRPr lang="en-US" altLang="zh-CN" sz="1700" dirty="0">
              <a:solidFill>
                <a:schemeClr val="bg1">
                  <a:lumMod val="50000"/>
                </a:schemeClr>
              </a:solidFill>
              <a:latin typeface="Cambria" panose="02040503050406030204" charset="0"/>
              <a:ea typeface="微软雅黑" panose="020B0503020204020204" charset="-122"/>
              <a:cs typeface="Cambria" panose="02040503050406030204" charset="0"/>
            </a:endParaRPr>
          </a:p>
          <a:p>
            <a:pPr algn="ctr" defTabSz="685800" fontAlgn="auto">
              <a:lnSpc>
                <a:spcPct val="120000"/>
              </a:lnSpc>
            </a:pPr>
            <a:r>
              <a:rPr lang="en-US" altLang="zh-CN" sz="1700" dirty="0">
                <a:effectLst/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7th Annual GRASFI Conference</a:t>
            </a:r>
            <a:endParaRPr lang="en-US" altLang="zh-CN" sz="1700" dirty="0">
              <a:latin typeface="Cambria" panose="02040503050406030204" charset="0"/>
              <a:ea typeface="微软雅黑" panose="020B0503020204020204" charset="-122"/>
              <a:cs typeface="Cambria" panose="02040503050406030204" charset="0"/>
            </a:endParaRPr>
          </a:p>
          <a:p>
            <a:pPr algn="ctr" defTabSz="685800" fontAlgn="auto">
              <a:lnSpc>
                <a:spcPct val="120000"/>
              </a:lnSpc>
            </a:pPr>
            <a:r>
              <a:rPr lang="en-US" altLang="zh-CN" sz="1700" dirty="0"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September,</a:t>
            </a:r>
            <a:r>
              <a:rPr lang="zh-CN" altLang="en-US" sz="1700" dirty="0"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 </a:t>
            </a:r>
            <a:r>
              <a:rPr lang="en-US" altLang="zh-CN" sz="1700" dirty="0"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2024</a:t>
            </a:r>
            <a:endParaRPr lang="en-US" altLang="zh-CN" sz="1700" dirty="0">
              <a:latin typeface="Cambria" panose="02040503050406030204" charset="0"/>
              <a:ea typeface="微软雅黑" panose="020B0503020204020204" charset="-122"/>
              <a:cs typeface="Cambria" panose="0204050305040603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570103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Baseline Results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758190" y="1049020"/>
                <a:ext cx="7952105" cy="4686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𝑆𝑝𝑟𝑒𝑎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𝑏𝑖𝑐𝑡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𝑖𝑐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𝑁𝑁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𝑃𝑜𝑠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𝑃𝑜𝑠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𝑏𝑖𝑐𝑡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 + 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𝑏𝑖𝑐𝑡</m:t>
                        </m:r>
                      </m:sub>
                    </m:sSub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" y="1049020"/>
                <a:ext cx="7952105" cy="46863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0" y="1854200"/>
            <a:ext cx="7465060" cy="3544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657479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Event Study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 descr="Figure 4 Changes in MCB Spreads Before and After the GS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628" y="1774212"/>
            <a:ext cx="8888252" cy="44452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292801" y="978272"/>
                <a:ext cx="8544910" cy="389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𝑆𝑝𝑟𝑒𝑎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𝑏𝑖𝑐𝑡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𝑖𝑐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+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nary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𝑁𝑁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𝑇𝑖𝑚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𝑃𝑜𝑠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𝑏𝑖𝑐𝑡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 + 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𝑏𝑖𝑐𝑡</m:t>
                        </m:r>
                      </m:sub>
                    </m:sSub>
                  </m:oMath>
                </a14:m>
                <a:r>
                  <a:rPr lang="en-US" altLang="zh-CN" dirty="0"/>
                  <a:t>    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(2)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01" y="978272"/>
                <a:ext cx="8544910" cy="389255"/>
              </a:xfrm>
              <a:prstGeom prst="rect">
                <a:avLst/>
              </a:prstGeom>
              <a:blipFill rotWithShape="1">
                <a:blip r:embed="rId2"/>
                <a:stretch>
                  <a:fillRect l="-1" t="-96" r="5" b="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570103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Placebo Tests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12008" y="1469658"/>
            <a:ext cx="7133227" cy="4688210"/>
            <a:chOff x="487045" y="1016635"/>
            <a:chExt cx="7832725" cy="5147945"/>
          </a:xfrm>
        </p:grpSpPr>
        <p:pic>
          <p:nvPicPr>
            <p:cNvPr id="2" name="图片 1" descr="China_Biodiversity (4)_37-67_10_0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87045" y="1016635"/>
              <a:ext cx="7832725" cy="5147945"/>
            </a:xfrm>
            <a:prstGeom prst="rect">
              <a:avLst/>
            </a:prstGeom>
          </p:spPr>
        </p:pic>
        <p:sp>
          <p:nvSpPr>
            <p:cNvPr id="17" name="矩形 16"/>
            <p:cNvSpPr/>
            <p:nvPr>
              <p:custDataLst>
                <p:tags r:id="rId2"/>
              </p:custDataLst>
            </p:nvPr>
          </p:nvSpPr>
          <p:spPr>
            <a:xfrm>
              <a:off x="618490" y="2982595"/>
              <a:ext cx="7545070" cy="15367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92628" y="895404"/>
            <a:ext cx="6780825" cy="404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No significant effects for lower-level nature reserves.</a:t>
            </a:r>
            <a:endParaRPr lang="en-US" altLang="zh-CN" sz="1800" spc="-5" dirty="0"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92075" y="226060"/>
            <a:ext cx="895858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Mechanism - Transition Costs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28600" y="939165"/>
            <a:ext cx="7945664" cy="6216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fontAlgn="auto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err="1">
                <a:latin typeface="Cambria" panose="02040503050406030204" charset="0"/>
                <a:cs typeface="Cambria" panose="02040503050406030204" charset="0"/>
              </a:rPr>
              <a:t>Jinyun</a:t>
            </a: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</a:rPr>
              <a:t> Mountain NNR in Chongqing</a:t>
            </a:r>
            <a:endParaRPr lang="en-US" altLang="zh-CN" sz="2000" b="1" dirty="0"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30680"/>
            <a:ext cx="4526279" cy="23161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1628684"/>
            <a:ext cx="4106760" cy="232609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1870479" y="3999576"/>
            <a:ext cx="1008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pre-GSA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6276109" y="4022436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post-GSA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321129" y="4508500"/>
            <a:ext cx="8640626" cy="15322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lvl="0" indent="-342900" fontAlgn="auto">
              <a:lnSpc>
                <a:spcPct val="12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" panose="02040503050406030204" charset="0"/>
                <a:cs typeface="Cambria" panose="02040503050406030204" charset="0"/>
              </a:rPr>
              <a:t>Beibei District Govt spent over 440 mill. RMB in relocation effort. 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25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fiscal revenue: mere 3 billion RMB for that year (≈15%).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09" y="221615"/>
            <a:ext cx="9309281" cy="3500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Pre-existing Economic Activities inside NNRs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The Dynamics of MCB Spreads over Time - Developed Land Aera in NNR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5270" y="725805"/>
            <a:ext cx="5858510" cy="2929890"/>
          </a:xfrm>
          <a:prstGeom prst="rect">
            <a:avLst/>
          </a:prstGeom>
        </p:spPr>
      </p:pic>
      <p:pic>
        <p:nvPicPr>
          <p:cNvPr id="3" name="图片 2" descr="The Dynamics of MCB Spreads over Time - Nighttime Lights in NN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270" y="3656330"/>
            <a:ext cx="5871845" cy="29368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255" y="1833428"/>
            <a:ext cx="9135745" cy="3794760"/>
            <a:chOff x="8255" y="2105570"/>
            <a:chExt cx="9135745" cy="37947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255" y="2105570"/>
              <a:ext cx="9135745" cy="3794760"/>
            </a:xfrm>
            <a:prstGeom prst="rect">
              <a:avLst/>
            </a:prstGeom>
          </p:spPr>
        </p:pic>
        <p:sp>
          <p:nvSpPr>
            <p:cNvPr id="17" name="矩形 16"/>
            <p:cNvSpPr/>
            <p:nvPr>
              <p:custDataLst>
                <p:tags r:id="rId2"/>
              </p:custDataLst>
            </p:nvPr>
          </p:nvSpPr>
          <p:spPr>
            <a:xfrm>
              <a:off x="4658995" y="3478440"/>
              <a:ext cx="4224655" cy="43751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object 6"/>
          <p:cNvSpPr txBox="1"/>
          <p:nvPr/>
        </p:nvSpPr>
        <p:spPr>
          <a:xfrm>
            <a:off x="130809" y="221615"/>
            <a:ext cx="9309281" cy="3500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Pre-existing Economic Activities inside NNRs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8595" y="1034415"/>
            <a:ext cx="8755380" cy="47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Greater effects for cities with more </a:t>
            </a:r>
            <a:r>
              <a:rPr lang="en-US" altLang="zh-CN" sz="2000" spc="-5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  <a:sym typeface="+mn-ea"/>
              </a:rPr>
              <a:t>pre-existing economic activities in NNRs</a:t>
            </a:r>
            <a:endParaRPr lang="en-US" altLang="zh-CN" sz="2000" spc="-5" dirty="0"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NNR contract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17855"/>
            <a:ext cx="7440930" cy="4173855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894715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Actual Public Spending on Biodiversity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The Dynamics of Public Procurement on National Nature Reserves over Ti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45" y="2959100"/>
            <a:ext cx="6370955" cy="36391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648716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Local Public Creditworthiness 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036" y="1857647"/>
            <a:ext cx="8289925" cy="39909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6720" y="1015365"/>
            <a:ext cx="5379720" cy="47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Worsen local fiscal condition</a:t>
            </a:r>
            <a:endParaRPr lang="en-US" altLang="zh-CN" sz="2000" spc="-5" dirty="0"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648716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Local Public Creditworthiness 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78988" y="1731045"/>
            <a:ext cx="6785429" cy="4570843"/>
            <a:chOff x="833755" y="1203325"/>
            <a:chExt cx="7268845" cy="4896485"/>
          </a:xfrm>
        </p:grpSpPr>
        <p:pic>
          <p:nvPicPr>
            <p:cNvPr id="9" name="图片 8" descr="China_Biodiversity (4)_37-67_12_00"/>
            <p:cNvPicPr>
              <a:picLocks noChangeAspect="1"/>
            </p:cNvPicPr>
            <p:nvPr/>
          </p:nvPicPr>
          <p:blipFill>
            <a:blip r:embed="rId1"/>
            <a:srcRect r="43" b="82819"/>
            <a:stretch>
              <a:fillRect/>
            </a:stretch>
          </p:blipFill>
          <p:spPr>
            <a:xfrm>
              <a:off x="833755" y="1203325"/>
              <a:ext cx="7268845" cy="626745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3755" y="1901825"/>
              <a:ext cx="7268210" cy="4197985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571703" y="3767547"/>
            <a:ext cx="2880360" cy="49784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5524" y="949161"/>
            <a:ext cx="8554221" cy="47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</a:rPr>
              <a:t>Greater effects for cities with higher debt burden.</a:t>
            </a:r>
            <a:endParaRPr lang="en-US" altLang="zh-CN" sz="2000" spc="-5" dirty="0">
              <a:latin typeface="Cambria" panose="02040503050406030204" charset="0"/>
              <a:ea typeface="Cambria" panose="02040503050406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570103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Heterogeneity - Bond Term Structure 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China_Biodiversity (4)_37-67_13_00"/>
          <p:cNvPicPr>
            <a:picLocks noChangeAspect="1"/>
          </p:cNvPicPr>
          <p:nvPr/>
        </p:nvPicPr>
        <p:blipFill rotWithShape="1">
          <a:blip r:embed="rId1"/>
          <a:srcRect b="23747"/>
          <a:stretch>
            <a:fillRect/>
          </a:stretch>
        </p:blipFill>
        <p:spPr>
          <a:xfrm>
            <a:off x="0" y="1682569"/>
            <a:ext cx="9144000" cy="3699329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2747010" y="3259909"/>
            <a:ext cx="1718310" cy="38798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5909945" y="3259909"/>
            <a:ext cx="1718310" cy="38798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4874895" y="3647894"/>
            <a:ext cx="644525" cy="36449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8074660" y="3647894"/>
            <a:ext cx="644525" cy="36449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4889" y="1024091"/>
            <a:ext cx="8554221" cy="47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" panose="02040503050406030204" charset="0"/>
                <a:ea typeface="Cambria" panose="02040503050406030204" charset="0"/>
                <a:cs typeface="Times New Roman" panose="02020603050405020304" pitchFamily="18" charset="0"/>
                <a:sym typeface="+mn-ea"/>
              </a:rPr>
              <a:t>Greater </a:t>
            </a: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effects for bonds with shorter maturities</a:t>
            </a:r>
            <a:endParaRPr lang="en-US" altLang="zh-CN" sz="2000" spc="-5" dirty="0">
              <a:latin typeface="Cambria" panose="02040503050406030204" charset="0"/>
              <a:ea typeface="Cambria" panose="02040503050406030204" charset="0"/>
              <a:cs typeface="Cambria" panose="02040503050406030204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7140847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 </a:t>
            </a:r>
            <a:endParaRPr sz="22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0980" y="998855"/>
            <a:ext cx="8676640" cy="4860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fontAlgn="auto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</a:rPr>
              <a:t>Biodiversity matters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Over 50% of global GDP depends on nature</a:t>
            </a:r>
            <a:r>
              <a:rPr lang="en-US" altLang="zh-CN" sz="165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1700" dirty="0">
                <a:solidFill>
                  <a:srgbClr val="0000FF"/>
                </a:solidFill>
                <a:latin typeface="Cambria" panose="02040503050406030204" charset="0"/>
                <a:sym typeface="+mn-ea"/>
              </a:rPr>
              <a:t>(UN, 2022)</a:t>
            </a:r>
            <a:endParaRPr lang="en-US" altLang="zh-CN" sz="1700" dirty="0">
              <a:solidFill>
                <a:srgbClr val="0000FF"/>
              </a:solidFill>
              <a:latin typeface="Cambria" panose="02040503050406030204" charset="0"/>
              <a:sym typeface="+mn-ea"/>
            </a:endParaRPr>
          </a:p>
          <a:p>
            <a:pPr marL="800100" lvl="1" indent="-342900" fontAlgn="auto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25% of species threatened with extinction 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charset="0"/>
                <a:sym typeface="+mn-ea"/>
              </a:rPr>
              <a:t>(Díaz et al., Science, 2019)</a:t>
            </a:r>
            <a:endParaRPr lang="en-US" altLang="zh-CN" dirty="0">
              <a:solidFill>
                <a:srgbClr val="0000FF"/>
              </a:solidFill>
              <a:latin typeface="Cambria" panose="02040503050406030204" charset="0"/>
              <a:sym typeface="+mn-ea"/>
            </a:endParaRPr>
          </a:p>
          <a:p>
            <a:pPr marL="800100" lvl="1" indent="-342900" fontAlgn="auto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“Biodiversity loss &amp; ecosystem collapse”: 3</a:t>
            </a:r>
            <a:r>
              <a:rPr lang="en-US" altLang="zh-CN" baseline="300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rd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worst long-term risk </a:t>
            </a:r>
            <a:r>
              <a:rPr lang="en-US" altLang="zh-CN" sz="1700" dirty="0">
                <a:solidFill>
                  <a:srgbClr val="0000FF"/>
                </a:solidFill>
                <a:latin typeface="Cambria" panose="02040503050406030204" charset="0"/>
                <a:sym typeface="+mn-ea"/>
              </a:rPr>
              <a:t>(</a:t>
            </a:r>
            <a:r>
              <a:rPr lang="en-US" altLang="zh-CN" sz="1700" dirty="0">
                <a:solidFill>
                  <a:srgbClr val="0000FF"/>
                </a:solidFill>
                <a:latin typeface="Cambria" panose="02040503050406030204" charset="0"/>
              </a:rPr>
              <a:t>WEF, 2024</a:t>
            </a:r>
            <a:r>
              <a:rPr lang="en-US" altLang="zh-CN" sz="1700" dirty="0">
                <a:solidFill>
                  <a:srgbClr val="0000FF"/>
                </a:solidFill>
                <a:latin typeface="Cambria" panose="02040503050406030204" charset="0"/>
                <a:sym typeface="+mn-ea"/>
              </a:rPr>
              <a:t>)</a:t>
            </a:r>
            <a:endParaRPr lang="en-US" altLang="zh-CN" sz="1700" dirty="0">
              <a:solidFill>
                <a:srgbClr val="0000FF"/>
              </a:solidFill>
              <a:latin typeface="Cambria" panose="02040503050406030204" charset="0"/>
              <a:sym typeface="+mn-ea"/>
            </a:endParaRPr>
          </a:p>
          <a:p>
            <a:pPr marL="285750" lvl="1" indent="-285750" algn="l" fontAlgn="auto">
              <a:lnSpc>
                <a:spcPct val="110000"/>
              </a:lnSpc>
              <a:spcBef>
                <a:spcPts val="3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Global biodiversity financing gap</a:t>
            </a:r>
            <a:endParaRPr lang="en-US" altLang="zh-CN" sz="2000" b="1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2" indent="-285750" algn="l" fontAlgn="auto">
              <a:lnSpc>
                <a:spcPct val="110000"/>
              </a:lnSpc>
              <a:spcBef>
                <a:spcPts val="8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Cambria" panose="02040503050406030204" charset="0"/>
                <a:cs typeface="Cambria" panose="02040503050406030204" charset="0"/>
                <a:sym typeface="+mn-ea"/>
              </a:rPr>
              <a:t>Additional investments needed ≈ $700 billion per year</a:t>
            </a:r>
            <a:r>
              <a:rPr lang="en-US" altLang="zh-CN" sz="165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1700" dirty="0">
                <a:solidFill>
                  <a:srgbClr val="0000FF"/>
                </a:solidFill>
                <a:latin typeface="Cambria" panose="02040503050406030204" charset="0"/>
                <a:sym typeface="+mn-ea"/>
              </a:rPr>
              <a:t>(Deutz et al., 2020)</a:t>
            </a:r>
            <a:endParaRPr lang="en-US" altLang="zh-CN" sz="1700" dirty="0">
              <a:solidFill>
                <a:srgbClr val="0000FF"/>
              </a:solidFill>
              <a:latin typeface="Cambria" panose="02040503050406030204" charset="0"/>
              <a:sym typeface="+mn-ea"/>
            </a:endParaRPr>
          </a:p>
          <a:p>
            <a:pPr marL="742950" lvl="2" indent="-285750" algn="l" fontAlgn="auto">
              <a:lnSpc>
                <a:spcPct val="150000"/>
              </a:lnSpc>
              <a:spcBef>
                <a:spcPts val="2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Incentivizing private sector remains challenging</a:t>
            </a:r>
            <a:r>
              <a:rPr lang="en-US" altLang="zh-CN" sz="165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170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(Flammer et al., 2023; Karolyi &amp;</a:t>
            </a:r>
            <a:r>
              <a:rPr lang="en-US" altLang="zh-CN" sz="165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170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Tobin-de la Puente, 2023)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285750" lvl="1" indent="-285750" algn="l" fontAlgn="auto">
              <a:lnSpc>
                <a:spcPct val="114000"/>
              </a:lnSpc>
              <a:spcBef>
                <a:spcPts val="3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Government takes the most conservation efforts</a:t>
            </a:r>
            <a:endParaRPr lang="en-US" altLang="zh-CN" sz="2000" b="1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2" indent="-285750" algn="l" fontAlgn="auto">
              <a:lnSpc>
                <a:spcPct val="114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financial implications: </a:t>
            </a:r>
            <a:r>
              <a:rPr lang="en-US" altLang="zh-CN" sz="2000" u="sng" dirty="0">
                <a:latin typeface="Cambria" panose="02040503050406030204" charset="0"/>
                <a:cs typeface="Cambria" panose="02040503050406030204" charset="0"/>
                <a:sym typeface="+mn-ea"/>
              </a:rPr>
              <a:t>lack of evidence</a:t>
            </a: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endParaRPr lang="en-US" altLang="zh-CN" sz="2000" b="1" dirty="0">
              <a:latin typeface="Cambria" panose="02040503050406030204" charset="0"/>
              <a:cs typeface="Cambria" panose="02040503050406030204" charset="0"/>
            </a:endParaRPr>
          </a:p>
          <a:p>
            <a:pPr marL="285750" lvl="1" indent="-285750" algn="l" fontAlgn="auto">
              <a:lnSpc>
                <a:spcPct val="110000"/>
              </a:lnSpc>
              <a:spcBef>
                <a:spcPts val="3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zh-CN" sz="2000" b="1" dirty="0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894715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Biological Improvement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93724fe70a5e33f9dc678e037c1f7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8445" y="1689735"/>
            <a:ext cx="6057265" cy="4456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r="15154" b="252"/>
          <a:stretch>
            <a:fillRect/>
          </a:stretch>
        </p:blipFill>
        <p:spPr>
          <a:xfrm>
            <a:off x="1528445" y="725805"/>
            <a:ext cx="5912485" cy="10052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247140" y="6057900"/>
            <a:ext cx="71450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Observations from Ecological investigation stations inside eight NNRs.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894715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Biological Improvement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China_Biodiversity (4)_37-67_29_00"/>
          <p:cNvPicPr>
            <a:picLocks noChangeAspect="1"/>
          </p:cNvPicPr>
          <p:nvPr/>
        </p:nvPicPr>
        <p:blipFill rotWithShape="1">
          <a:blip r:embed="rId1"/>
          <a:srcRect b="39400"/>
          <a:stretch>
            <a:fillRect/>
          </a:stretch>
        </p:blipFill>
        <p:spPr>
          <a:xfrm>
            <a:off x="690681" y="2878363"/>
            <a:ext cx="8036942" cy="3587933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3211741" y="4564263"/>
            <a:ext cx="920658" cy="54494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5196124" y="4554738"/>
            <a:ext cx="2622541" cy="54494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819150"/>
            <a:ext cx="5902960" cy="19672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r="8810" b="53967"/>
          <a:stretch>
            <a:fillRect/>
          </a:stretch>
        </p:blipFill>
        <p:spPr>
          <a:xfrm>
            <a:off x="2503805" y="826770"/>
            <a:ext cx="6640195" cy="19507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894715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“Value” </a:t>
            </a:r>
            <a:r>
              <a:rPr lang="en-US" altLang="zh-CN" sz="22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vs. </a:t>
            </a: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“Values” – The Pricing Effects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8715" y="2540452"/>
            <a:ext cx="6849745" cy="3681730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5262245" y="4147637"/>
            <a:ext cx="2313305" cy="4667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14630" y="810895"/>
            <a:ext cx="8628380" cy="4286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fontAlgn="auto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</a:rPr>
              <a:t>Investors’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</a:rPr>
              <a:t>non-pecuniary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</a:rPr>
              <a:t> preferences on sustainablity</a:t>
            </a: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19380" y="1176655"/>
            <a:ext cx="8958580" cy="1309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800100" lvl="1" indent="-342900" fontAlgn="auto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</a:rPr>
              <a:t>do not favor 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</a:rPr>
              <a:t>effective 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biodiversity 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</a:rPr>
              <a:t>improvements</a:t>
            </a: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25000"/>
              </a:lnSpc>
              <a:buFont typeface="Wingdings" panose="05000000000000000000" charset="0"/>
              <a:buChar char="n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</a:rPr>
              <a:t>inconsistent with the heterogeneity in information disclosure</a:t>
            </a: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25000"/>
              </a:lnSpc>
              <a:buFont typeface="Wingdings" panose="05000000000000000000" charset="0"/>
              <a:buChar char="n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</a:rPr>
              <a:t>inconsistent with the insignificance among lower-level nature reserves</a:t>
            </a: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894715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Additional Financing Costs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9115" y="5615305"/>
            <a:ext cx="804100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00100" lvl="1" indent="-342900" fontAlgn="auto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A </a:t>
            </a:r>
            <a:r>
              <a:rPr lang="en-US" altLang="zh-CN" b="1" dirty="0">
                <a:latin typeface="Cambria" panose="02040503050406030204" charset="0"/>
                <a:cs typeface="Cambria" panose="02040503050406030204" charset="0"/>
                <a:sym typeface="+mn-ea"/>
              </a:rPr>
              <a:t>back-of-the-envelope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 estimation of additional public financing costs (i.e., interest payment):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~40 billion dollars (2018-2021)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.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2708" y="817742"/>
            <a:ext cx="6453818" cy="48524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43510" y="221615"/>
            <a:ext cx="6194425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Literature </a:t>
            </a:r>
            <a:endParaRPr sz="22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-635" y="744220"/>
            <a:ext cx="9144635" cy="5544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algn="just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Nature capital &amp; biodiversity conservation</a:t>
            </a:r>
            <a:endParaRPr lang="en-US" altLang="zh-CN" sz="2000" b="1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The </a:t>
            </a:r>
            <a:r>
              <a:rPr lang="en-US" altLang="zh-CN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benefits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of biodiversity conservation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00150" lvl="2" indent="-285750" algn="l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"Value of diversity"</a:t>
            </a:r>
            <a:r>
              <a:rPr lang="en-US" altLang="zh-CN" sz="155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155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(Weitzman, 1992,1993,1998); Heal (2001); Brock &amp; Xepapadeas (2003)</a:t>
            </a:r>
            <a:r>
              <a:rPr lang="en-US" altLang="zh-CN" sz="15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. </a:t>
            </a:r>
            <a:endParaRPr lang="en-US" altLang="zh-CN" sz="1500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00150" lvl="2" indent="-285750" algn="l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reducing health risks</a:t>
            </a:r>
            <a:r>
              <a:rPr lang="en-US" altLang="zh-CN" sz="15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155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(Frank &amp; Sudarshan, 2023; Frank, 2021; Keesing &amp; Ostfeld, 2021)</a:t>
            </a:r>
            <a:endParaRPr lang="en-US" altLang="zh-CN" sz="1550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00150" lvl="2" indent="-285750" algn="l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mitigating climate change </a:t>
            </a:r>
            <a:r>
              <a:rPr lang="en-US" altLang="zh-CN" sz="155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(Isbell et al., 2015; Rizzi, 2022; Taylor &amp; Druckenmiller,2022)</a:t>
            </a:r>
            <a:endParaRPr lang="en-US" altLang="zh-CN" sz="1500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2" indent="-285750" algn="l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The </a:t>
            </a:r>
            <a:r>
              <a:rPr lang="en-US" altLang="zh-CN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costs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of biodiversity conservation -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limited evidence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This paper: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public financing costs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(context: a govt-led conservation effort)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lvl="1" indent="0" algn="l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342900" indent="-342900" algn="just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Biodiversity </a:t>
            </a:r>
            <a:r>
              <a:rPr lang="en-US" altLang="zh-CN" b="1" i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&amp;</a:t>
            </a:r>
            <a:r>
              <a:rPr lang="en-US" altLang="zh-CN" sz="20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Financial Markets  (emerging)</a:t>
            </a:r>
            <a:endParaRPr lang="en-US" altLang="zh-CN" sz="17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Recent work: </a:t>
            </a:r>
            <a:r>
              <a:rPr lang="en-US" altLang="zh-CN" sz="160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Giglio et al. (2023), Garel et al. (2024), Coqueret et al. (2024), Xiong (2023)...</a:t>
            </a:r>
            <a:endParaRPr lang="en-US" altLang="zh-CN" sz="1650" dirty="0">
              <a:solidFill>
                <a:srgbClr val="0000FF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00150" lvl="2" indent="-285750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characterize the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biodiversity risks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faced by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firms</a:t>
            </a:r>
            <a:endParaRPr lang="en-US" altLang="zh-CN" dirty="0">
              <a:solidFill>
                <a:srgbClr val="C00000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00150" lvl="2" indent="-285750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risk premia in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equity or derivatives 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markets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" panose="02040503050406030204" charset="0"/>
                <a:cs typeface="Cambria" panose="02040503050406030204" charset="0"/>
                <a:sym typeface="+mn-ea"/>
              </a:rPr>
              <a:t>This</a:t>
            </a:r>
            <a:r>
              <a:rPr lang="en-US" altLang="zh-CN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paper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: how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the costs of biodiversity conservation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are priced in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bond markets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in </a:t>
            </a:r>
            <a:r>
              <a:rPr lang="en-US" altLang="zh-CN" u="sng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a large emerging economy of significance for global biodiversity transition</a:t>
            </a:r>
            <a:endParaRPr lang="en-US" altLang="zh-CN" u="sng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56210" y="221615"/>
            <a:ext cx="6194425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Literature </a:t>
            </a:r>
            <a:endParaRPr sz="22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93040" y="811530"/>
            <a:ext cx="8863330" cy="5685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algn="l" fontAlgn="auto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Sustainability &amp; climate finance</a:t>
            </a:r>
            <a:endParaRPr lang="en-US" altLang="zh-CN" sz="2000" b="1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742950" lvl="1" indent="-285750" algn="l" fontAlgn="auto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Climate finance </a:t>
            </a:r>
            <a:r>
              <a:rPr lang="en-US" altLang="zh-CN" sz="1700" dirty="0">
                <a:latin typeface="Cambria" panose="02040503050406030204" charset="0"/>
                <a:cs typeface="Cambria" panose="02040503050406030204" charset="0"/>
                <a:sym typeface="+mn-ea"/>
              </a:rPr>
              <a:t>(</a:t>
            </a:r>
            <a:r>
              <a:rPr lang="en-US" altLang="zh-CN" sz="170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Choi et al., 2020; Engle et al., 2020; Sautner et al., 2023; ……</a:t>
            </a:r>
            <a:r>
              <a:rPr lang="en-US" altLang="zh-CN" sz="1700" dirty="0">
                <a:latin typeface="Cambria" panose="02040503050406030204" charset="0"/>
                <a:cs typeface="Cambria" panose="02040503050406030204" charset="0"/>
                <a:sym typeface="+mn-ea"/>
              </a:rPr>
              <a:t>)</a:t>
            </a:r>
            <a:endParaRPr lang="en-US" altLang="zh-CN" sz="17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In contrast, biodiversity issues </a:t>
            </a:r>
            <a:r>
              <a:rPr lang="en-US" altLang="zh-CN" sz="1700" dirty="0">
                <a:latin typeface="Cambria" panose="02040503050406030204" charset="0"/>
                <a:cs typeface="Cambria" panose="02040503050406030204" charset="0"/>
                <a:sym typeface="+mn-ea"/>
              </a:rPr>
              <a:t>(</a:t>
            </a:r>
            <a:r>
              <a:rPr lang="en-US" altLang="zh-CN" sz="170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Karolyi &amp; Tobin-de la Puente, 2023</a:t>
            </a:r>
            <a:r>
              <a:rPr lang="en-US" altLang="zh-CN" sz="1700" dirty="0">
                <a:latin typeface="Cambria" panose="02040503050406030204" charset="0"/>
                <a:cs typeface="Cambria" panose="02040503050406030204" charset="0"/>
                <a:sym typeface="+mn-ea"/>
              </a:rPr>
              <a:t>)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: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00150" lvl="2" indent="-285750" algn="l" fontAlgn="auto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more challenges in valuation and property rights .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00150" lvl="2" indent="-285750" algn="l" fontAlgn="auto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harder to address through market mechanisms like carbon trading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u="sng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Govt (public capital) engagement in conservation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: necessary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lvl="1" indent="0" algn="l" fontAlgn="auto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     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⇒  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raise concerns about govt’s fiscal sustainability.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" panose="02040503050406030204" charset="0"/>
                <a:cs typeface="Cambria" panose="02040503050406030204" charset="0"/>
                <a:sym typeface="+mn-ea"/>
              </a:rPr>
              <a:t>This</a:t>
            </a:r>
            <a:r>
              <a:rPr lang="en-US" altLang="zh-CN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paper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: significant effects on </a:t>
            </a:r>
            <a:r>
              <a:rPr lang="en-US" altLang="zh-CN" b="1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the cost of public capital</a:t>
            </a: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  <a:p>
            <a:pPr marL="342900" indent="-342900" algn="just" fontAlgn="auto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Impact investing</a:t>
            </a:r>
            <a:endParaRPr lang="en-US" altLang="zh-CN" sz="2000" b="1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sym typeface="+mn-ea"/>
              </a:rPr>
              <a:t>Fin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ancial benefits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 (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“value”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) &amp;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non-pecuniary preferences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 (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“values”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)</a:t>
            </a:r>
            <a:r>
              <a:rPr lang="en-US" altLang="zh-CN" sz="17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170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(Starks, 2023)</a:t>
            </a:r>
            <a:endParaRPr lang="en-US" altLang="zh-CN" dirty="0">
              <a:solidFill>
                <a:srgbClr val="0000FF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00150" lvl="2" indent="-285750" algn="l" fontAlgn="auto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“values” motivation</a:t>
            </a:r>
            <a:r>
              <a:rPr lang="en-US" altLang="zh-CN" sz="17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170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(Baker et al., 2022; Barber et al., 2021)</a:t>
            </a:r>
            <a:endParaRPr lang="en-US" altLang="zh-CN" sz="17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00150" lvl="2" indent="-285750" algn="l" fontAlgn="auto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“value” motivation</a:t>
            </a:r>
            <a:r>
              <a:rPr lang="en-US" altLang="zh-CN" sz="17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170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(Giglio et al., 2023; Dimson et al., 2015, 2021; Krueger et al., 2020; Starks et al., 2023; Hoepner et al., 2024)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" panose="02040503050406030204" charset="0"/>
                <a:cs typeface="Cambria" panose="02040503050406030204" charset="0"/>
                <a:sym typeface="+mn-ea"/>
              </a:rPr>
              <a:t>This paper: 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“value” motivation dominates in GSA.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6194425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Implications </a:t>
            </a:r>
            <a:endParaRPr sz="22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30810" y="883920"/>
            <a:ext cx="8842375" cy="56978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fontAlgn="auto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External validity:  </a:t>
            </a:r>
            <a:endParaRPr lang="en-US" altLang="zh-CN" sz="2000" b="1" dirty="0"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Biodiversity loss is a global issue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800100" lvl="1" indent="-342900" fontAlgn="auto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China: biologically &amp; economically important (e.g., </a:t>
            </a:r>
            <a:r>
              <a:rPr lang="en-US" altLang="zh-CN" sz="200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Egli et al., 2018</a:t>
            </a: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) 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</a:endParaRPr>
          </a:p>
          <a:p>
            <a:pPr marL="342900" lvl="0" indent="-342900" algn="l" fontAlgn="auto">
              <a:lnSpc>
                <a:spcPct val="120000"/>
              </a:lnSpc>
              <a:spcBef>
                <a:spcPts val="2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Implications: “</a:t>
            </a:r>
            <a:r>
              <a:rPr lang="en-US" altLang="zh-CN" sz="2000" b="1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Government moving first</a:t>
            </a: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” in biodiversity transition</a:t>
            </a:r>
            <a:endParaRPr lang="en-US" altLang="zh-CN" sz="2000" b="1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limited budget + fiscal burden: expensive external financing (our finding)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57300" lvl="2" indent="-342900" algn="just" fontAlgn="auto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optimal targeting 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714500" lvl="3" indent="-342900" algn="just" fontAlgn="auto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heterogeneity in biological benefit  </a:t>
            </a:r>
            <a:r>
              <a:rPr lang="en-US" altLang="zh-CN" sz="2000" i="1" dirty="0">
                <a:latin typeface="Cambria" panose="02040503050406030204" charset="0"/>
                <a:cs typeface="Cambria" panose="02040503050406030204" charset="0"/>
                <a:sym typeface="+mn-ea"/>
              </a:rPr>
              <a:t>vs. </a:t>
            </a: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 financial cost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57300" lvl="2" indent="-342900" algn="just" fontAlgn="auto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specialized financing instruments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57300" lvl="2" indent="-342900" algn="just" fontAlgn="auto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adequate information disclosure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57300" lvl="2" indent="-342900" algn="just" fontAlgn="auto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cultivation of ESG investors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57300" lvl="2" indent="-342900" algn="just" fontAlgn="auto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Char char="n"/>
            </a:pP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social consensus of biodiversity conservation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lvl="1" indent="0" algn="just" fontAlgn="auto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⇒  “Blended” Biodiversity Finance </a:t>
            </a: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(</a:t>
            </a:r>
            <a:r>
              <a:rPr lang="en-US" altLang="zh-CN" sz="2000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Flammer, Giroux &amp; Heal, 2023, 2024</a:t>
            </a: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)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6194425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Conclusions</a:t>
            </a:r>
            <a:endParaRPr sz="22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432435" y="868045"/>
            <a:ext cx="8598535" cy="5471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fontAlgn="auto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GSA </a:t>
            </a:r>
            <a:r>
              <a:rPr lang="en-US" altLang="zh-CN" sz="2000" b="1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increased </a:t>
            </a: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MCB spreads:</a:t>
            </a: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 b</a:t>
            </a:r>
            <a:r>
              <a:rPr lang="en-US" altLang="zh-CN" sz="20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y ~24 bps</a:t>
            </a:r>
            <a:endParaRPr lang="en-US" altLang="zh-CN" b="1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800100" lvl="1" indent="-34290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</a:rPr>
              <a:t>Additional interest payments: Estima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ted ~$40 billion (2018-2021)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342900" indent="-342900" fontAlgn="auto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</a:rPr>
              <a:t>Potential mechanism </a:t>
            </a:r>
            <a:endParaRPr lang="en-US" altLang="zh-CN" sz="2000" b="1" dirty="0"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US" altLang="zh-CN" u="sng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shutting down illegal economic activities within NNRs</a:t>
            </a:r>
            <a:endParaRPr lang="en-US" altLang="zh-CN" u="sng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US" altLang="zh-CN" u="sng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expanding local public spending on </a:t>
            </a:r>
            <a:r>
              <a:rPr lang="en-US" altLang="zh-CN" u="sng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NNRs</a:t>
            </a:r>
            <a:endParaRPr lang="en-US" altLang="zh-CN" u="sng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lvl="1" indent="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×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   not driven by (potentially) more public financing demand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lvl="1" indent="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×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   not 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driven by 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(potentially) higher 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local political risk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342900" lvl="0" indent="-342900" fontAlgn="auto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Heterogeneity:  </a:t>
            </a: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larger effects in </a:t>
            </a: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800100" lvl="1" indent="-34290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bonds with shorter maturities  &amp;  local govts in weaker fiscal conditions</a:t>
            </a: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  <a:p>
            <a:pPr marL="342900" indent="-342900" fontAlgn="auto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“Value”</a:t>
            </a: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2000" i="1" dirty="0">
                <a:latin typeface="Cambria" panose="02040503050406030204" charset="0"/>
                <a:cs typeface="Cambria" panose="02040503050406030204" charset="0"/>
                <a:sym typeface="+mn-ea"/>
              </a:rPr>
              <a:t>vs.</a:t>
            </a: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“Values”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local biodiversity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improved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800100" lvl="1" indent="-34290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u="sng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pursuit of financial returns ＞ non-pecuniary preferences on biodiversity</a:t>
            </a:r>
            <a:endParaRPr lang="en-US" altLang="zh-CN" u="sng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061608" y="2683964"/>
            <a:ext cx="3355521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dirty="0">
                <a:effectLst/>
                <a:cs typeface="+mn-lt"/>
              </a:rPr>
              <a:t>Thanks</a:t>
            </a:r>
            <a:r>
              <a:rPr lang="zh-CN" altLang="en-US" sz="6000" dirty="0">
                <a:effectLst/>
                <a:cs typeface="+mn-lt"/>
              </a:rPr>
              <a:t>！</a:t>
            </a:r>
            <a:endParaRPr lang="zh-CN" altLang="en-US" sz="6000" dirty="0">
              <a:effectLst/>
              <a:cs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6194425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sz="220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This Paper...</a:t>
            </a:r>
            <a:endParaRPr lang="en-US" sz="220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0660" y="859155"/>
            <a:ext cx="8761730" cy="5370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fontAlgn="auto">
              <a:spcBef>
                <a:spcPts val="1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Research question</a:t>
            </a:r>
            <a:r>
              <a:rPr lang="en-US" altLang="zh-CN" sz="1900" b="1" dirty="0">
                <a:latin typeface="Cambria" panose="02040503050406030204" charset="0"/>
                <a:cs typeface="Cambria" panose="02040503050406030204" charset="0"/>
              </a:rPr>
              <a:t>:  </a:t>
            </a:r>
            <a:r>
              <a:rPr lang="en-US" altLang="zh-CN" sz="19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How investors price (govt-led) </a:t>
            </a:r>
            <a:r>
              <a:rPr lang="en-US" altLang="zh-CN" sz="1900" b="1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</a:rPr>
              <a:t>biodiversity transition</a:t>
            </a:r>
            <a:endParaRPr lang="en-US" altLang="zh-CN" sz="1900" b="1" dirty="0">
              <a:solidFill>
                <a:srgbClr val="C00000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742950" lvl="1" indent="-285750" fontAlgn="auto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short-term transition costs  </a:t>
            </a:r>
            <a:r>
              <a:rPr lang="en-US" altLang="zh-CN" i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vs.  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long-term sustainability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742950" lvl="1" indent="-285750" fontAlgn="auto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nation-wide investors  </a:t>
            </a:r>
            <a:r>
              <a:rPr lang="en-US" altLang="zh-CN" i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vs.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 local biodiversity improvements</a:t>
            </a: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  <a:p>
            <a:pPr marL="342900" indent="-342900" algn="l" fontAlgn="auto">
              <a:spcBef>
                <a:spcPts val="2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9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Setting: </a:t>
            </a:r>
            <a:r>
              <a:rPr lang="en-US" altLang="zh-CN" sz="1900" b="1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</a:rPr>
              <a:t>Green Shield Action (GSA)</a:t>
            </a:r>
            <a:r>
              <a:rPr lang="en-US" altLang="zh-CN" sz="19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in China </a:t>
            </a:r>
            <a:endParaRPr lang="en-US" altLang="zh-CN" sz="1900" b="1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742950" lvl="1" indent="-285750" algn="l" fontAlgn="auto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enforces preservation rules in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national nature reserves (NNRs)</a:t>
            </a:r>
            <a:endParaRPr lang="en-US" altLang="zh-CN" dirty="0">
              <a:solidFill>
                <a:srgbClr val="C00000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covers all NNRs </a:t>
            </a:r>
            <a:r>
              <a:rPr lang="en-US" altLang="zh-CN" u="sng" dirty="0">
                <a:latin typeface="Cambria" panose="02040503050406030204" charset="0"/>
                <a:cs typeface="Cambria" panose="02040503050406030204" charset="0"/>
                <a:sym typeface="+mn-ea"/>
              </a:rPr>
              <a:t>for the first time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 in 2017 &amp; repeated annually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lvl="2" indent="0" fontAlgn="auto">
              <a:spcBef>
                <a:spcPts val="80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808080"/>
                </a:solidFill>
                <a:effectLst/>
                <a:latin typeface="ArialMT"/>
                <a:sym typeface="+mn-ea"/>
              </a:rPr>
              <a:t>•</a:t>
            </a:r>
            <a:r>
              <a:rPr lang="en-US" altLang="zh-CN" dirty="0">
                <a:solidFill>
                  <a:schemeClr val="tx1"/>
                </a:solidFill>
                <a:effectLst/>
                <a:latin typeface="ArialMT"/>
                <a:sym typeface="+mn-ea"/>
              </a:rPr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mbria" panose="02040503050406030204" charset="0"/>
                <a:sym typeface="+mn-ea"/>
              </a:rPr>
              <a:t>20K+ issues found, 6M+ m² constructions razed, 1K+ officials accountable...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mbria" panose="02040503050406030204" charset="0"/>
              <a:sym typeface="+mn-ea"/>
            </a:endParaRPr>
          </a:p>
          <a:p>
            <a:pPr marL="742950" lvl="1" indent="-285750" algn="l" fontAlgn="auto"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local govts have </a:t>
            </a:r>
            <a:r>
              <a:rPr lang="en-US" altLang="zh-CN" u="sng" dirty="0">
                <a:latin typeface="Cambria" panose="02040503050406030204" charset="0"/>
                <a:cs typeface="Cambria" panose="02040503050406030204" charset="0"/>
                <a:sym typeface="+mn-ea"/>
              </a:rPr>
              <a:t>little discretion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 in implementation (GSA &amp; NNRs)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algn="l" fontAlgn="auto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local govts are </a:t>
            </a:r>
            <a:r>
              <a:rPr lang="en-US" altLang="zh-CN" u="sng" dirty="0">
                <a:latin typeface="Cambria" panose="02040503050406030204" charset="0"/>
                <a:cs typeface="Cambria" panose="02040503050406030204" charset="0"/>
                <a:sym typeface="+mn-ea"/>
              </a:rPr>
              <a:t>mainly responsible (including funding)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  for NNRs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342900" indent="-342900" algn="l" fontAlgn="auto">
              <a:spcBef>
                <a:spcPts val="2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900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Empirical strategy</a:t>
            </a:r>
            <a:r>
              <a:rPr lang="en-US" altLang="zh-CN" sz="1900" b="1" dirty="0">
                <a:latin typeface="Cambria" panose="02040503050406030204" charset="0"/>
                <a:cs typeface="Cambria" panose="02040503050406030204" charset="0"/>
                <a:sym typeface="+mn-ea"/>
              </a:rPr>
              <a:t>:</a:t>
            </a:r>
            <a:endParaRPr lang="en-US" altLang="zh-CN" sz="1900" b="1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algn="l" fontAlgn="auto"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DID: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municipalities with  vs.  without NNRs 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around the introduction of GSA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endParaRPr lang="en-US" altLang="zh-CN" dirty="0">
              <a:solidFill>
                <a:srgbClr val="C00000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57300" lvl="2" indent="-342900" fontAlgn="auto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</a:rPr>
              <a:t>pre-existing NNRs, balance tests, pre-trend analyses...</a:t>
            </a: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algn="l" fontAlgn="auto"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outcome variables: 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municipal corporate bond (MCB)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 spread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  <a:p>
            <a:pPr marL="342900" indent="-342900" algn="l" fontAlgn="auto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6194425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Preview of Main Findings</a:t>
            </a:r>
            <a:endParaRPr sz="22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35915" y="850900"/>
            <a:ext cx="8598535" cy="5471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fontAlgn="auto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GSA </a:t>
            </a:r>
            <a:r>
              <a:rPr lang="en-US" altLang="zh-CN" sz="2000" b="1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increased </a:t>
            </a: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MCB spreads:</a:t>
            </a: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 b</a:t>
            </a:r>
            <a:r>
              <a:rPr lang="en-US" altLang="zh-CN" sz="2000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y ~24 bps</a:t>
            </a:r>
            <a:endParaRPr lang="en-US" altLang="zh-CN" b="1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800100" lvl="1" indent="-34290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</a:rPr>
              <a:t>additional interest payments: estima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ted ~$40 billion (2018-2021)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342900" indent="-342900" fontAlgn="auto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</a:rPr>
              <a:t>Potential mechanism </a:t>
            </a:r>
            <a:endParaRPr lang="en-US" altLang="zh-CN" sz="2000" b="1" dirty="0"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US" altLang="zh-CN" u="sng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shutting down illegal economic activities within NNRs</a:t>
            </a:r>
            <a:endParaRPr lang="en-US" altLang="zh-CN" u="sng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US" altLang="zh-CN" u="sng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expanding local public spending on </a:t>
            </a:r>
            <a:r>
              <a:rPr lang="en-US" altLang="zh-CN" u="sng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NNRs</a:t>
            </a:r>
            <a:endParaRPr lang="en-US" altLang="zh-CN" u="sng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lvl="1" indent="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×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    not driven by (potentially) more public financing demand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lvl="1" indent="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×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   not 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driven by 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(potentially) higher 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local political risk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342900" lvl="0" indent="-342900" fontAlgn="auto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Heterogeneity:  </a:t>
            </a: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larger effects in </a:t>
            </a: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800100" lvl="1" indent="-34290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bonds with shorter maturities  &amp;  local govts in weaker fiscal conditions</a:t>
            </a: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  <a:p>
            <a:pPr marL="342900" indent="-342900" fontAlgn="auto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“Value”</a:t>
            </a: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2000" i="1" dirty="0">
                <a:latin typeface="Cambria" panose="02040503050406030204" charset="0"/>
                <a:cs typeface="Cambria" panose="02040503050406030204" charset="0"/>
                <a:sym typeface="+mn-ea"/>
              </a:rPr>
              <a:t>vs.</a:t>
            </a:r>
            <a:r>
              <a:rPr lang="en-US" altLang="zh-CN" sz="2000" dirty="0"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“Values”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local biodiversity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improved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800100" lvl="1" indent="-342900" fontAlgn="auto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u="sng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pursuit of financial returns ＞ non-pecuniary preferences on biodiversity</a:t>
            </a:r>
            <a:endParaRPr lang="en-US" altLang="zh-CN" u="sng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/>
          <p:cNvPicPr>
            <a:picLocks noGrp="1" noChangeAspect="1"/>
          </p:cNvPicPr>
          <p:nvPr>
            <p:ph idx="4294967295"/>
          </p:nvPr>
        </p:nvPicPr>
        <p:blipFill>
          <a:blip r:embed="rId1"/>
          <a:srcRect t="9901" r="-160" b="55513"/>
          <a:stretch>
            <a:fillRect/>
          </a:stretch>
        </p:blipFill>
        <p:spPr>
          <a:xfrm>
            <a:off x="635" y="1557655"/>
            <a:ext cx="9143365" cy="1151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1589" t="307" r="4210" b="32393"/>
          <a:stretch>
            <a:fillRect/>
          </a:stretch>
        </p:blipFill>
        <p:spPr>
          <a:xfrm>
            <a:off x="0" y="571500"/>
            <a:ext cx="9144000" cy="1036955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7599045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National Nature Reserves </a:t>
            </a:r>
            <a:r>
              <a:rPr lang="en-US" altLang="zh-CN" sz="22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endParaRPr sz="2200" dirty="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776" b="30469"/>
          <a:stretch>
            <a:fillRect/>
          </a:stretch>
        </p:blipFill>
        <p:spPr>
          <a:xfrm>
            <a:off x="8229600" y="1210310"/>
            <a:ext cx="914400" cy="3981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6040" y="2839720"/>
            <a:ext cx="9077325" cy="36569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lvl="0" indent="-342900" fontAlgn="auto">
              <a:lnSpc>
                <a:spcPct val="110000"/>
              </a:lnSpc>
              <a:spcBef>
                <a:spcPts val="500"/>
              </a:spcBef>
              <a:buFont typeface="Wingdings" panose="05000000000000000000" charset="0"/>
              <a:buChar char="Ø"/>
            </a:pPr>
            <a:r>
              <a:rPr lang="en-US" altLang="zh-CN" b="1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NNR: 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plausibly exogenous 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treatment 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typical natural habitats for rare and endangered wild species </a:t>
            </a:r>
            <a:r>
              <a:rPr lang="en-US" altLang="zh-CN" sz="1700" i="1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(nature reserves)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800100" lvl="1" indent="-342900" fontAlgn="auto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a </a:t>
            </a: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cornerstone in </a:t>
            </a: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protecting biodiversity and natural capital.</a:t>
            </a: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  <a:p>
            <a:pPr marL="1257300" lvl="2" indent="-342900" fontAlgn="auto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only reserves</a:t>
            </a:r>
            <a:r>
              <a:rPr lang="en-US" altLang="zh-CN" sz="1700" i="1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“holding general significance domestically and internationally, exerting remarkable international scientific influence, or possessing extra-ordinary research value” </a:t>
            </a:r>
            <a:r>
              <a:rPr lang="en-US" altLang="zh-CN" sz="1700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can be designated as NNRs</a:t>
            </a:r>
            <a:endParaRPr lang="en-US" altLang="zh-CN" sz="1700" i="1" dirty="0">
              <a:solidFill>
                <a:schemeClr val="bg1">
                  <a:lumMod val="50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established by central govt department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1257300" lvl="2" indent="-342900" fontAlgn="auto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1700" i="1" dirty="0">
                <a:solidFill>
                  <a:schemeClr val="bg1">
                    <a:lumMod val="50000"/>
                  </a:schemeClr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National Nature Reserve Review Committee</a:t>
            </a:r>
            <a:endParaRPr lang="en-US" altLang="zh-CN" sz="1700" i="1" dirty="0">
              <a:solidFill>
                <a:schemeClr val="bg1">
                  <a:lumMod val="50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1257300" lvl="2" indent="-342900" fontAlgn="auto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the most extensive regulatory oversight &amp; the strictest legal provisions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800100" lvl="1" indent="-342900" fontAlgn="auto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u="sng" dirty="0">
                <a:latin typeface="Cambria" panose="02040503050406030204" charset="0"/>
                <a:cs typeface="Cambria" panose="02040503050406030204" charset="0"/>
                <a:sym typeface="+mn-ea"/>
              </a:rPr>
              <a:t>predetermined in GSA</a:t>
            </a:r>
            <a:endParaRPr lang="en-US" altLang="zh-CN" u="sng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en-US" altLang="zh-CN" u="sng" dirty="0">
              <a:solidFill>
                <a:schemeClr val="bg1">
                  <a:lumMod val="50000"/>
                </a:schemeClr>
              </a:solidFill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900" y="1152525"/>
            <a:ext cx="2549525" cy="4559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709422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</a:t>
            </a:r>
            <a:r>
              <a:rPr lang="en-US" altLang="zh-CN" sz="22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 Groups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177891" y="1121410"/>
            <a:ext cx="7554595" cy="487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fontAlgn="auto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" panose="02040503050406030204" charset="0"/>
                <a:cs typeface="Cambria" panose="02040503050406030204" charset="0"/>
              </a:rPr>
              <a:t>The establishment of NNRs: predetermined</a:t>
            </a:r>
            <a:endParaRPr lang="en-US" altLang="zh-CN" b="1" dirty="0"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13" name="图片 12" descr="ca358461d8c40e3098a74319f221ed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" y="1656080"/>
            <a:ext cx="8669020" cy="4080510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 flipV="1">
            <a:off x="7157720" y="2572385"/>
            <a:ext cx="1055370" cy="12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pic>
        <p:nvPicPr>
          <p:cNvPr id="9" name="图片 8" descr="9f75f7cffffd014426e44b168778a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5115" y="1250315"/>
            <a:ext cx="6177280" cy="50038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05105" y="833120"/>
            <a:ext cx="7554595" cy="487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fontAlgn="auto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" panose="02040503050406030204" charset="0"/>
                <a:cs typeface="Cambria" panose="02040503050406030204" charset="0"/>
                <a:sym typeface="+mn-ea"/>
              </a:rPr>
              <a:t>The geographical distribution of NNRs</a:t>
            </a:r>
            <a:endParaRPr lang="en-US" altLang="zh-CN" b="1" dirty="0"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130810" y="221615"/>
            <a:ext cx="709422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Treatment </a:t>
            </a:r>
            <a:r>
              <a:rPr lang="en-US" altLang="zh-CN" sz="22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vs.</a:t>
            </a: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Control Groups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hina_Biodiversity (4)_37-67_21_00"/>
          <p:cNvPicPr>
            <a:picLocks noChangeAspect="1"/>
          </p:cNvPicPr>
          <p:nvPr/>
        </p:nvPicPr>
        <p:blipFill rotWithShape="1">
          <a:blip r:embed="rId1"/>
          <a:srcRect t="3208" r="80" b="14061"/>
          <a:stretch>
            <a:fillRect/>
          </a:stretch>
        </p:blipFill>
        <p:spPr>
          <a:xfrm>
            <a:off x="1543685" y="1048838"/>
            <a:ext cx="6205220" cy="5311140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6802937" y="2193743"/>
            <a:ext cx="673735" cy="411670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object 6"/>
          <p:cNvSpPr txBox="1"/>
          <p:nvPr/>
        </p:nvSpPr>
        <p:spPr>
          <a:xfrm>
            <a:off x="130810" y="221615"/>
            <a:ext cx="709422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Treatment </a:t>
            </a:r>
            <a:r>
              <a:rPr lang="en-US" altLang="zh-CN" sz="2200" i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vs.</a:t>
            </a: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Control Groups - Balance Test 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129573"/>
            <a:ext cx="9144000" cy="596127"/>
          </a:xfrm>
          <a:custGeom>
            <a:avLst/>
            <a:gdLst/>
            <a:ahLst/>
            <a:cxnLst/>
            <a:rect l="l" t="t" r="r" b="b"/>
            <a:pathLst>
              <a:path w="4608195" h="321945">
                <a:moveTo>
                  <a:pt x="4608004" y="0"/>
                </a:moveTo>
                <a:lnTo>
                  <a:pt x="0" y="0"/>
                </a:lnTo>
                <a:lnTo>
                  <a:pt x="0" y="321500"/>
                </a:lnTo>
                <a:lnTo>
                  <a:pt x="4608004" y="321500"/>
                </a:lnTo>
                <a:lnTo>
                  <a:pt x="4608004" y="0"/>
                </a:lnTo>
                <a:close/>
              </a:path>
            </a:pathLst>
          </a:custGeom>
          <a:solidFill>
            <a:srgbClr val="7C7C7C"/>
          </a:solidFill>
        </p:spPr>
        <p:txBody>
          <a:bodyPr wrap="square" lIns="0" tIns="0" rIns="0" bIns="0" rtlCol="0"/>
          <a:lstStyle/>
          <a:p>
            <a:endParaRPr lang="zh-CN" altLang="en-US"/>
          </a:p>
        </p:txBody>
      </p:sp>
      <p:sp>
        <p:nvSpPr>
          <p:cNvPr id="8" name="object 6"/>
          <p:cNvSpPr txBox="1"/>
          <p:nvPr/>
        </p:nvSpPr>
        <p:spPr>
          <a:xfrm>
            <a:off x="130810" y="221615"/>
            <a:ext cx="5701030" cy="34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n-US" altLang="zh-CN" sz="22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Data</a:t>
            </a:r>
            <a:endParaRPr lang="en-US" altLang="zh-CN" sz="22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50520" y="946785"/>
            <a:ext cx="8442325" cy="5452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lvl="0" indent="-342900" fontAlgn="auto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NNR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</a:endParaRPr>
          </a:p>
          <a:p>
            <a:pPr marL="742950" lvl="1" indent="-2857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NNR lists:  the Ministry of Ecology and Environment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742950" lvl="1" indent="-2857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a digital map of NNRs</a:t>
            </a:r>
            <a:endParaRPr lang="en-US" altLang="zh-CN" dirty="0">
              <a:solidFill>
                <a:schemeClr val="tx1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57300" lvl="2" indent="-3429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borders, dates of inception…</a:t>
            </a: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  <a:p>
            <a:pPr marL="1257300" lvl="2" indent="-3429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merge it with other GIS data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714500" lvl="3" indent="-3429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city border map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714500" lvl="3" indent="-3429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satellite/remote sensing datasets: land cover, nighttime lights… </a:t>
            </a: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  <a:p>
            <a:pPr marL="342900" indent="-342900" fontAlgn="auto">
              <a:lnSpc>
                <a:spcPct val="120000"/>
              </a:lnSpc>
              <a:spcBef>
                <a:spcPts val="1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Cambria" panose="02040503050406030204" charset="0"/>
                <a:cs typeface="Cambria" panose="02040503050406030204" charset="0"/>
                <a:sym typeface="+mn-ea"/>
              </a:rPr>
              <a:t>MCB</a:t>
            </a:r>
            <a:endParaRPr lang="en-US" altLang="zh-CN" sz="2000" dirty="0">
              <a:latin typeface="Cambria" panose="02040503050406030204" charset="0"/>
              <a:cs typeface="Cambria" panose="02040503050406030204" charset="0"/>
            </a:endParaRPr>
          </a:p>
          <a:p>
            <a:pPr marL="800100" lvl="1" indent="-342900" fontAlgn="auto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mbria" panose="02040503050406030204" charset="0"/>
                <a:cs typeface="Cambria" panose="02040503050406030204" charset="0"/>
                <a:sym typeface="+mn-ea"/>
              </a:rPr>
              <a:t>the only asset with market prices reflecting financing costs of Chinese local govt debt</a:t>
            </a:r>
            <a:endParaRPr lang="en-US" altLang="zh-CN" b="1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800100" lvl="1" indent="-3429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yield spreads:  following </a:t>
            </a:r>
            <a:r>
              <a:rPr lang="en-US" altLang="zh-CN" dirty="0" err="1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Geng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charset="0"/>
                <a:cs typeface="Cambria" panose="02040503050406030204" charset="0"/>
                <a:sym typeface="+mn-ea"/>
              </a:rPr>
              <a:t> &amp; Pan (2024 JF)</a:t>
            </a:r>
            <a:endParaRPr lang="en-US" altLang="zh-CN" dirty="0">
              <a:solidFill>
                <a:srgbClr val="0000FF"/>
              </a:solidFill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marL="1257300" lvl="2" indent="-3429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charset="0"/>
                <a:cs typeface="Cambria" panose="02040503050406030204" charset="0"/>
                <a:sym typeface="+mn-ea"/>
              </a:rPr>
              <a:t>quarterly level panel, CDB yield reference ...</a:t>
            </a:r>
            <a:endParaRPr lang="en-US" altLang="zh-CN" dirty="0">
              <a:latin typeface="Cambria" panose="02040503050406030204" charset="0"/>
              <a:cs typeface="Cambria" panose="02040503050406030204" charset="0"/>
              <a:sym typeface="+mn-ea"/>
            </a:endParaRPr>
          </a:p>
          <a:p>
            <a:pPr lvl="0" indent="0" algn="just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altLang="zh-CN" dirty="0"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COMMONDATA" val="eyJoZGlkIjoiMzEwNTM5NzYwMDRjMzkwZTVkZjY2ODkwMGIxNGU0OTU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7736</Words>
  <Application>WPS 演示</Application>
  <PresentationFormat>全屏显示(4:3)</PresentationFormat>
  <Paragraphs>222</Paragraphs>
  <Slides>28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宋体</vt:lpstr>
      <vt:lpstr>Wingdings</vt:lpstr>
      <vt:lpstr>Calibri</vt:lpstr>
      <vt:lpstr>Calibri</vt:lpstr>
      <vt:lpstr>微软雅黑 Light</vt:lpstr>
      <vt:lpstr>Wingdings</vt:lpstr>
      <vt:lpstr>Malgun Gothic</vt:lpstr>
      <vt:lpstr>Cambria</vt:lpstr>
      <vt:lpstr>微软雅黑</vt:lpstr>
      <vt:lpstr>Arial</vt:lpstr>
      <vt:lpstr>ArialMT</vt:lpstr>
      <vt:lpstr>Segoe Print</vt:lpstr>
      <vt:lpstr>Cambria Math</vt:lpstr>
      <vt:lpstr>Times New Roman</vt:lpstr>
      <vt:lpstr>Arial Unicode MS</vt:lpstr>
      <vt:lpstr>楷体</vt:lpstr>
      <vt:lpstr>仿宋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gaoha</dc:creator>
  <cp:lastModifiedBy>GHY_RUC</cp:lastModifiedBy>
  <cp:revision>689</cp:revision>
  <dcterms:created xsi:type="dcterms:W3CDTF">2019-06-19T02:08:00Z</dcterms:created>
  <dcterms:modified xsi:type="dcterms:W3CDTF">2024-09-02T03:31:41Z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6633EDD7FCD54887ADC466EFFC62F696_12</vt:lpwstr>
  </property>
</Properties>
</file>