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0" r:id="rId2"/>
    <p:sldId id="259" r:id="rId3"/>
    <p:sldId id="260" r:id="rId4"/>
    <p:sldId id="262" r:id="rId5"/>
    <p:sldId id="270" r:id="rId6"/>
    <p:sldId id="264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0ABBD-49FB-98C6-B4AD-6986722BF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F3F5D-C34E-B883-D1F6-5D40D23F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E52ED-97DE-D23B-FC31-003C3C9A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0ADC9-2517-4ADC-AE83-CD79BB7B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CAB30-203A-4211-4D55-A193C6C1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3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18F43-8A63-60F0-1779-2F5AF732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624FE-3BBE-EDE2-E954-1B7564370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2284-6BC4-5172-BC57-FBBFE4DAB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C5D0B-3784-8D43-6802-49DAF95A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DEDA3-5889-37C2-AC2D-4EB2AC38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1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434E3-BC30-AF77-1436-755F7CB9E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5C197-B462-149F-29DE-E410B27FD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40A2A-AE32-0F34-39BC-BFA6FFFE7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4C068-1941-7D7E-05D9-A02F71F1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C9063-E5E6-4806-1A6B-880CF27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25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 rays of light shining through the mountains&#10;&#10;Description automatically generated">
            <a:extLst>
              <a:ext uri="{FF2B5EF4-FFF2-40B4-BE49-F238E27FC236}">
                <a16:creationId xmlns:a16="http://schemas.microsoft.com/office/drawing/2014/main" id="{8AC1D344-AD38-6D4E-B104-E907A8C3D8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BD3AF4-ABFC-8EC8-7284-5E025EFE200E}"/>
              </a:ext>
            </a:extLst>
          </p:cNvPr>
          <p:cNvSpPr/>
          <p:nvPr userDrawn="1"/>
        </p:nvSpPr>
        <p:spPr>
          <a:xfrm>
            <a:off x="0" y="5775158"/>
            <a:ext cx="12192000" cy="10828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panose="02000503020000020003" pitchFamily="2" charset="0"/>
            </a:endParaRPr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E66E8956-A36D-9643-E4EC-F7D643416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39779" y="5775621"/>
            <a:ext cx="3704705" cy="111141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96BC68A-CA78-F576-917A-FEBC50D22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155" y="2428428"/>
            <a:ext cx="10069689" cy="10005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B5E8A8F-815E-976E-5733-0166532D4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1155" y="3550200"/>
            <a:ext cx="10069689" cy="465084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i="0">
                <a:solidFill>
                  <a:schemeClr val="bg1"/>
                </a:solidFill>
                <a:latin typeface="Duplet Open Semibold Italic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984E1A3-6141-9BCD-A80F-3E402915AC4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55600" y="6011863"/>
            <a:ext cx="4487863" cy="22488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b="0" dirty="0"/>
              <a:t>Name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8DCE708-0246-4F1C-569A-2F38DA00F9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5600" y="6346031"/>
            <a:ext cx="4487863" cy="22488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venir Next Medium" panose="020B0503020202020204" pitchFamily="34" charset="0"/>
              </a:defRPr>
            </a:lvl1pPr>
          </a:lstStyle>
          <a:p>
            <a:pPr lvl="0"/>
            <a:r>
              <a:rPr lang="en-US" b="0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0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CD14B-B8C0-959A-835A-2C61D6D5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2E2AD-EF10-B2D1-6F5E-3E38D1418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29F74-B247-C220-89B2-F365ADEF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55E6B-8DAF-1224-9C22-F0C101FC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CEB5-AF90-F04A-9F3D-873C6649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DA2B-BAE5-EF6D-4BBF-6D7F04C1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D40BE-541C-576A-4479-61924FCEC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04D0D-278D-4A6B-B9C5-6A9CA805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9B59E-2F22-E46D-A0DE-59825A6B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90CF7-51E5-1546-8597-B359F4FD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4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0A66-2E1E-5D6E-687B-B89214D2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E239-C999-EDEA-186F-1775B02B0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EE6D1-4868-745F-3F77-818A62D59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99C26-A9F2-E56A-719B-1EBFF3E5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62C73-C40D-C312-1270-B9490488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8DFDA-E357-6125-195C-EA101F06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7164-5E4E-7C08-586F-055E7802C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B1B6D-676A-B3DD-7CC6-E3561062B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58EC4-5940-A8BF-09FA-62C648C15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7DEA2-46A9-D526-2019-782B8E2E3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E764E-3490-22A1-3F45-4057A1CD4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5919BE-86FF-CCB8-C818-1F1EBD4B7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7E12A-319A-E0EC-6EF4-23A26A0DB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F65C3C-0591-62E4-E19A-5DE3BA9E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B548-3732-26AE-44C4-C5FC3561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3DD79-282A-E279-7801-6AE82C37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1F3FB-2E83-1E57-4B80-E5FFA6A5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608FD-73DF-37C6-2CF1-4050709A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2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F0FE1-6BA5-9822-B3A5-15B5943E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0FB48-6EAA-1118-743D-03B7963F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55218-33C1-5C32-49FE-E26C33B92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A0955-2FF6-7631-FBDF-16A553B2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00A6B-2DF4-4DEA-163A-87055B038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9C3F8-143C-F3E2-7D15-D53F7C410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A724F-2E59-F6F7-4B10-B22EBAD8D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34191-ADCC-2F45-0E9F-6B9BAF23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1052B-A2B5-4710-EBD6-17D24703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1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C2EF-C56B-D42D-6F86-490B9F71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65AED-7E8A-AE74-5BAD-61768F56D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00466-7129-255D-27E4-3CA2F8433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E8F90-9639-D218-AE89-FF1E15D8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740A9-C38F-1244-D04C-DA2F7828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1336A-9184-AD9D-E0DA-A2CDF2FD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67553F-67B1-743D-B830-615BEC82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3CF9D-AA87-4C36-7CD7-C72163B49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57D51-ADD0-D441-14A6-69964FA24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0521-D53C-1F4E-B8E7-F43860C5B3F6}" type="datetimeFigureOut">
              <a:rPr lang="en-US" smtClean="0"/>
              <a:t>9/2/24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FDE5-1A6A-4BF4-D233-4C206A58A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8CC6C-C346-011D-8EAC-B99D5B6F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DBBE4-2EE1-E043-9593-142CBB190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9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7F46-27F5-2F00-9A1D-DF5A772E0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155" y="2307229"/>
            <a:ext cx="10069689" cy="1000571"/>
          </a:xfrm>
        </p:spPr>
        <p:txBody>
          <a:bodyPr/>
          <a:lstStyle/>
          <a:p>
            <a:r>
              <a:rPr lang="en-US" dirty="0"/>
              <a:t>On the Importance of Assurance in Carbon Accounting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E74F7-58C1-D578-E366-9148A58696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Florian Berg, Jaime Oliver, Roberto </a:t>
            </a:r>
            <a:r>
              <a:rPr lang="en-US" dirty="0" err="1"/>
              <a:t>Rigobon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57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1E6F-A003-B6FF-B3E1-901717EBF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Challenges working with CO2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4083-2206-0B6B-8CF0-4AC8AC737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Voluntary disclosure (with or without assurance)</a:t>
            </a:r>
          </a:p>
          <a:p>
            <a:pPr lvl="1"/>
            <a:r>
              <a:rPr lang="en-US" dirty="0"/>
              <a:t>implying a strategic decision by the firm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coverage </a:t>
            </a:r>
          </a:p>
          <a:p>
            <a:pPr lvl="1"/>
            <a:r>
              <a:rPr lang="en-US" dirty="0"/>
              <a:t>80% of the data has been imputed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4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8F1B-9219-875E-9425-76445D4D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Based Target Initiative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55FFA-B075-0985-9FA1-0A5C5578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Several steps in the Net Zero Target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Firms commit to set a target (takes about two years)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SBTI validates or not the “plan” (several firms are denied)</a:t>
            </a:r>
          </a:p>
        </p:txBody>
      </p:sp>
    </p:spTree>
    <p:extLst>
      <p:ext uri="{BB962C8B-B14F-4D97-AF65-F5344CB8AC3E}">
        <p14:creationId xmlns:p14="http://schemas.microsoft.com/office/powerpoint/2010/main" val="290222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8107BF93-CCEE-EBE8-6774-999682649B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0" b="24311"/>
          <a:stretch/>
        </p:blipFill>
        <p:spPr>
          <a:xfrm>
            <a:off x="2492416" y="615691"/>
            <a:ext cx="7207167" cy="52032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00A5DB3-9573-A9D4-264E-A65A5ADF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8" y="178088"/>
            <a:ext cx="10515600" cy="1325563"/>
          </a:xfrm>
        </p:spPr>
        <p:txBody>
          <a:bodyPr/>
          <a:lstStyle/>
          <a:p>
            <a:r>
              <a:rPr lang="en-US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16129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0288-DDDC-9DE6-1D8A-31E90F3F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372"/>
            <a:ext cx="10515600" cy="1325563"/>
          </a:xfrm>
        </p:spPr>
        <p:txBody>
          <a:bodyPr/>
          <a:lstStyle/>
          <a:p>
            <a:r>
              <a:rPr lang="en-US" dirty="0"/>
              <a:t>Path of emissions after assurance (% change)</a:t>
            </a:r>
          </a:p>
        </p:txBody>
      </p:sp>
      <p:pic>
        <p:nvPicPr>
          <p:cNvPr id="5" name="Content Placeholder 4" descr="A graph of a graph&#10;&#10;Description automatically generated">
            <a:extLst>
              <a:ext uri="{FF2B5EF4-FFF2-40B4-BE49-F238E27FC236}">
                <a16:creationId xmlns:a16="http://schemas.microsoft.com/office/drawing/2014/main" id="{D14393D1-BE2F-0B83-990B-2785650651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278" y="1337015"/>
            <a:ext cx="7413444" cy="54474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34596-96ED-5C3C-F4CD-4EE681488384}"/>
              </a:ext>
            </a:extLst>
          </p:cNvPr>
          <p:cNvSpPr txBox="1"/>
          <p:nvPr/>
        </p:nvSpPr>
        <p:spPr>
          <a:xfrm>
            <a:off x="543697" y="2681416"/>
            <a:ext cx="184558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Increase due to the verification and assurance  of emissions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7ADD1-DE87-7EE3-0BDB-0BE8B876BFA6}"/>
              </a:ext>
            </a:extLst>
          </p:cNvPr>
          <p:cNvSpPr txBox="1"/>
          <p:nvPr/>
        </p:nvSpPr>
        <p:spPr>
          <a:xfrm>
            <a:off x="9945200" y="2308299"/>
            <a:ext cx="12272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Emission’s reduction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DE0A41-254C-1DE8-733D-0CCAD14762AA}"/>
              </a:ext>
            </a:extLst>
          </p:cNvPr>
          <p:cNvCxnSpPr>
            <a:stCxn id="7" idx="1"/>
          </p:cNvCxnSpPr>
          <p:nvPr/>
        </p:nvCxnSpPr>
        <p:spPr>
          <a:xfrm flipH="1">
            <a:off x="6695090" y="2631465"/>
            <a:ext cx="3250110" cy="4165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9C10AC-C3AE-2C86-F00B-FBF672DFC58B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389278" y="3281581"/>
            <a:ext cx="1972515" cy="3353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6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E248-A40E-DF55-BF31-43E19B527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Transparency is costly </a:t>
            </a:r>
          </a:p>
        </p:txBody>
      </p:sp>
      <p:pic>
        <p:nvPicPr>
          <p:cNvPr id="5" name="Content Placeholder 4" descr="A white and black text on a white background&#10;&#10;Description automatically generated">
            <a:extLst>
              <a:ext uri="{FF2B5EF4-FFF2-40B4-BE49-F238E27FC236}">
                <a16:creationId xmlns:a16="http://schemas.microsoft.com/office/drawing/2014/main" id="{AE831BE4-2088-CCAA-DF73-FB98C8E8F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70173" b="20712"/>
          <a:stretch/>
        </p:blipFill>
        <p:spPr>
          <a:xfrm>
            <a:off x="3057970" y="1701078"/>
            <a:ext cx="2591221" cy="409704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56C0B0-06CB-3CA0-6B82-887512585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191" y="1801308"/>
            <a:ext cx="2514600" cy="38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AECD-4989-BB0B-17A4-4D0C38C5D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the signal indicates future improvements</a:t>
            </a:r>
          </a:p>
        </p:txBody>
      </p:sp>
      <p:pic>
        <p:nvPicPr>
          <p:cNvPr id="5" name="Content Placeholder 4" descr="A graph of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DC614C27-DB79-D0D5-8E18-121610A68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1506"/>
          <a:stretch/>
        </p:blipFill>
        <p:spPr>
          <a:xfrm>
            <a:off x="729462" y="1481932"/>
            <a:ext cx="10624338" cy="4399324"/>
          </a:xfrm>
        </p:spPr>
      </p:pic>
    </p:spTree>
    <p:extLst>
      <p:ext uri="{BB962C8B-B14F-4D97-AF65-F5344CB8AC3E}">
        <p14:creationId xmlns:p14="http://schemas.microsoft.com/office/powerpoint/2010/main" val="355008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113</Words>
  <Application>Microsoft Macintosh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Avenir Book</vt:lpstr>
      <vt:lpstr>Avenir Next Medium</vt:lpstr>
      <vt:lpstr>Calibri</vt:lpstr>
      <vt:lpstr>Calibri Light</vt:lpstr>
      <vt:lpstr>Duplet Open Semibold Italic</vt:lpstr>
      <vt:lpstr>Office Theme</vt:lpstr>
      <vt:lpstr>On the Importance of Assurance in Carbon Accounting</vt:lpstr>
      <vt:lpstr>Two Challenges working with CO2 data</vt:lpstr>
      <vt:lpstr>Science Based Target Initiative</vt:lpstr>
      <vt:lpstr>Sample</vt:lpstr>
      <vt:lpstr>Path of emissions after assurance (% change)</vt:lpstr>
      <vt:lpstr>Transparency is costly </vt:lpstr>
      <vt:lpstr>But the signal indicates future improvements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Importance of Assurance in Carbon Accounting  Forian Berg, Jaime Oliver Huidobro, Roberto Rigobon</dc:title>
  <dc:creator>Roberto Rigobon</dc:creator>
  <cp:lastModifiedBy>Microsoft Office User</cp:lastModifiedBy>
  <cp:revision>35</cp:revision>
  <dcterms:created xsi:type="dcterms:W3CDTF">2024-02-23T12:22:51Z</dcterms:created>
  <dcterms:modified xsi:type="dcterms:W3CDTF">2024-09-03T02:41:03Z</dcterms:modified>
</cp:coreProperties>
</file>