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670" r:id="rId2"/>
    <p:sldId id="267" r:id="rId3"/>
    <p:sldId id="604" r:id="rId4"/>
    <p:sldId id="674" r:id="rId5"/>
    <p:sldId id="673" r:id="rId6"/>
    <p:sldId id="683" r:id="rId7"/>
    <p:sldId id="655" r:id="rId8"/>
    <p:sldId id="675" r:id="rId9"/>
    <p:sldId id="659" r:id="rId10"/>
    <p:sldId id="643" r:id="rId11"/>
    <p:sldId id="687" r:id="rId12"/>
    <p:sldId id="692" r:id="rId13"/>
    <p:sldId id="690" r:id="rId14"/>
    <p:sldId id="663" r:id="rId15"/>
    <p:sldId id="691" r:id="rId16"/>
    <p:sldId id="392" r:id="rId17"/>
    <p:sldId id="689" r:id="rId1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tzel, G.U." initials="WG" lastIdx="2" clrIdx="0">
    <p:extLst>
      <p:ext uri="{19B8F6BF-5375-455C-9EA6-DF929625EA0E}">
        <p15:presenceInfo xmlns:p15="http://schemas.microsoft.com/office/powerpoint/2012/main" userId="S-1-5-21-2168278232-4161785195-1102373599-824209" providerId="AD"/>
      </p:ext>
    </p:extLst>
  </p:cmAuthor>
  <p:cmAuthor id="2" name="coolermaster" initials="c" lastIdx="12" clrIdx="1">
    <p:extLst>
      <p:ext uri="{19B8F6BF-5375-455C-9EA6-DF929625EA0E}">
        <p15:presenceInfo xmlns:p15="http://schemas.microsoft.com/office/powerpoint/2012/main" userId="coolermaster" providerId="None"/>
      </p:ext>
    </p:extLst>
  </p:cmAuthor>
  <p:cmAuthor id="3" name="Laudi, Marten (FINANCE)" initials="LM(" lastIdx="1" clrIdx="2">
    <p:extLst>
      <p:ext uri="{19B8F6BF-5375-455C-9EA6-DF929625EA0E}">
        <p15:presenceInfo xmlns:p15="http://schemas.microsoft.com/office/powerpoint/2012/main" userId="Laudi, Marten (FINANC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526"/>
    <a:srgbClr val="0E054F"/>
    <a:srgbClr val="767171"/>
    <a:srgbClr val="B4C7E7"/>
    <a:srgbClr val="F8CBAD"/>
    <a:srgbClr val="07080A"/>
    <a:srgbClr val="0C0A09"/>
    <a:srgbClr val="97C777"/>
    <a:srgbClr val="152543"/>
    <a:srgbClr val="182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79270" autoAdjust="0"/>
  </p:normalViewPr>
  <p:slideViewPr>
    <p:cSldViewPr snapToGrid="0">
      <p:cViewPr varScale="1">
        <p:scale>
          <a:sx n="57" d="100"/>
          <a:sy n="57" d="100"/>
        </p:scale>
        <p:origin x="872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e\Dropbox\Local\Research\Projects\Sustainable%20Investors%20Fees\Data%20Work\Nice%20Graph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e\Dropbox\Local\Research\Projects\Sustainable%20Investors%20Fees\Data%20Work\Nice%20Graph.csv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e\Dropbox\Local\Research\Projects\Sustainable%20Investors%20Fees\Data%20Work\Nice%20Graph.csv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551686265821"/>
          <c:y val="5.7462539985771909E-2"/>
          <c:w val="0.82183599048304778"/>
          <c:h val="0.85145542904626514"/>
        </c:manualLayout>
      </c:layout>
      <c:barChart>
        <c:barDir val="col"/>
        <c:grouping val="clustered"/>
        <c:varyColors val="0"/>
        <c:ser>
          <c:idx val="0"/>
          <c:order val="0"/>
          <c:tx>
            <c:v>SRI</c:v>
          </c:tx>
          <c:spPr>
            <a:solidFill>
              <a:srgbClr val="97C77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C6-4785-B94B-55B0CDD964E4}"/>
              </c:ext>
            </c:extLst>
          </c:dPt>
          <c:dPt>
            <c:idx val="1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C6-4785-B94B-55B0CDD964E4}"/>
              </c:ext>
            </c:extLst>
          </c:dPt>
          <c:dPt>
            <c:idx val="2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C6-4785-B94B-55B0CDD964E4}"/>
              </c:ext>
            </c:extLst>
          </c:dPt>
          <c:errBars>
            <c:errBarType val="both"/>
            <c:errValType val="cust"/>
            <c:noEndCap val="0"/>
            <c:plus>
              <c:numRef>
                <c:f>('Nice Graph'!$A$14,'Nice Graph'!$C$14,'Nice Graph'!$E$14)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plus>
            <c:minus>
              <c:numRef>
                <c:f>('Nice Graph'!$A$14,'Nice Graph'!$C$14,'Nice Graph'!$E$14)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val>
            <c:numRef>
              <c:f>('Nice Graph'!$A$13,'Nice Graph'!$C$13,'Nice Graph'!$E$13)</c:f>
              <c:numCache>
                <c:formatCode>General</c:formatCode>
                <c:ptCount val="3"/>
                <c:pt idx="0">
                  <c:v>1.5685709999999999</c:v>
                </c:pt>
                <c:pt idx="1">
                  <c:v>1.5271429999999999</c:v>
                </c:pt>
                <c:pt idx="2">
                  <c:v>1.4471430000000001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C6-4785-B94B-55B0CDD964E4}"/>
            </c:ext>
          </c:extLst>
        </c:ser>
        <c:ser>
          <c:idx val="1"/>
          <c:order val="1"/>
          <c:tx>
            <c:v>Conventional 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DC6-4785-B94B-55B0CDD964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DC6-4785-B94B-55B0CDD964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DC6-4785-B94B-55B0CDD964E4}"/>
              </c:ext>
            </c:extLst>
          </c:dPt>
          <c:errBars>
            <c:errBarType val="both"/>
            <c:errValType val="cust"/>
            <c:noEndCap val="0"/>
            <c:plus>
              <c:numRef>
                <c:f>('Nice Graph'!$B$14,'Nice Graph'!$D$14,'Nice Graph'!$F$14)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plus>
            <c:minus>
              <c:numRef>
                <c:f>('Nice Graph'!$B$14,'Nice Graph'!$D$14,'Nice Graph'!$F$14)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val>
            <c:numRef>
              <c:f>('Nice Graph'!$B$13,'Nice Graph'!$D$13,'Nice Graph'!$F$13)</c:f>
              <c:numCache>
                <c:formatCode>General</c:formatCode>
                <c:ptCount val="3"/>
                <c:pt idx="0">
                  <c:v>1.53</c:v>
                </c:pt>
                <c:pt idx="1">
                  <c:v>1.444286</c:v>
                </c:pt>
                <c:pt idx="2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DC6-4785-B94B-55B0CDD96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18574256"/>
        <c:axId val="1118568016"/>
      </c:barChart>
      <c:catAx>
        <c:axId val="111857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8568016"/>
        <c:crosses val="autoZero"/>
        <c:auto val="1"/>
        <c:lblAlgn val="ctr"/>
        <c:lblOffset val="100"/>
        <c:noMultiLvlLbl val="0"/>
      </c:catAx>
      <c:valAx>
        <c:axId val="1118568016"/>
        <c:scaling>
          <c:orientation val="minMax"/>
          <c:min val="1.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defRPr>
                </a:pPr>
                <a:r>
                  <a:rPr lang="de-DE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Mean</a:t>
                </a:r>
                <a:r>
                  <a:rPr lang="de-DE" sz="1800" baseline="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Fee (in %)</a:t>
                </a:r>
              </a:p>
            </c:rich>
          </c:tx>
          <c:layout>
            <c:manualLayout>
              <c:xMode val="edge"/>
              <c:yMode val="edge"/>
              <c:x val="2.8112777533582139E-2"/>
              <c:y val="0.19224483701228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CMU Serif" panose="02000603000000000000" pitchFamily="2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185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932831029275414"/>
          <c:y val="3.3367871156621985E-3"/>
          <c:w val="0.68716900177689788"/>
          <c:h val="7.3294412228784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 rtl="0"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CMU Serif" panose="02000603000000000000" pitchFamily="2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CMU Serif" panose="02000603000000000000" pitchFamily="2" charset="0"/>
        </a:defRPr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551686265821"/>
          <c:y val="5.7462539985771909E-2"/>
          <c:w val="0.82183599048304778"/>
          <c:h val="0.85145542904626514"/>
        </c:manualLayout>
      </c:layout>
      <c:barChart>
        <c:barDir val="col"/>
        <c:grouping val="clustered"/>
        <c:varyColors val="0"/>
        <c:ser>
          <c:idx val="0"/>
          <c:order val="0"/>
          <c:tx>
            <c:v>SRI</c:v>
          </c:tx>
          <c:spPr>
            <a:solidFill>
              <a:srgbClr val="97C77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3-47CA-BEDD-1FA5DC081472}"/>
              </c:ext>
            </c:extLst>
          </c:dPt>
          <c:dPt>
            <c:idx val="1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3-47CA-BEDD-1FA5DC081472}"/>
              </c:ext>
            </c:extLst>
          </c:dPt>
          <c:dPt>
            <c:idx val="2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3-47CA-BEDD-1FA5DC081472}"/>
              </c:ext>
            </c:extLst>
          </c:dPt>
          <c:errBars>
            <c:errBarType val="both"/>
            <c:errValType val="cust"/>
            <c:noEndCap val="0"/>
            <c:plus>
              <c:numRef>
                <c:f>('Nice Graph'!$A$14,'Nice Graph'!$C$14,'Nice Graph'!$E$14)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plus>
            <c:minus>
              <c:numRef>
                <c:f>('Nice Graph'!$A$14,'Nice Graph'!$C$14,'Nice Graph'!$E$14)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val>
            <c:numRef>
              <c:f>('Nice Graph'!$A$13,'Nice Graph'!$C$13,'Nice Graph'!$E$13)</c:f>
              <c:numCache>
                <c:formatCode>General</c:formatCode>
                <c:ptCount val="3"/>
                <c:pt idx="0">
                  <c:v>1.5685709999999999</c:v>
                </c:pt>
                <c:pt idx="1">
                  <c:v>1.5271429999999999</c:v>
                </c:pt>
                <c:pt idx="2">
                  <c:v>1.4471430000000001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F3-47CA-BEDD-1FA5DC081472}"/>
            </c:ext>
          </c:extLst>
        </c:ser>
        <c:ser>
          <c:idx val="1"/>
          <c:order val="1"/>
          <c:tx>
            <c:v>Conventional 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F3-47CA-BEDD-1FA5DC081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8F3-47CA-BEDD-1FA5DC0814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8F3-47CA-BEDD-1FA5DC081472}"/>
              </c:ext>
            </c:extLst>
          </c:dPt>
          <c:errBars>
            <c:errBarType val="both"/>
            <c:errValType val="cust"/>
            <c:noEndCap val="0"/>
            <c:plus>
              <c:numRef>
                <c:f>('Nice Graph'!$B$14,'Nice Graph'!$D$14,'Nice Graph'!$F$14)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plus>
            <c:minus>
              <c:numRef>
                <c:f>('Nice Graph'!$B$14,'Nice Graph'!$D$14,'Nice Graph'!$F$14)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val>
            <c:numRef>
              <c:f>('Nice Graph'!$B$13,'Nice Graph'!$D$13,'Nice Graph'!$F$13)</c:f>
              <c:numCache>
                <c:formatCode>General</c:formatCode>
                <c:ptCount val="3"/>
                <c:pt idx="0">
                  <c:v>1.53</c:v>
                </c:pt>
                <c:pt idx="1">
                  <c:v>1.444286</c:v>
                </c:pt>
                <c:pt idx="2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F3-47CA-BEDD-1FA5DC081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18574256"/>
        <c:axId val="1118568016"/>
      </c:barChart>
      <c:catAx>
        <c:axId val="111857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8568016"/>
        <c:crosses val="autoZero"/>
        <c:auto val="1"/>
        <c:lblAlgn val="ctr"/>
        <c:lblOffset val="100"/>
        <c:noMultiLvlLbl val="0"/>
      </c:catAx>
      <c:valAx>
        <c:axId val="1118568016"/>
        <c:scaling>
          <c:orientation val="minMax"/>
          <c:min val="1.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defRPr>
                </a:pPr>
                <a:r>
                  <a:rPr lang="de-DE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Mean</a:t>
                </a:r>
                <a:r>
                  <a:rPr lang="de-DE" sz="1800" baseline="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Fee (in %)</a:t>
                </a:r>
              </a:p>
            </c:rich>
          </c:tx>
          <c:layout>
            <c:manualLayout>
              <c:xMode val="edge"/>
              <c:yMode val="edge"/>
              <c:x val="2.8112777533582139E-2"/>
              <c:y val="0.19224483701228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CMU Serif" panose="02000603000000000000" pitchFamily="2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185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6883190664429"/>
          <c:y val="9.9099758888480313E-3"/>
          <c:w val="0.67103591496127146"/>
          <c:h val="7.3294412228784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 rtl="0"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CMU Serif" panose="02000603000000000000" pitchFamily="2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CMU Serif" panose="02000603000000000000" pitchFamily="2" charset="0"/>
        </a:defRPr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84551686265821"/>
          <c:y val="5.7462539985771909E-2"/>
          <c:w val="0.82183599048304778"/>
          <c:h val="0.85145542904626514"/>
        </c:manualLayout>
      </c:layout>
      <c:barChart>
        <c:barDir val="col"/>
        <c:grouping val="clustered"/>
        <c:varyColors val="0"/>
        <c:ser>
          <c:idx val="0"/>
          <c:order val="0"/>
          <c:tx>
            <c:v>SRI</c:v>
          </c:tx>
          <c:spPr>
            <a:solidFill>
              <a:srgbClr val="97C77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3-47CA-BEDD-1FA5DC081472}"/>
              </c:ext>
            </c:extLst>
          </c:dPt>
          <c:dPt>
            <c:idx val="1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3-47CA-BEDD-1FA5DC081472}"/>
              </c:ext>
            </c:extLst>
          </c:dPt>
          <c:dPt>
            <c:idx val="2"/>
            <c:invertIfNegative val="0"/>
            <c:bubble3D val="0"/>
            <c:spPr>
              <a:solidFill>
                <a:srgbClr val="97C7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3-47CA-BEDD-1FA5DC081472}"/>
              </c:ext>
            </c:extLst>
          </c:dPt>
          <c:errBars>
            <c:errBarType val="both"/>
            <c:errValType val="cust"/>
            <c:noEndCap val="0"/>
            <c:plus>
              <c:numRef>
                <c:f>('Nice Graph'!$A$14,'Nice Graph'!$C$14,'Nice Graph'!$E$14)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plus>
            <c:minus>
              <c:numRef>
                <c:f>('Nice Graph'!$A$14,'Nice Graph'!$C$14,'Nice Graph'!$E$14)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val>
            <c:numRef>
              <c:f>('Nice Graph'!$A$13,'Nice Graph'!$C$13,'Nice Graph'!$E$13)</c:f>
              <c:numCache>
                <c:formatCode>General</c:formatCode>
                <c:ptCount val="3"/>
                <c:pt idx="0">
                  <c:v>1.5685709999999999</c:v>
                </c:pt>
                <c:pt idx="1">
                  <c:v>1.5271429999999999</c:v>
                </c:pt>
                <c:pt idx="2">
                  <c:v>1.4471430000000001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F3-47CA-BEDD-1FA5DC081472}"/>
            </c:ext>
          </c:extLst>
        </c:ser>
        <c:ser>
          <c:idx val="1"/>
          <c:order val="1"/>
          <c:tx>
            <c:v>Conventional 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F3-47CA-BEDD-1FA5DC0814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8F3-47CA-BEDD-1FA5DC0814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8F3-47CA-BEDD-1FA5DC081472}"/>
              </c:ext>
            </c:extLst>
          </c:dPt>
          <c:errBars>
            <c:errBarType val="both"/>
            <c:errValType val="cust"/>
            <c:noEndCap val="0"/>
            <c:plus>
              <c:numRef>
                <c:f>('Nice Graph'!$B$14,'Nice Graph'!$D$14,'Nice Graph'!$F$14)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plus>
            <c:minus>
              <c:numRef>
                <c:f>('Nice Graph'!$B$14,'Nice Graph'!$D$14,'Nice Graph'!$F$14)</c:f>
                <c:numCache>
                  <c:formatCode>General</c:formatCode>
                  <c:ptCount val="3"/>
                  <c:pt idx="0">
                    <c:v>1.3924260000000001E-2</c:v>
                  </c:pt>
                  <c:pt idx="1">
                    <c:v>2.0751200000000001E-2</c:v>
                  </c:pt>
                  <c:pt idx="2">
                    <c:v>1.349494E-2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errBars>
          <c:val>
            <c:numRef>
              <c:f>('Nice Graph'!$B$13,'Nice Graph'!$D$13,'Nice Graph'!$F$13)</c:f>
              <c:numCache>
                <c:formatCode>General</c:formatCode>
                <c:ptCount val="3"/>
                <c:pt idx="0">
                  <c:v>1.53</c:v>
                </c:pt>
                <c:pt idx="1">
                  <c:v>1.444286</c:v>
                </c:pt>
                <c:pt idx="2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F3-47CA-BEDD-1FA5DC081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18574256"/>
        <c:axId val="1118568016"/>
      </c:barChart>
      <c:catAx>
        <c:axId val="1118574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8568016"/>
        <c:crosses val="autoZero"/>
        <c:auto val="1"/>
        <c:lblAlgn val="ctr"/>
        <c:lblOffset val="100"/>
        <c:noMultiLvlLbl val="0"/>
      </c:catAx>
      <c:valAx>
        <c:axId val="1118568016"/>
        <c:scaling>
          <c:orientation val="minMax"/>
          <c:min val="1.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defRPr>
                </a:pPr>
                <a:r>
                  <a:rPr lang="de-DE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Mean</a:t>
                </a:r>
                <a:r>
                  <a:rPr lang="de-DE" sz="1800" baseline="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MU Serif" panose="02000603000000000000" pitchFamily="2" charset="0"/>
                    <a:cs typeface="Arial" panose="020B0604020202020204" pitchFamily="34" charset="0"/>
                  </a:rPr>
                  <a:t>Fee (in %)</a:t>
                </a:r>
              </a:p>
            </c:rich>
          </c:tx>
          <c:layout>
            <c:manualLayout>
              <c:xMode val="edge"/>
              <c:yMode val="edge"/>
              <c:x val="2.8112777533582139E-2"/>
              <c:y val="0.19224483701228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CMU Serif" panose="02000603000000000000" pitchFamily="2" charset="0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185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366883190664429"/>
          <c:y val="9.9099758888480313E-3"/>
          <c:w val="0.67103591496127146"/>
          <c:h val="7.3294412228784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 rtl="0"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CMU Serif" panose="02000603000000000000" pitchFamily="2" charset="0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CMU Serif" panose="02000603000000000000" pitchFamily="2" charset="0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0.50954</cdr:x>
      <cdr:y>0.25869</cdr:y>
    </cdr:from>
    <cdr:to>
      <cdr:x>0.51628</cdr:x>
      <cdr:y>0.27173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3459128" y="999639"/>
          <a:ext cx="45756" cy="503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0.60105</cdr:x>
      <cdr:y>0.49348</cdr:y>
    </cdr:from>
    <cdr:to>
      <cdr:x>0.60779</cdr:x>
      <cdr:y>0.50652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4080384" y="1906898"/>
          <a:ext cx="45756" cy="503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0.78365</cdr:x>
      <cdr:y>0.48364</cdr:y>
    </cdr:from>
    <cdr:to>
      <cdr:x>0.79039</cdr:x>
      <cdr:y>0.49667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5319968" y="1868889"/>
          <a:ext cx="45756" cy="503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0.87493</cdr:x>
      <cdr:y>0.44941</cdr:y>
    </cdr:from>
    <cdr:to>
      <cdr:x>0.88167</cdr:x>
      <cdr:y>0.46244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5939662" y="1736599"/>
          <a:ext cx="45756" cy="503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0.50954</cdr:x>
      <cdr:y>0.25869</cdr:y>
    </cdr:from>
    <cdr:to>
      <cdr:x>0.51628</cdr:x>
      <cdr:y>0.27173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3459128" y="999639"/>
          <a:ext cx="45756" cy="503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0.60105</cdr:x>
      <cdr:y>0.49348</cdr:y>
    </cdr:from>
    <cdr:to>
      <cdr:x>0.60779</cdr:x>
      <cdr:y>0.50652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4080384" y="1906898"/>
          <a:ext cx="45756" cy="503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0.78365</cdr:x>
      <cdr:y>0.48364</cdr:y>
    </cdr:from>
    <cdr:to>
      <cdr:x>0.79039</cdr:x>
      <cdr:y>0.49667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5319968" y="1868889"/>
          <a:ext cx="45756" cy="503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0.87493</cdr:x>
      <cdr:y>0.44941</cdr:y>
    </cdr:from>
    <cdr:to>
      <cdr:x>0.88167</cdr:x>
      <cdr:y>0.46244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5939662" y="1736599"/>
          <a:ext cx="45756" cy="503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0.50954</cdr:x>
      <cdr:y>0.25869</cdr:y>
    </cdr:from>
    <cdr:to>
      <cdr:x>0.51628</cdr:x>
      <cdr:y>0.27173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3459128" y="999639"/>
          <a:ext cx="45756" cy="503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0.60105</cdr:x>
      <cdr:y>0.49348</cdr:y>
    </cdr:from>
    <cdr:to>
      <cdr:x>0.60779</cdr:x>
      <cdr:y>0.50652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4080384" y="1906898"/>
          <a:ext cx="45756" cy="503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0.78365</cdr:x>
      <cdr:y>0.48364</cdr:y>
    </cdr:from>
    <cdr:to>
      <cdr:x>0.79039</cdr:x>
      <cdr:y>0.49667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5319968" y="1868889"/>
          <a:ext cx="45756" cy="503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0.87493</cdr:x>
      <cdr:y>0.44941</cdr:y>
    </cdr:from>
    <cdr:to>
      <cdr:x>0.88167</cdr:x>
      <cdr:y>0.46244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36F4CC4A-AC12-A00C-22E4-BF0F41E9B671}"/>
            </a:ext>
          </a:extLst>
        </cdr:cNvPr>
        <cdr:cNvSpPr/>
      </cdr:nvSpPr>
      <cdr:spPr>
        <a:xfrm xmlns:a="http://schemas.openxmlformats.org/drawingml/2006/main">
          <a:off x="5939662" y="1736599"/>
          <a:ext cx="45756" cy="5035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CDD79-D237-45B6-9AA9-DBC379D71085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80BE-48DC-4C61-8196-E20611FDE99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R10"/>
              </a:rPr>
              <a:t>The question of whether financial advisors engage in price discrimination against sustainable investors has been debated in the United States (US) and Europe.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b="0" i="0" u="none" strike="noStrike" baseline="0" dirty="0">
                <a:latin typeface="CMR12"/>
              </a:rPr>
              <a:t>Source: https://www.efama.org/sites/default/files/files/Asset%20Management%20Report%202021_5.pdf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80BE-48DC-4C61-8196-E20611FDE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6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b="0" i="0" u="none" strike="noStrike" baseline="0" dirty="0">
                <a:latin typeface="CMR12"/>
              </a:rPr>
              <a:t>Source: https://www.efama.org/sites/default/files/files/Asset%20Management%20Report%202021_5.pdf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80BE-48DC-4C61-8196-E20611FDE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00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0" i="0" u="none" strike="noStrike" baseline="0" dirty="0">
                <a:solidFill>
                  <a:srgbClr val="000000"/>
                </a:solidFill>
                <a:latin typeface="CMR12"/>
              </a:rPr>
              <a:t>A back-of-the-envelope analysis suggests that, in 2020, individual/retail SRI clients paid excess fees of at least $2.23 billion in the US alone. If we apply the same premium to all US funds using SRI strategies (including institutional investors), excess fees in 2020 were $8.38 billion.</a:t>
            </a:r>
            <a:r>
              <a:rPr lang="en-GB" sz="1800" b="0" i="0" u="none" strike="noStrike" baseline="0" dirty="0">
                <a:solidFill>
                  <a:srgbClr val="800000"/>
                </a:solidFill>
                <a:latin typeface="CMR8"/>
              </a:rPr>
              <a:t>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MR12"/>
              </a:rPr>
              <a:t>Even if our effect size is just an indication we consider this premium to be economically meaningful.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80BE-48DC-4C61-8196-E20611FDE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542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advisors </a:t>
            </a:r>
            <a:r>
              <a:rPr lang="en-US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perceive sustainable investors to have lower financial literacy, lower fee literacy, or less investment experience. So they do not believe that their clients do not understand fees.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money to help others without expecting anything in return.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 financial advisors believe that sustainable investors are more willing to give to good causes without expecting anything in return.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TI9"/>
              </a:rPr>
              <a:t>The Wall Street Journal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proclaimed sustainable investing the new cash cow, in which additional fees of around 6 basis points can be earned from passively managed sustainable exchange traded funds (ETFs) at no extra costs (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R9"/>
              </a:rPr>
              <a:t>Wursthorn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,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R9"/>
              </a:rPr>
              <a:t>2021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).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TI9"/>
              </a:rPr>
              <a:t>The Economist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made similar claims that \although [sustainable investing practices] emerged in response to the preferences of investors, [...] asset managers have turned this to their advantage“ (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R9"/>
              </a:rPr>
              <a:t>Tricks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,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R9"/>
              </a:rPr>
              <a:t>2022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). – They show the presence of mutual funds with essentially the same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MR9"/>
              </a:rPr>
              <a:t>hodldings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, where those that claim to be sustainable charge significantly higher fees. – This is of course only anecdotal evidence.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MR9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R9"/>
              </a:rPr>
              <a:t>This debate has gained momentum after a recent amendment to the MiFID II regulation in the European Union.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MR10"/>
              </a:rPr>
              <a:t>This amendment mandates financial advisors to elicit their clients' socially responsible investing (SRI) preferences.</a:t>
            </a:r>
            <a:endParaRPr lang="de-DE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5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We hypothesize that this is the case. We bring together two streams of literature:</a:t>
            </a:r>
          </a:p>
          <a:p>
            <a:pPr lvl="1"/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Socially responsible investors are willing to pay higher fees (Riedl and Smeets, 2017).</a:t>
            </a:r>
          </a:p>
          <a:p>
            <a:pPr lvl="1"/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Professional money managers are ready to exploit preferences of investors for financial gains (Cooper, Gulen, &amp; Rau, 2005).</a:t>
            </a:r>
          </a:p>
          <a:p>
            <a:pPr lvl="1"/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…a compensation for higher </a:t>
            </a:r>
            <a:r>
              <a:rPr lang="en-US" sz="44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costs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4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skill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or </a:t>
            </a:r>
            <a:r>
              <a:rPr lang="en-US" sz="44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effort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 or </a:t>
            </a:r>
            <a:r>
              <a:rPr lang="en-US" sz="44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exploitation</a:t>
            </a: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of preferences ?</a:t>
            </a:r>
          </a:p>
          <a:p>
            <a:pPr lvl="1"/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focus on the European experiment in my presentation, but all results hold for the US experiment as well.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0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Then we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how much </a:t>
            </a:r>
            <a:r>
              <a:rPr lang="de-DE" dirty="0" err="1"/>
              <a:t>the</a:t>
            </a:r>
            <a:r>
              <a:rPr lang="de-DE" dirty="0"/>
              <a:t> same advisor charges to different types of </a:t>
            </a:r>
            <a:r>
              <a:rPr lang="de-DE" dirty="0" err="1"/>
              <a:t>clients</a:t>
            </a:r>
            <a:r>
              <a:rPr lang="de-DE" dirty="0"/>
              <a:t>. Clients </a:t>
            </a:r>
            <a:r>
              <a:rPr lang="de-DE" dirty="0" err="1"/>
              <a:t>could</a:t>
            </a:r>
            <a:r>
              <a:rPr lang="de-DE" dirty="0"/>
              <a:t> also </a:t>
            </a:r>
            <a:r>
              <a:rPr lang="de-DE" dirty="0" err="1"/>
              <a:t>reject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and </a:t>
            </a:r>
            <a:r>
              <a:rPr lang="de-DE" dirty="0" err="1"/>
              <a:t>select</a:t>
            </a:r>
            <a:r>
              <a:rPr lang="de-DE" dirty="0"/>
              <a:t> a </a:t>
            </a:r>
            <a:r>
              <a:rPr lang="de-DE" dirty="0" err="1"/>
              <a:t>fund</a:t>
            </a:r>
            <a:r>
              <a:rPr lang="de-DE" dirty="0"/>
              <a:t> on </a:t>
            </a:r>
            <a:r>
              <a:rPr lang="de-DE" dirty="0" err="1"/>
              <a:t>their</a:t>
            </a:r>
            <a:r>
              <a:rPr lang="de-DE" dirty="0"/>
              <a:t> own.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80BE-48DC-4C61-8196-E20611FDE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3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  <a:latin typeface="CMR12"/>
                <a:ea typeface="+mj-ea"/>
                <a:cs typeface="+mj-cs"/>
              </a:rPr>
              <a:t>Client profiles are randomized, but </a:t>
            </a:r>
            <a:r>
              <a:rPr lang="en-GB" sz="1200" i="1" dirty="0">
                <a:solidFill>
                  <a:schemeClr val="bg1"/>
                </a:solidFill>
                <a:latin typeface="CMR12"/>
                <a:ea typeface="+mj-ea"/>
                <a:cs typeface="+mj-cs"/>
              </a:rPr>
              <a:t>balanced across mandates and gender</a:t>
            </a:r>
            <a:r>
              <a:rPr lang="en-GB" sz="1200" dirty="0">
                <a:solidFill>
                  <a:schemeClr val="bg1"/>
                </a:solidFill>
                <a:latin typeface="CMR12"/>
                <a:ea typeface="+mj-ea"/>
                <a:cs typeface="+mj-cs"/>
              </a:rPr>
              <a:t>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3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show you whether we can replicate our </a:t>
            </a:r>
            <a:r>
              <a:rPr lang="en-US"/>
              <a:t>original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D80BE-48DC-4C61-8196-E20611FDE9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800" b="0" i="0" u="none" strike="noStrike" baseline="0" dirty="0">
                <a:latin typeface="CMR12"/>
              </a:rPr>
              <a:t>Source: https://www.efama.org/sites/default/files/files/Asset%20Management%20Report%202021_5.pdf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D80BE-48DC-4C61-8196-E20611FDE9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8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BF5F-0FDC-46E9-9065-44179C0C2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2550C-4DF5-4CE5-90C5-2D123608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F8326-24CD-41D7-8DB6-3648E005F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9ACD-F6C2-4BD7-A2C7-36510C8CD29B}" type="datetime1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DC0F5-717D-4E75-9805-B59964BB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B8AD-4ECF-4BCE-AB25-51545373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2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1630-B6C9-463D-8000-8127E051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359B7-7D59-4194-B77D-5AFE14530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AB19-EAA8-4899-A8BB-742EBAEA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1CC0-C050-4774-8235-66FCB3E6C4F6}" type="datetime1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A6DC3-8E12-40AA-942B-AF71658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E5DF4-7FE5-4D5B-B410-6868AE2A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DBB62-1580-4649-ABAE-E4DF02B5D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13A99-F588-4177-8E7D-F9429103F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370D-CC06-4781-9327-8E918C0A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A32D-854D-42C9-97CB-4C1BD17C4777}" type="datetime1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9375C-0B6D-426A-A899-C96A6570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3004C-A9E0-41AE-8781-B84B93C6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6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442D-A26A-4861-9D66-023EBC19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2F2A-852D-4A03-82B9-8E9B8848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42F5-8823-4071-8A1A-2EA1C44F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7453-BA87-4170-9244-0B483A2A5C2A}" type="datetime1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D874C-0490-4CF0-9F4C-A1AC371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038F-353C-4CA6-9014-64C4DFB9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DFA1-E2B5-4524-8F65-8E8803E0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7FD69-3188-4E90-8BF4-8C8EF8E51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2DE76-8D94-4FE0-8AAD-477AE2FD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7ED9-F20F-4D99-BDD8-EE9A5DE8F6A3}" type="datetime1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5F9D0-C3E1-4B95-BA6F-B53195DF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DC883-6192-4663-923D-E1CA36BC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8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F7DE-6A5A-49CE-82EF-D9224A81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539E6-FB4E-4625-8A51-80F16966A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443B1-C302-47AB-8EFE-9C9002841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FF27A-FE8B-4C83-AEA5-E396A028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E7-8262-4DEA-B23D-EBC3B6A0DA0F}" type="datetime1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71FF-C9AA-4957-84AC-848C4D21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C6CA-8BD2-425D-801F-DAC8B51A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B83C-2250-44DE-B758-1CF7D32C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1A028-D454-4B96-A718-0DDC932B8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ECF40-58DE-428C-9351-C4DE24946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5E4FE-D631-4E1C-B7C8-C50EE4E5C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87965-EF6D-4CE1-A02D-560098F8F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6E309E-12A9-4966-8C90-5BD5DFB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AA7C-0D6B-4C7C-B4AD-F284373CCFDE}" type="datetime1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D169B-E1E2-4835-9ABA-DDB610AD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5B759-FDCB-4979-B7F3-42B950DA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0852-6395-404B-89C2-C74516E0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71AA0-F7B0-46D0-BE9A-F06C970E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7D0-06FF-476F-9306-987722D73A24}" type="datetime1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66606-1761-447B-BC8C-D5369E9B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FF516-CE25-4FB5-8CDC-952AE9F1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C6452-E668-4D25-90C2-0726F593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53BB-D02A-45F2-86D8-7687D9DC5226}" type="datetime1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349C9-F2DC-4012-888C-3FE26CFC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8DEC-8A61-4D5E-B424-EA2E2DDC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1FEE-7A91-4ABD-AA38-9FB61530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3F146-386F-425C-B529-F1D8AD3F3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D01F0-04A4-45CC-AC5B-718C5410F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68AC7-4859-4F1F-A9E7-DB9A06F3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56560-38F6-462F-AAEE-80F1C557D72A}" type="datetime1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9069C-0F23-47D5-8075-686677F9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291E-8551-464E-8EE3-9BC666D2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345-FDE4-467E-8A96-C41C7758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39838-1B81-40EB-B782-C6534D1D1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39CE5-282B-45B5-A698-835EEF7EA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DDF68-24B3-4A8A-94A8-273D19FC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291-1E32-4FB9-9340-388F40C998ED}" type="datetime1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59E8B-52A2-4E4C-8946-CFF8ED19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41A4B-F872-4E72-A4A2-7EB7F93E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fr.wikipedia.org/wiki/Binnenstad_(Maastricht)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6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CEF7B-2EEE-4CE5-B569-057E1562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048E7-789C-49AB-9C1B-E2562E09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4BB8E-CD2F-4294-A72E-62B71A6AB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2A34-20EC-449A-B9DD-79DB0E1F0E73}" type="datetime1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E963D-275D-470F-BB6A-743406195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790B-6D74-404C-83EF-31B219204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0EBB5-4C48-4945-9609-AB18E6502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nomist.com/special-report/2022/07/21/how-to-charge-more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wsj.com/articles/tidal-wave-of-esg-funds-brings-profit-to-wall-street-116158870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A81F-E202-4121-90A1-CA8BFD35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86519"/>
            <a:ext cx="10515600" cy="132556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en-GB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Do financial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a</a:t>
            </a:r>
            <a:r>
              <a:rPr lang="en-GB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dvisors charge </a:t>
            </a:r>
            <a:br>
              <a:rPr lang="en-GB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</a:br>
            <a:r>
              <a:rPr lang="en-GB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sustainable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i</a:t>
            </a:r>
            <a:r>
              <a:rPr lang="en-GB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nvestors a premium?</a:t>
            </a:r>
            <a:endParaRPr lang="LID4096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adboud Universiteit Nijmegen - Stichting Academisch Erfgoed">
            <a:extLst>
              <a:ext uri="{FF2B5EF4-FFF2-40B4-BE49-F238E27FC236}">
                <a16:creationId xmlns:a16="http://schemas.microsoft.com/office/drawing/2014/main" id="{857743A5-FA24-4D1C-A65C-2B81F369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80" y="5256252"/>
            <a:ext cx="3828685" cy="18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U-logo zonder achtergrond breder 4 1200px - BaSyC">
            <a:extLst>
              <a:ext uri="{FF2B5EF4-FFF2-40B4-BE49-F238E27FC236}">
                <a16:creationId xmlns:a16="http://schemas.microsoft.com/office/drawing/2014/main" id="{FF5C6EB5-A3D2-4989-94E8-FEE9784DC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44"/>
          <a:stretch/>
        </p:blipFill>
        <p:spPr bwMode="auto">
          <a:xfrm>
            <a:off x="9301511" y="5649841"/>
            <a:ext cx="2710096" cy="6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vA University of Amsterdam, Netherlands | Study.eu">
            <a:extLst>
              <a:ext uri="{FF2B5EF4-FFF2-40B4-BE49-F238E27FC236}">
                <a16:creationId xmlns:a16="http://schemas.microsoft.com/office/drawing/2014/main" id="{5E910161-4B96-459F-B568-FEB16294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32" y="5571840"/>
            <a:ext cx="2394111" cy="7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Bremen - Wikipedia">
            <a:extLst>
              <a:ext uri="{FF2B5EF4-FFF2-40B4-BE49-F238E27FC236}">
                <a16:creationId xmlns:a16="http://schemas.microsoft.com/office/drawing/2014/main" id="{10350E0B-9A37-40D1-A831-17190415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2" y="5649841"/>
            <a:ext cx="2125013" cy="7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DBC7714-5081-4DA3-B179-3347A286DDA0}"/>
              </a:ext>
            </a:extLst>
          </p:cNvPr>
          <p:cNvSpPr txBox="1"/>
          <p:nvPr/>
        </p:nvSpPr>
        <p:spPr>
          <a:xfrm>
            <a:off x="838199" y="3224076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Marten Laudi</a:t>
            </a:r>
            <a:r>
              <a:rPr lang="en-GB" sz="18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		Paul Smeets		Utz Weitzel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611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1206-CB17-4798-99A1-B3980AD0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EA13B7-F0F1-410F-9FA4-7D9B53C73AD2}"/>
              </a:ext>
            </a:extLst>
          </p:cNvPr>
          <p:cNvSpPr txBox="1">
            <a:spLocks/>
          </p:cNvSpPr>
          <p:nvPr/>
        </p:nvSpPr>
        <p:spPr>
          <a:xfrm>
            <a:off x="838200" y="401041"/>
            <a:ext cx="10515600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Advisors charge the highest fee to sustainable investors with low financial literacy.</a:t>
            </a:r>
            <a:endParaRPr kumimoji="0" lang="LID4096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65ABD-F3A0-C667-E3B0-E3DE9FC9FA62}"/>
              </a:ext>
            </a:extLst>
          </p:cNvPr>
          <p:cNvSpPr txBox="1"/>
          <p:nvPr/>
        </p:nvSpPr>
        <p:spPr>
          <a:xfrm>
            <a:off x="838200" y="1817791"/>
            <a:ext cx="1104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ID4096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B8E6EC-F8C0-272A-35DC-4C2EA877F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47404"/>
              </p:ext>
            </p:extLst>
          </p:nvPr>
        </p:nvGraphicFramePr>
        <p:xfrm>
          <a:off x="1874828" y="5649710"/>
          <a:ext cx="549679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01">
                  <a:extLst>
                    <a:ext uri="{9D8B030D-6E8A-4147-A177-3AD203B41FA5}">
                      <a16:colId xmlns:a16="http://schemas.microsoft.com/office/drawing/2014/main" val="4109842162"/>
                    </a:ext>
                  </a:extLst>
                </a:gridCol>
                <a:gridCol w="210346">
                  <a:extLst>
                    <a:ext uri="{9D8B030D-6E8A-4147-A177-3AD203B41FA5}">
                      <a16:colId xmlns:a16="http://schemas.microsoft.com/office/drawing/2014/main" val="1510243470"/>
                    </a:ext>
                  </a:extLst>
                </a:gridCol>
                <a:gridCol w="1757866">
                  <a:extLst>
                    <a:ext uri="{9D8B030D-6E8A-4147-A177-3AD203B41FA5}">
                      <a16:colId xmlns:a16="http://schemas.microsoft.com/office/drawing/2014/main" val="990125535"/>
                    </a:ext>
                  </a:extLst>
                </a:gridCol>
                <a:gridCol w="210346">
                  <a:extLst>
                    <a:ext uri="{9D8B030D-6E8A-4147-A177-3AD203B41FA5}">
                      <a16:colId xmlns:a16="http://schemas.microsoft.com/office/drawing/2014/main" val="4173590693"/>
                    </a:ext>
                  </a:extLst>
                </a:gridCol>
                <a:gridCol w="1661832">
                  <a:extLst>
                    <a:ext uri="{9D8B030D-6E8A-4147-A177-3AD203B41FA5}">
                      <a16:colId xmlns:a16="http://schemas.microsoft.com/office/drawing/2014/main" val="438797957"/>
                    </a:ext>
                  </a:extLst>
                </a:gridCol>
              </a:tblGrid>
              <a:tr h="282134">
                <a:tc gridSpan="5">
                  <a:txBody>
                    <a:bodyPr/>
                    <a:lstStyle/>
                    <a:p>
                      <a:pPr algn="ctr"/>
                      <a:r>
                        <a:rPr lang="de-DE" sz="1800" b="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Financial Literacy</a:t>
                      </a:r>
                      <a:endParaRPr lang="LID4096" sz="18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916801"/>
                  </a:ext>
                </a:extLst>
              </a:tr>
              <a:tr h="248161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Low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Unknown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High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5922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7BDC8-E2CB-30A5-030D-4C87C7776AE6}"/>
              </a:ext>
            </a:extLst>
          </p:cNvPr>
          <p:cNvCxnSpPr/>
          <p:nvPr/>
        </p:nvCxnSpPr>
        <p:spPr>
          <a:xfrm>
            <a:off x="1806196" y="5641688"/>
            <a:ext cx="5594684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8F7BAB-4A67-9D43-6841-783FEBBBABEA}"/>
              </a:ext>
            </a:extLst>
          </p:cNvPr>
          <p:cNvCxnSpPr>
            <a:cxnSpLocks/>
          </p:cNvCxnSpPr>
          <p:nvPr/>
        </p:nvCxnSpPr>
        <p:spPr>
          <a:xfrm flipV="1">
            <a:off x="1806196" y="2239706"/>
            <a:ext cx="0" cy="340198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A062882-9280-DBAB-E92A-27EEF84D6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406604"/>
              </p:ext>
            </p:extLst>
          </p:nvPr>
        </p:nvGraphicFramePr>
        <p:xfrm>
          <a:off x="542109" y="2126163"/>
          <a:ext cx="7084819" cy="386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83DC107-009E-45DF-B2C5-84E258AE5562}"/>
              </a:ext>
            </a:extLst>
          </p:cNvPr>
          <p:cNvSpPr/>
          <p:nvPr/>
        </p:nvSpPr>
        <p:spPr>
          <a:xfrm>
            <a:off x="2212906" y="266311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246443-EDDA-C632-BDDC-61213EB16F22}"/>
              </a:ext>
            </a:extLst>
          </p:cNvPr>
          <p:cNvSpPr/>
          <p:nvPr/>
        </p:nvSpPr>
        <p:spPr>
          <a:xfrm>
            <a:off x="2858654" y="308652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C88A81-C35F-4594-F154-B78BF01AD17A}"/>
              </a:ext>
            </a:extLst>
          </p:cNvPr>
          <p:cNvSpPr/>
          <p:nvPr/>
        </p:nvSpPr>
        <p:spPr>
          <a:xfrm>
            <a:off x="5726972" y="2370223"/>
            <a:ext cx="1644648" cy="3266787"/>
          </a:xfrm>
          <a:prstGeom prst="rect">
            <a:avLst/>
          </a:prstGeom>
          <a:solidFill>
            <a:srgbClr val="0C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E1487-FC31-CA01-9FC2-9976BEC03749}"/>
              </a:ext>
            </a:extLst>
          </p:cNvPr>
          <p:cNvSpPr/>
          <p:nvPr/>
        </p:nvSpPr>
        <p:spPr>
          <a:xfrm>
            <a:off x="5536680" y="5781980"/>
            <a:ext cx="1644648" cy="556454"/>
          </a:xfrm>
          <a:prstGeom prst="rect">
            <a:avLst/>
          </a:prstGeom>
          <a:solidFill>
            <a:srgbClr val="0C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97B70-82E3-0BB4-B598-6A92D789454F}"/>
              </a:ext>
            </a:extLst>
          </p:cNvPr>
          <p:cNvSpPr txBox="1"/>
          <p:nvPr/>
        </p:nvSpPr>
        <p:spPr>
          <a:xfrm>
            <a:off x="7626928" y="2239706"/>
            <a:ext cx="3678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fees of between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 and 8.3 basis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investors are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 percentage points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be charged a higher fee.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premium is charged, it is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42.4 basis points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 and effort for sustainable investors.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450796-3BF0-FAB2-E065-5A63513DE4A3}"/>
              </a:ext>
            </a:extLst>
          </p:cNvPr>
          <p:cNvSpPr txBox="1"/>
          <p:nvPr/>
        </p:nvSpPr>
        <p:spPr>
          <a:xfrm>
            <a:off x="3145773" y="2126163"/>
            <a:ext cx="1254323" cy="338554"/>
          </a:xfrm>
          <a:prstGeom prst="rect">
            <a:avLst/>
          </a:prstGeom>
          <a:solidFill>
            <a:srgbClr val="0C1526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635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1206-CB17-4798-99A1-B3980AD0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EA13B7-F0F1-410F-9FA4-7D9B53C73AD2}"/>
              </a:ext>
            </a:extLst>
          </p:cNvPr>
          <p:cNvSpPr txBox="1">
            <a:spLocks/>
          </p:cNvSpPr>
          <p:nvPr/>
        </p:nvSpPr>
        <p:spPr>
          <a:xfrm>
            <a:off x="838200" y="401041"/>
            <a:ext cx="10515600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Advisors do not charge sustainable investors with high financial literacy a higher fee.</a:t>
            </a:r>
            <a:endParaRPr kumimoji="0" lang="LID4096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65ABD-F3A0-C667-E3B0-E3DE9FC9FA62}"/>
              </a:ext>
            </a:extLst>
          </p:cNvPr>
          <p:cNvSpPr txBox="1"/>
          <p:nvPr/>
        </p:nvSpPr>
        <p:spPr>
          <a:xfrm>
            <a:off x="838200" y="1817791"/>
            <a:ext cx="1104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B8E6EC-F8C0-272A-35DC-4C2EA877FD4E}"/>
              </a:ext>
            </a:extLst>
          </p:cNvPr>
          <p:cNvGraphicFramePr>
            <a:graphicFrameLocks noGrp="1"/>
          </p:cNvGraphicFramePr>
          <p:nvPr/>
        </p:nvGraphicFramePr>
        <p:xfrm>
          <a:off x="1874828" y="5649710"/>
          <a:ext cx="549679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01">
                  <a:extLst>
                    <a:ext uri="{9D8B030D-6E8A-4147-A177-3AD203B41FA5}">
                      <a16:colId xmlns:a16="http://schemas.microsoft.com/office/drawing/2014/main" val="4109842162"/>
                    </a:ext>
                  </a:extLst>
                </a:gridCol>
                <a:gridCol w="210346">
                  <a:extLst>
                    <a:ext uri="{9D8B030D-6E8A-4147-A177-3AD203B41FA5}">
                      <a16:colId xmlns:a16="http://schemas.microsoft.com/office/drawing/2014/main" val="1510243470"/>
                    </a:ext>
                  </a:extLst>
                </a:gridCol>
                <a:gridCol w="1757866">
                  <a:extLst>
                    <a:ext uri="{9D8B030D-6E8A-4147-A177-3AD203B41FA5}">
                      <a16:colId xmlns:a16="http://schemas.microsoft.com/office/drawing/2014/main" val="990125535"/>
                    </a:ext>
                  </a:extLst>
                </a:gridCol>
                <a:gridCol w="210346">
                  <a:extLst>
                    <a:ext uri="{9D8B030D-6E8A-4147-A177-3AD203B41FA5}">
                      <a16:colId xmlns:a16="http://schemas.microsoft.com/office/drawing/2014/main" val="4173590693"/>
                    </a:ext>
                  </a:extLst>
                </a:gridCol>
                <a:gridCol w="1661832">
                  <a:extLst>
                    <a:ext uri="{9D8B030D-6E8A-4147-A177-3AD203B41FA5}">
                      <a16:colId xmlns:a16="http://schemas.microsoft.com/office/drawing/2014/main" val="438797957"/>
                    </a:ext>
                  </a:extLst>
                </a:gridCol>
              </a:tblGrid>
              <a:tr h="282134">
                <a:tc gridSpan="5">
                  <a:txBody>
                    <a:bodyPr/>
                    <a:lstStyle/>
                    <a:p>
                      <a:pPr algn="ctr"/>
                      <a:r>
                        <a:rPr lang="de-DE" sz="1800" b="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Financial Literacy</a:t>
                      </a:r>
                      <a:endParaRPr lang="LID4096" sz="18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916801"/>
                  </a:ext>
                </a:extLst>
              </a:tr>
              <a:tr h="248161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Low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Unknown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High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5922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7BDC8-E2CB-30A5-030D-4C87C7776AE6}"/>
              </a:ext>
            </a:extLst>
          </p:cNvPr>
          <p:cNvCxnSpPr/>
          <p:nvPr/>
        </p:nvCxnSpPr>
        <p:spPr>
          <a:xfrm>
            <a:off x="1806196" y="5641688"/>
            <a:ext cx="5594684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8F7BAB-4A67-9D43-6841-783FEBBBABEA}"/>
              </a:ext>
            </a:extLst>
          </p:cNvPr>
          <p:cNvCxnSpPr>
            <a:cxnSpLocks/>
          </p:cNvCxnSpPr>
          <p:nvPr/>
        </p:nvCxnSpPr>
        <p:spPr>
          <a:xfrm flipV="1">
            <a:off x="1806196" y="2239706"/>
            <a:ext cx="0" cy="340198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A062882-9280-DBAB-E92A-27EEF84D6F7E}"/>
              </a:ext>
            </a:extLst>
          </p:cNvPr>
          <p:cNvGraphicFramePr>
            <a:graphicFrameLocks/>
          </p:cNvGraphicFramePr>
          <p:nvPr/>
        </p:nvGraphicFramePr>
        <p:xfrm>
          <a:off x="542109" y="2126163"/>
          <a:ext cx="7084819" cy="386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83DC107-009E-45DF-B2C5-84E258AE5562}"/>
              </a:ext>
            </a:extLst>
          </p:cNvPr>
          <p:cNvSpPr/>
          <p:nvPr/>
        </p:nvSpPr>
        <p:spPr>
          <a:xfrm>
            <a:off x="2212906" y="2663119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246443-EDDA-C632-BDDC-61213EB16F22}"/>
              </a:ext>
            </a:extLst>
          </p:cNvPr>
          <p:cNvSpPr/>
          <p:nvPr/>
        </p:nvSpPr>
        <p:spPr>
          <a:xfrm>
            <a:off x="2858654" y="3086527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97B70-82E3-0BB4-B598-6A92D789454F}"/>
              </a:ext>
            </a:extLst>
          </p:cNvPr>
          <p:cNvSpPr txBox="1"/>
          <p:nvPr/>
        </p:nvSpPr>
        <p:spPr>
          <a:xfrm>
            <a:off x="7626928" y="2239706"/>
            <a:ext cx="36783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fees of between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7.7 and 8.3 basis points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investors are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18.5 percentage points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to be charged a higher fee.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premium is charged, it is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42.4 basis points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on average.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 and effort for sustainable investors.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450796-3BF0-FAB2-E065-5A63513DE4A3}"/>
              </a:ext>
            </a:extLst>
          </p:cNvPr>
          <p:cNvSpPr txBox="1"/>
          <p:nvPr/>
        </p:nvSpPr>
        <p:spPr>
          <a:xfrm>
            <a:off x="3145773" y="2126163"/>
            <a:ext cx="1254323" cy="338554"/>
          </a:xfrm>
          <a:prstGeom prst="rect">
            <a:avLst/>
          </a:prstGeom>
          <a:solidFill>
            <a:srgbClr val="0C152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35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1206-CB17-4798-99A1-B3980AD0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EA13B7-F0F1-410F-9FA4-7D9B53C73AD2}"/>
              </a:ext>
            </a:extLst>
          </p:cNvPr>
          <p:cNvSpPr txBox="1">
            <a:spLocks/>
          </p:cNvSpPr>
          <p:nvPr/>
        </p:nvSpPr>
        <p:spPr>
          <a:xfrm>
            <a:off x="838200" y="401041"/>
            <a:ext cx="10515600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Similar sustainable fee premium in archival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54973-BC82-3009-AD6E-9D64F5AB0AA4}"/>
              </a:ext>
            </a:extLst>
          </p:cNvPr>
          <p:cNvSpPr txBox="1"/>
          <p:nvPr/>
        </p:nvSpPr>
        <p:spPr>
          <a:xfrm>
            <a:off x="838200" y="2380612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WSJ (2021): Passively managed sustainable ETFs have around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basis points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higher fees.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Aragon et al. (2022): University endowment funds investing sustainably pay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7.7 basis points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higher fees.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Baker, Egan, and Sarkar (2022): Financial intermediaries capture around 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5.9 basis points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higher fees from sustainable index funds.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6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75318-2FBD-4A94-BC71-988C135C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0836"/>
            <a:ext cx="10515600" cy="4351338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u="sng" dirty="0" err="1">
                <a:solidFill>
                  <a:schemeClr val="bg1"/>
                </a:solidFill>
              </a:rPr>
              <a:t>cost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difference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u="sng" dirty="0" err="1">
                <a:solidFill>
                  <a:schemeClr val="bg1"/>
                </a:solidFill>
              </a:rPr>
              <a:t>skill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difference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measure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control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u="sng" dirty="0" err="1">
                <a:solidFill>
                  <a:schemeClr val="bg1"/>
                </a:solidFill>
              </a:rPr>
              <a:t>effort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differences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higher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b="1" u="sng" dirty="0" err="1">
                <a:solidFill>
                  <a:schemeClr val="bg1"/>
                </a:solidFill>
              </a:rPr>
              <a:t>gains</a:t>
            </a:r>
            <a:r>
              <a:rPr lang="de-DE" b="1" u="sng" dirty="0">
                <a:solidFill>
                  <a:schemeClr val="bg1"/>
                </a:solidFill>
              </a:rPr>
              <a:t> </a:t>
            </a:r>
            <a:r>
              <a:rPr lang="de-DE" b="1" u="sng" dirty="0" err="1">
                <a:solidFill>
                  <a:schemeClr val="bg1"/>
                </a:solidFill>
              </a:rPr>
              <a:t>from</a:t>
            </a:r>
            <a:r>
              <a:rPr lang="de-DE" b="1" u="sng" dirty="0">
                <a:solidFill>
                  <a:schemeClr val="bg1"/>
                </a:solidFill>
              </a:rPr>
              <a:t> trade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2A34AC-F3C0-4BA2-983C-9CE0D27D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489BDF-65D0-4B5F-8E49-3CCEEADB554D}"/>
              </a:ext>
            </a:extLst>
          </p:cNvPr>
          <p:cNvSpPr txBox="1">
            <a:spLocks/>
          </p:cNvSpPr>
          <p:nvPr/>
        </p:nvSpPr>
        <p:spPr>
          <a:xfrm>
            <a:off x="853970" y="454465"/>
            <a:ext cx="10515600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Fee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difference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price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de-DE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discrimination</a:t>
            </a: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kumimoji="0" lang="LID4096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A38E6-0E93-6DAA-53AB-93D57FD3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B80CD6-1E57-0713-0CBF-1C4C74A80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45007"/>
              </p:ext>
            </p:extLst>
          </p:nvPr>
        </p:nvGraphicFramePr>
        <p:xfrm>
          <a:off x="717451" y="1097280"/>
          <a:ext cx="10636349" cy="6107114"/>
        </p:xfrm>
        <a:graphic>
          <a:graphicData uri="http://schemas.openxmlformats.org/drawingml/2006/table">
            <a:tbl>
              <a:tblPr firstRow="1" firstCol="1" bandRow="1"/>
              <a:tblGrid>
                <a:gridCol w="3925916">
                  <a:extLst>
                    <a:ext uri="{9D8B030D-6E8A-4147-A177-3AD203B41FA5}">
                      <a16:colId xmlns:a16="http://schemas.microsoft.com/office/drawing/2014/main" val="1151297764"/>
                    </a:ext>
                  </a:extLst>
                </a:gridCol>
                <a:gridCol w="1616463">
                  <a:extLst>
                    <a:ext uri="{9D8B030D-6E8A-4147-A177-3AD203B41FA5}">
                      <a16:colId xmlns:a16="http://schemas.microsoft.com/office/drawing/2014/main" val="3947763754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3559979158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592908009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2714916077"/>
                    </a:ext>
                  </a:extLst>
                </a:gridCol>
              </a:tblGrid>
              <a:tr h="4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DE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DV: Was the Advice Taken?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676300"/>
                  </a:ext>
                </a:extLst>
              </a:tr>
              <a:tr h="48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DE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63438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Sustainable Investment Mandate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0.311***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0.316***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10762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(0.180)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(0.184)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(0.221)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(0.230)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160934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Financial Literacy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82534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(0.262)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101354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07550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(0.094)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327205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763456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(0.183)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(0.229)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221647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242768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(0.186)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(0.229)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231685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-0.102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06197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(0.182)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(0.227)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81762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0.389***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849876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(0.123)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(0.261)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(0.147)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(0.371)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97805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473109"/>
                  </a:ext>
                </a:extLst>
              </a:tr>
              <a:tr h="283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Pseudo R2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676152"/>
                  </a:ext>
                </a:extLst>
              </a:tr>
              <a:tr h="55556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60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74560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B6FE08-BE3D-DFF5-15F0-1BD34F35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0" y="105504"/>
            <a:ext cx="10515600" cy="991776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are not more likely to reject advice</a:t>
            </a:r>
            <a:endParaRPr lang="LID4096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D2CB1B-479E-11FE-90CC-90D038BF488A}"/>
              </a:ext>
            </a:extLst>
          </p:cNvPr>
          <p:cNvSpPr/>
          <p:nvPr/>
        </p:nvSpPr>
        <p:spPr>
          <a:xfrm>
            <a:off x="718192" y="2134449"/>
            <a:ext cx="10515598" cy="592848"/>
          </a:xfrm>
          <a:prstGeom prst="rect">
            <a:avLst/>
          </a:prstGeom>
          <a:noFill/>
          <a:ln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72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A81F-E202-4121-90A1-CA8BFD35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125"/>
            <a:ext cx="10515600" cy="132556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</a:t>
            </a: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</a:t>
            </a: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ID4096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3AAC-5A58-4854-BB0C-F9D9C306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Financial advisor - Free people icons">
            <a:extLst>
              <a:ext uri="{FF2B5EF4-FFF2-40B4-BE49-F238E27FC236}">
                <a16:creationId xmlns:a16="http://schemas.microsoft.com/office/drawing/2014/main" id="{2909243E-AD91-4CF3-86A9-88FB32F4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87" y="3294179"/>
            <a:ext cx="1139874" cy="10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F6489A0-5D22-47DB-B540-9B4A09BD0219}"/>
              </a:ext>
            </a:extLst>
          </p:cNvPr>
          <p:cNvSpPr txBox="1"/>
          <p:nvPr/>
        </p:nvSpPr>
        <p:spPr>
          <a:xfrm>
            <a:off x="693270" y="1973016"/>
            <a:ext cx="1066053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elicit advisors’ perceptions about their clients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separate survey (incentivized).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F510B-0C2A-4089-BF6F-B3F2BDC951D2}"/>
              </a:ext>
            </a:extLst>
          </p:cNvPr>
          <p:cNvSpPr/>
          <p:nvPr/>
        </p:nvSpPr>
        <p:spPr>
          <a:xfrm>
            <a:off x="698716" y="4500799"/>
            <a:ext cx="4216816" cy="191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financial understanding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194F4F-97F1-45E4-8994-EE17D1E5A006}"/>
              </a:ext>
            </a:extLst>
          </p:cNvPr>
          <p:cNvSpPr/>
          <p:nvPr/>
        </p:nvSpPr>
        <p:spPr>
          <a:xfrm>
            <a:off x="7276469" y="4500800"/>
            <a:ext cx="3937846" cy="191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 to accept lower net return to satisfy social preferences</a:t>
            </a:r>
          </a:p>
        </p:txBody>
      </p:sp>
      <p:sp>
        <p:nvSpPr>
          <p:cNvPr id="10" name="Arrow: Bent-Up 5">
            <a:extLst>
              <a:ext uri="{FF2B5EF4-FFF2-40B4-BE49-F238E27FC236}">
                <a16:creationId xmlns:a16="http://schemas.microsoft.com/office/drawing/2014/main" id="{D2BE62F8-515A-4F78-BD33-79397AF0B252}"/>
              </a:ext>
            </a:extLst>
          </p:cNvPr>
          <p:cNvSpPr/>
          <p:nvPr/>
        </p:nvSpPr>
        <p:spPr>
          <a:xfrm rot="10800000">
            <a:off x="2770370" y="3837860"/>
            <a:ext cx="2103120" cy="651412"/>
          </a:xfrm>
          <a:prstGeom prst="bentUpArrow">
            <a:avLst>
              <a:gd name="adj1" fmla="val 0"/>
              <a:gd name="adj2" fmla="val 6852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Bent-Up 6">
            <a:extLst>
              <a:ext uri="{FF2B5EF4-FFF2-40B4-BE49-F238E27FC236}">
                <a16:creationId xmlns:a16="http://schemas.microsoft.com/office/drawing/2014/main" id="{3813FAAE-B088-4C1A-965C-8818CA1557E9}"/>
              </a:ext>
            </a:extLst>
          </p:cNvPr>
          <p:cNvSpPr/>
          <p:nvPr/>
        </p:nvSpPr>
        <p:spPr>
          <a:xfrm rot="10800000" flipH="1">
            <a:off x="7318511" y="3837860"/>
            <a:ext cx="2103120" cy="651412"/>
          </a:xfrm>
          <a:prstGeom prst="bentUpArrow">
            <a:avLst>
              <a:gd name="adj1" fmla="val 0"/>
              <a:gd name="adj2" fmla="val 6852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uiExpand="1" build="allAtOnce" animBg="1"/>
      <p:bldP spid="9" grpId="0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722EC-A53A-4537-A51D-095C228F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69057"/>
            <a:ext cx="10515600" cy="44698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sustainable investors a higher fee</a:t>
            </a: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Replicates for American and European advisors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Replicates in variations of the experimental setting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 and effort spent on sustainable investors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clients are not less likely (in the US) or even more likely (in Europe) to pay for advice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not extracted when clients signal high financial literacy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Advisors believe that sustainable investors are willing to give up return to satisfy social preferences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38B71-D4A6-44B5-B63E-EA5009BE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A1DFAB-2B88-435F-914B-D78EBF1BBC5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Conclusion</a:t>
            </a:r>
            <a:endParaRPr kumimoji="0" lang="LID4096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A81F-E202-4121-90A1-CA8BFD35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86519"/>
            <a:ext cx="10515600" cy="132556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en-GB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MU Serif" panose="02000603000000000000" pitchFamily="2" charset="0"/>
                <a:cs typeface="Arial" panose="020B0604020202020204" pitchFamily="34" charset="0"/>
              </a:rPr>
              <a:t>Thank you for your attention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adboud Universiteit Nijmegen - Stichting Academisch Erfgoed">
            <a:extLst>
              <a:ext uri="{FF2B5EF4-FFF2-40B4-BE49-F238E27FC236}">
                <a16:creationId xmlns:a16="http://schemas.microsoft.com/office/drawing/2014/main" id="{857743A5-FA24-4D1C-A65C-2B81F369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80" y="5256252"/>
            <a:ext cx="3828685" cy="18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U-logo zonder achtergrond breder 4 1200px - BaSyC">
            <a:extLst>
              <a:ext uri="{FF2B5EF4-FFF2-40B4-BE49-F238E27FC236}">
                <a16:creationId xmlns:a16="http://schemas.microsoft.com/office/drawing/2014/main" id="{FF5C6EB5-A3D2-4989-94E8-FEE9784DC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944"/>
          <a:stretch/>
        </p:blipFill>
        <p:spPr bwMode="auto">
          <a:xfrm>
            <a:off x="9301511" y="5649841"/>
            <a:ext cx="2710096" cy="6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vA University of Amsterdam, Netherlands | Study.eu">
            <a:extLst>
              <a:ext uri="{FF2B5EF4-FFF2-40B4-BE49-F238E27FC236}">
                <a16:creationId xmlns:a16="http://schemas.microsoft.com/office/drawing/2014/main" id="{5E910161-4B96-459F-B568-FEB16294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32" y="5571840"/>
            <a:ext cx="2394111" cy="7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ty of Bremen - Wikipedia">
            <a:extLst>
              <a:ext uri="{FF2B5EF4-FFF2-40B4-BE49-F238E27FC236}">
                <a16:creationId xmlns:a16="http://schemas.microsoft.com/office/drawing/2014/main" id="{10350E0B-9A37-40D1-A831-17190415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2" y="5649841"/>
            <a:ext cx="2125013" cy="7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1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D1AAF4-9419-014E-9A4D-FF36FB165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" t="33569" r="50357" b="36815"/>
          <a:stretch/>
        </p:blipFill>
        <p:spPr>
          <a:xfrm>
            <a:off x="560979" y="400425"/>
            <a:ext cx="7417849" cy="2121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4B5253-AC39-6745-8473-C10639F6438A}"/>
              </a:ext>
            </a:extLst>
          </p:cNvPr>
          <p:cNvSpPr txBox="1"/>
          <p:nvPr/>
        </p:nvSpPr>
        <p:spPr>
          <a:xfrm>
            <a:off x="560979" y="2691104"/>
            <a:ext cx="843413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https://www.wsj.com/articles/tidal-wave-of-esg-funds-brings-profit-to-wall-street-11615887004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5D497-1D28-26B4-0F25-288C028B4B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054"/>
          <a:stretch/>
        </p:blipFill>
        <p:spPr>
          <a:xfrm>
            <a:off x="3682011" y="3778343"/>
            <a:ext cx="8025895" cy="1876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D8DA23-5B18-2C84-0592-3D2EC5927D09}"/>
              </a:ext>
            </a:extLst>
          </p:cNvPr>
          <p:cNvSpPr txBox="1"/>
          <p:nvPr/>
        </p:nvSpPr>
        <p:spPr>
          <a:xfrm>
            <a:off x="3590293" y="5797856"/>
            <a:ext cx="843413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https://www.economist.com/special-report/2022/07/21/how-to-charge-more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-wall-street-journal-logo-png-8 - Management Leadership for Tomorrow">
            <a:extLst>
              <a:ext uri="{FF2B5EF4-FFF2-40B4-BE49-F238E27FC236}">
                <a16:creationId xmlns:a16="http://schemas.microsoft.com/office/drawing/2014/main" id="{ACD94009-268F-CD93-F8EE-A4AE88C8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71" y="1542760"/>
            <a:ext cx="2852382" cy="16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CB1928D-5DEE-D747-E1E3-F75AE231B70C}"/>
              </a:ext>
            </a:extLst>
          </p:cNvPr>
          <p:cNvSpPr/>
          <p:nvPr/>
        </p:nvSpPr>
        <p:spPr>
          <a:xfrm>
            <a:off x="498143" y="400425"/>
            <a:ext cx="7724633" cy="2793151"/>
          </a:xfrm>
          <a:prstGeom prst="wedgeRoundRectCallout">
            <a:avLst>
              <a:gd name="adj1" fmla="val 53284"/>
              <a:gd name="adj2" fmla="val 18280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4CDF677-E5C3-BA64-E054-FFBC9125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9" y="3838996"/>
            <a:ext cx="2321362" cy="11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185CA0B-C972-CDA6-5B5D-780DCDA4150F}"/>
              </a:ext>
            </a:extLst>
          </p:cNvPr>
          <p:cNvSpPr/>
          <p:nvPr/>
        </p:nvSpPr>
        <p:spPr>
          <a:xfrm>
            <a:off x="3461981" y="3585207"/>
            <a:ext cx="8493458" cy="2793151"/>
          </a:xfrm>
          <a:prstGeom prst="wedgeRoundRectCallout">
            <a:avLst>
              <a:gd name="adj1" fmla="val -53076"/>
              <a:gd name="adj2" fmla="val -22764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F380-90E4-4BA1-BD18-90AE0648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15" y="551338"/>
            <a:ext cx="10515600" cy="1725764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paper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B7A43-5AE9-4ACE-B4CF-E95E608E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0EBB5-4C48-4945-9609-AB18E650296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704" y="2434167"/>
            <a:ext cx="11271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financial advisors charge </a:t>
            </a:r>
            <a:r>
              <a:rPr lang="en-US" sz="3000" b="1" u="sng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higher fees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clients </a:t>
            </a:r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 communicate a preference </a:t>
            </a:r>
            <a:r>
              <a:rPr lang="en-GB" sz="3000" b="1" u="sng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sustainable investing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8DAC9-CB4A-088F-8F48-843BEE4C3206}"/>
              </a:ext>
            </a:extLst>
          </p:cNvPr>
          <p:cNvSpPr/>
          <p:nvPr/>
        </p:nvSpPr>
        <p:spPr>
          <a:xfrm>
            <a:off x="4915531" y="3566755"/>
            <a:ext cx="2360938" cy="651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yes,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E4FF3-DC4D-E294-6653-5C197F97AE87}"/>
              </a:ext>
            </a:extLst>
          </p:cNvPr>
          <p:cNvSpPr/>
          <p:nvPr/>
        </p:nvSpPr>
        <p:spPr>
          <a:xfrm>
            <a:off x="698716" y="4439327"/>
            <a:ext cx="4216816" cy="191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Compensation for higher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gains from trade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1676A-7A5C-0FCC-FF16-46EDB18FDA07}"/>
              </a:ext>
            </a:extLst>
          </p:cNvPr>
          <p:cNvSpPr/>
          <p:nvPr/>
        </p:nvSpPr>
        <p:spPr>
          <a:xfrm>
            <a:off x="7276469" y="4439328"/>
            <a:ext cx="3937846" cy="19170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Price discrimination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BB80B371-A6E1-C4B2-BDEE-5D4F653EC1D1}"/>
              </a:ext>
            </a:extLst>
          </p:cNvPr>
          <p:cNvSpPr/>
          <p:nvPr/>
        </p:nvSpPr>
        <p:spPr>
          <a:xfrm rot="10800000">
            <a:off x="2770370" y="3776388"/>
            <a:ext cx="2103120" cy="651412"/>
          </a:xfrm>
          <a:prstGeom prst="bentUpArrow">
            <a:avLst>
              <a:gd name="adj1" fmla="val 0"/>
              <a:gd name="adj2" fmla="val 6852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D30325B6-6C1E-7ED5-E2E8-ADDC2EB02D37}"/>
              </a:ext>
            </a:extLst>
          </p:cNvPr>
          <p:cNvSpPr/>
          <p:nvPr/>
        </p:nvSpPr>
        <p:spPr>
          <a:xfrm rot="10800000" flipH="1">
            <a:off x="7318511" y="3776388"/>
            <a:ext cx="2103120" cy="651412"/>
          </a:xfrm>
          <a:prstGeom prst="bentUpArrow">
            <a:avLst>
              <a:gd name="adj1" fmla="val 0"/>
              <a:gd name="adj2" fmla="val 6852"/>
              <a:gd name="adj3" fmla="val 2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A81F-E202-4121-90A1-CA8BFD35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125"/>
            <a:ext cx="10515600" cy="132556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3AAC-5A58-4854-BB0C-F9D9C306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3B76C6-73BD-473A-8A9C-4E9DD92E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70" y="1164921"/>
            <a:ext cx="10805459" cy="284805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lab-in-the-field delegated choice experiments.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of 415 professional financial advisors, as well as clients.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98B17C1-47B2-4D2D-A095-B057600FE14B}"/>
              </a:ext>
            </a:extLst>
          </p:cNvPr>
          <p:cNvGrpSpPr/>
          <p:nvPr/>
        </p:nvGrpSpPr>
        <p:grpSpPr>
          <a:xfrm>
            <a:off x="1884043" y="4012978"/>
            <a:ext cx="2563497" cy="1495139"/>
            <a:chOff x="693270" y="3356713"/>
            <a:chExt cx="3054114" cy="186731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7DE91AB-54C1-4453-A8BC-9C1EEC727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70" y="3356713"/>
              <a:ext cx="2770956" cy="184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Financial advisor - Free people icons">
              <a:extLst>
                <a:ext uri="{FF2B5EF4-FFF2-40B4-BE49-F238E27FC236}">
                  <a16:creationId xmlns:a16="http://schemas.microsoft.com/office/drawing/2014/main" id="{DC83B588-B932-487E-9E46-85FED701D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354" y="3865996"/>
              <a:ext cx="1358030" cy="135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E3A41EC-CA0D-426B-B6CD-0000C01E9126}"/>
              </a:ext>
            </a:extLst>
          </p:cNvPr>
          <p:cNvSpPr txBox="1"/>
          <p:nvPr/>
        </p:nvSpPr>
        <p:spPr>
          <a:xfrm>
            <a:off x="0" y="5492324"/>
            <a:ext cx="609391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equity funds to clients.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4FCA3F-7E3E-426A-83FF-64B9CB924381}"/>
              </a:ext>
            </a:extLst>
          </p:cNvPr>
          <p:cNvGrpSpPr/>
          <p:nvPr/>
        </p:nvGrpSpPr>
        <p:grpSpPr>
          <a:xfrm>
            <a:off x="7150885" y="4003434"/>
            <a:ext cx="2563497" cy="1479346"/>
            <a:chOff x="6921081" y="3333809"/>
            <a:chExt cx="3073645" cy="187030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5CF1127-4DB6-4C3F-84CC-89835A357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081" y="3333809"/>
              <a:ext cx="2772000" cy="184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Financial advisor - Free people icons">
              <a:extLst>
                <a:ext uri="{FF2B5EF4-FFF2-40B4-BE49-F238E27FC236}">
                  <a16:creationId xmlns:a16="http://schemas.microsoft.com/office/drawing/2014/main" id="{CBDB3570-05B6-426D-9425-927650ABF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696" y="3846086"/>
              <a:ext cx="1358030" cy="135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952B9540-EE99-43DB-8968-BF4681629F23}"/>
              </a:ext>
            </a:extLst>
          </p:cNvPr>
          <p:cNvSpPr txBox="1"/>
          <p:nvPr/>
        </p:nvSpPr>
        <p:spPr>
          <a:xfrm>
            <a:off x="5259888" y="5464811"/>
            <a:ext cx="609391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 stocks to clients.</a:t>
            </a:r>
          </a:p>
        </p:txBody>
      </p:sp>
    </p:spTree>
    <p:extLst>
      <p:ext uri="{BB962C8B-B14F-4D97-AF65-F5344CB8AC3E}">
        <p14:creationId xmlns:p14="http://schemas.microsoft.com/office/powerpoint/2010/main" val="17097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725AB-D847-5E04-3A7D-B601F37A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5" y="2339009"/>
            <a:ext cx="10805459" cy="415168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identification: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exogenously vary investor mandates (sustainable or conventional) and observe how this affects the fees charged by financial advisors.</a:t>
            </a:r>
          </a:p>
          <a:p>
            <a:pPr>
              <a:lnSpc>
                <a:spcPct val="110000"/>
              </a:lnSpc>
            </a:pPr>
            <a:endParaRPr lang="en-US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</a:t>
            </a:r>
            <a:r>
              <a:rPr lang="en-US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unobservables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potentially higher fees driven by additional required effort, skill, costs, or higher gains from trade?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include important contextual elements to ensure external validity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(Gneezy &amp;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2016; Harrison &amp; List, 2004).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21D0-BBF2-4FCC-12DC-AAC3052A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765043-62A7-4FEE-E86B-16B466F5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307"/>
            <a:ext cx="10515600" cy="1725764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an experiment?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1D14-2D87-47F3-BB05-36E16573108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design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A993DF0-72F6-4FBF-A8A2-E167B7D8A914}"/>
              </a:ext>
            </a:extLst>
          </p:cNvPr>
          <p:cNvSpPr txBox="1">
            <a:spLocks/>
          </p:cNvSpPr>
          <p:nvPr/>
        </p:nvSpPr>
        <p:spPr>
          <a:xfrm>
            <a:off x="838200" y="1854868"/>
            <a:ext cx="10515600" cy="74852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Advisors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Recommend funds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1E25AA-6546-674A-83DB-6ED4E75FBC3A}"/>
              </a:ext>
            </a:extLst>
          </p:cNvPr>
          <p:cNvSpPr txBox="1">
            <a:spLocks/>
          </p:cNvSpPr>
          <p:nvPr/>
        </p:nvSpPr>
        <p:spPr>
          <a:xfrm>
            <a:off x="4297540" y="3704281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</a:p>
          <a:p>
            <a:pPr lvl="0" algn="ctr">
              <a:defRPr/>
            </a:pPr>
            <a:r>
              <a:rPr lang="de-D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D12E2E-CE6C-A501-5BBA-8AB44AC0FCF5}"/>
              </a:ext>
            </a:extLst>
          </p:cNvPr>
          <p:cNvSpPr txBox="1">
            <a:spLocks/>
          </p:cNvSpPr>
          <p:nvPr/>
        </p:nvSpPr>
        <p:spPr>
          <a:xfrm>
            <a:off x="6131341" y="370444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de-D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FA9AEE-58B0-031B-2012-DB355E77ACD9}"/>
              </a:ext>
            </a:extLst>
          </p:cNvPr>
          <p:cNvSpPr txBox="1">
            <a:spLocks/>
          </p:cNvSpPr>
          <p:nvPr/>
        </p:nvSpPr>
        <p:spPr>
          <a:xfrm>
            <a:off x="2475366" y="370444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</a:p>
          <a:p>
            <a:pPr lvl="0" algn="ctr">
              <a:defRPr/>
            </a:pPr>
            <a:r>
              <a:rPr lang="de-D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8F418F-9772-0627-73D7-2386AEF7EEF4}"/>
              </a:ext>
            </a:extLst>
          </p:cNvPr>
          <p:cNvSpPr txBox="1">
            <a:spLocks/>
          </p:cNvSpPr>
          <p:nvPr/>
        </p:nvSpPr>
        <p:spPr>
          <a:xfrm>
            <a:off x="7960141" y="370444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</a:p>
          <a:p>
            <a:pPr lvl="0" algn="ctr">
              <a:defRPr/>
            </a:pPr>
            <a:r>
              <a:rPr lang="de-D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14E169-CE10-683D-2450-939647829841}"/>
              </a:ext>
            </a:extLst>
          </p:cNvPr>
          <p:cNvCxnSpPr/>
          <p:nvPr/>
        </p:nvCxnSpPr>
        <p:spPr>
          <a:xfrm>
            <a:off x="1559792" y="2603391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BCAA3A5-6A05-626E-1DE4-690006205BB0}"/>
              </a:ext>
            </a:extLst>
          </p:cNvPr>
          <p:cNvSpPr txBox="1">
            <a:spLocks/>
          </p:cNvSpPr>
          <p:nvPr/>
        </p:nvSpPr>
        <p:spPr>
          <a:xfrm>
            <a:off x="646566" y="370444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literacy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AC8603-9148-54E5-0589-229AC8818932}"/>
              </a:ext>
            </a:extLst>
          </p:cNvPr>
          <p:cNvSpPr txBox="1">
            <a:spLocks/>
          </p:cNvSpPr>
          <p:nvPr/>
        </p:nvSpPr>
        <p:spPr>
          <a:xfrm>
            <a:off x="9795122" y="370444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</a:t>
            </a:r>
            <a:r>
              <a:rPr lang="de-DE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defRPr/>
            </a:pPr>
            <a:r>
              <a:rPr lang="de-DE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</a:t>
            </a: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9A2D9D-85D3-5B61-5E74-A1E891AEA708}"/>
              </a:ext>
            </a:extLst>
          </p:cNvPr>
          <p:cNvCxnSpPr/>
          <p:nvPr/>
        </p:nvCxnSpPr>
        <p:spPr>
          <a:xfrm>
            <a:off x="3374077" y="259513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15276C-A360-89B6-2AB7-574C26E83C5C}"/>
              </a:ext>
            </a:extLst>
          </p:cNvPr>
          <p:cNvCxnSpPr/>
          <p:nvPr/>
        </p:nvCxnSpPr>
        <p:spPr>
          <a:xfrm>
            <a:off x="5239164" y="259513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EBF43D-C39D-2A32-BEBB-AABB094A8A7C}"/>
              </a:ext>
            </a:extLst>
          </p:cNvPr>
          <p:cNvCxnSpPr/>
          <p:nvPr/>
        </p:nvCxnSpPr>
        <p:spPr>
          <a:xfrm>
            <a:off x="7038935" y="259513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3B164C-CFF0-F4E5-F78E-8CBF8B43FFE9}"/>
              </a:ext>
            </a:extLst>
          </p:cNvPr>
          <p:cNvCxnSpPr/>
          <p:nvPr/>
        </p:nvCxnSpPr>
        <p:spPr>
          <a:xfrm>
            <a:off x="8860477" y="259513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7B76AC-489B-428E-1863-BF9EFEE0712A}"/>
              </a:ext>
            </a:extLst>
          </p:cNvPr>
          <p:cNvCxnSpPr/>
          <p:nvPr/>
        </p:nvCxnSpPr>
        <p:spPr>
          <a:xfrm>
            <a:off x="10696535" y="259513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BCB84AF7-62AD-14D0-EAE6-B851EF8DB34B}"/>
              </a:ext>
            </a:extLst>
          </p:cNvPr>
          <p:cNvSpPr txBox="1">
            <a:spLocks/>
          </p:cNvSpPr>
          <p:nvPr/>
        </p:nvSpPr>
        <p:spPr>
          <a:xfrm>
            <a:off x="4297540" y="5706871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 3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C705814-2AEA-EEB2-276F-7E7919C26EEF}"/>
              </a:ext>
            </a:extLst>
          </p:cNvPr>
          <p:cNvSpPr txBox="1">
            <a:spLocks/>
          </p:cNvSpPr>
          <p:nvPr/>
        </p:nvSpPr>
        <p:spPr>
          <a:xfrm>
            <a:off x="6131341" y="571338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 4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8F65678-15A8-8767-DBD9-73EDBD0FACD7}"/>
              </a:ext>
            </a:extLst>
          </p:cNvPr>
          <p:cNvSpPr txBox="1">
            <a:spLocks/>
          </p:cNvSpPr>
          <p:nvPr/>
        </p:nvSpPr>
        <p:spPr>
          <a:xfrm>
            <a:off x="2475366" y="571338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 2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63E6DE0-9416-646E-3FAE-847287672746}"/>
              </a:ext>
            </a:extLst>
          </p:cNvPr>
          <p:cNvSpPr txBox="1">
            <a:spLocks/>
          </p:cNvSpPr>
          <p:nvPr/>
        </p:nvSpPr>
        <p:spPr>
          <a:xfrm>
            <a:off x="7960141" y="571338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 5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D8CF2B4-2538-886C-203A-4F12AFA99D9A}"/>
              </a:ext>
            </a:extLst>
          </p:cNvPr>
          <p:cNvCxnSpPr/>
          <p:nvPr/>
        </p:nvCxnSpPr>
        <p:spPr>
          <a:xfrm>
            <a:off x="1559792" y="4612331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ECB96371-ABB5-2BCF-AA17-403A4C34A245}"/>
              </a:ext>
            </a:extLst>
          </p:cNvPr>
          <p:cNvSpPr txBox="1">
            <a:spLocks/>
          </p:cNvSpPr>
          <p:nvPr/>
        </p:nvSpPr>
        <p:spPr>
          <a:xfrm>
            <a:off x="646566" y="571338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 1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E669BC5-3573-6F36-BF9C-D87D3D8EE0AB}"/>
              </a:ext>
            </a:extLst>
          </p:cNvPr>
          <p:cNvSpPr txBox="1">
            <a:spLocks/>
          </p:cNvSpPr>
          <p:nvPr/>
        </p:nvSpPr>
        <p:spPr>
          <a:xfrm>
            <a:off x="9795122" y="5713387"/>
            <a:ext cx="1828800" cy="91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Fee 6</a:t>
            </a: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E783B4-9DDD-3116-95B6-5FE05E16DD05}"/>
              </a:ext>
            </a:extLst>
          </p:cNvPr>
          <p:cNvCxnSpPr/>
          <p:nvPr/>
        </p:nvCxnSpPr>
        <p:spPr>
          <a:xfrm>
            <a:off x="3374077" y="460407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119F39-3A01-89E7-2B7A-25F76A6752E2}"/>
              </a:ext>
            </a:extLst>
          </p:cNvPr>
          <p:cNvCxnSpPr/>
          <p:nvPr/>
        </p:nvCxnSpPr>
        <p:spPr>
          <a:xfrm>
            <a:off x="5239164" y="460407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14DD66-8A36-D1BF-E662-28694C37FFAE}"/>
              </a:ext>
            </a:extLst>
          </p:cNvPr>
          <p:cNvCxnSpPr/>
          <p:nvPr/>
        </p:nvCxnSpPr>
        <p:spPr>
          <a:xfrm>
            <a:off x="7038935" y="460407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E327BE2-6DB4-A259-3874-69C3B7C13B04}"/>
              </a:ext>
            </a:extLst>
          </p:cNvPr>
          <p:cNvCxnSpPr/>
          <p:nvPr/>
        </p:nvCxnSpPr>
        <p:spPr>
          <a:xfrm>
            <a:off x="8860477" y="460407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12C5B31-3B59-DDEF-56DF-E31EE3809961}"/>
              </a:ext>
            </a:extLst>
          </p:cNvPr>
          <p:cNvCxnSpPr/>
          <p:nvPr/>
        </p:nvCxnSpPr>
        <p:spPr>
          <a:xfrm>
            <a:off x="10696535" y="4604076"/>
            <a:ext cx="0" cy="1102795"/>
          </a:xfrm>
          <a:prstGeom prst="straightConnector1">
            <a:avLst/>
          </a:prstGeom>
          <a:ln>
            <a:solidFill>
              <a:srgbClr val="B4C7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5F0853F-F005-8D1C-3D39-9972524D80D8}"/>
              </a:ext>
            </a:extLst>
          </p:cNvPr>
          <p:cNvSpPr txBox="1"/>
          <p:nvPr/>
        </p:nvSpPr>
        <p:spPr>
          <a:xfrm>
            <a:off x="4536235" y="4775377"/>
            <a:ext cx="316924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700" b="1" dirty="0">
                <a:solidFill>
                  <a:srgbClr val="F8C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order</a:t>
            </a:r>
            <a:endParaRPr lang="en-GB" sz="1700" dirty="0">
              <a:solidFill>
                <a:srgbClr val="F8C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A91EF8-ED6F-995A-D08C-B2F0B9BEA4F2}"/>
              </a:ext>
            </a:extLst>
          </p:cNvPr>
          <p:cNvSpPr/>
          <p:nvPr/>
        </p:nvSpPr>
        <p:spPr>
          <a:xfrm>
            <a:off x="501651" y="3507705"/>
            <a:ext cx="11283949" cy="1325563"/>
          </a:xfrm>
          <a:prstGeom prst="rect">
            <a:avLst/>
          </a:prstGeom>
          <a:noFill/>
          <a:ln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4" grpId="0" animBg="1"/>
      <p:bldP spid="1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6" grpId="0"/>
      <p:bldP spid="46" grpId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FCAFD-9588-F9A2-BDA3-F48A67A4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19" y="2332433"/>
            <a:ext cx="7715306" cy="3933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351E7-DD82-E984-6059-EA39E79B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274" y="102841"/>
            <a:ext cx="3619526" cy="53435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19A0EC-4177-F6C6-816A-62A38357A8A3}"/>
              </a:ext>
            </a:extLst>
          </p:cNvPr>
          <p:cNvCxnSpPr>
            <a:cxnSpLocks/>
          </p:cNvCxnSpPr>
          <p:nvPr/>
        </p:nvCxnSpPr>
        <p:spPr>
          <a:xfrm flipV="1">
            <a:off x="4656172" y="2569939"/>
            <a:ext cx="3459128" cy="14041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A81F-E202-4121-90A1-CA8BFD35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LID409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3AAC-5A58-4854-BB0C-F9D9C306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5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1206-CB17-4798-99A1-B3980AD0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220EBB5-4C48-4945-9609-AB18E65029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EA13B7-F0F1-410F-9FA4-7D9B53C73AD2}"/>
              </a:ext>
            </a:extLst>
          </p:cNvPr>
          <p:cNvSpPr txBox="1">
            <a:spLocks/>
          </p:cNvSpPr>
          <p:nvPr/>
        </p:nvSpPr>
        <p:spPr>
          <a:xfrm>
            <a:off x="838200" y="401041"/>
            <a:ext cx="10515600" cy="132556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advisors charge higher fees for sustainable fund selection.</a:t>
            </a:r>
            <a:endParaRPr kumimoji="0" lang="LID4096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65ABD-F3A0-C667-E3B0-E3DE9FC9FA62}"/>
              </a:ext>
            </a:extLst>
          </p:cNvPr>
          <p:cNvSpPr txBox="1"/>
          <p:nvPr/>
        </p:nvSpPr>
        <p:spPr>
          <a:xfrm>
            <a:off x="838200" y="1817791"/>
            <a:ext cx="1104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ID4096" dirty="0">
              <a:solidFill>
                <a:schemeClr val="bg1"/>
              </a:solidFill>
              <a:latin typeface="CMU Serif" panose="02000603000000000000" pitchFamily="2" charset="0"/>
              <a:ea typeface="CMU Serif" panose="02000603000000000000" pitchFamily="2" charset="0"/>
              <a:cs typeface="CMU Serif" panose="02000603000000000000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F1ECC3E-7455-BA12-00E3-892AE6CA04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711353"/>
              </p:ext>
            </p:extLst>
          </p:nvPr>
        </p:nvGraphicFramePr>
        <p:xfrm>
          <a:off x="542109" y="2126163"/>
          <a:ext cx="7084819" cy="386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B8E6EC-F8C0-272A-35DC-4C2EA877F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80595"/>
              </p:ext>
            </p:extLst>
          </p:nvPr>
        </p:nvGraphicFramePr>
        <p:xfrm>
          <a:off x="1874828" y="5649710"/>
          <a:ext cx="549679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01">
                  <a:extLst>
                    <a:ext uri="{9D8B030D-6E8A-4147-A177-3AD203B41FA5}">
                      <a16:colId xmlns:a16="http://schemas.microsoft.com/office/drawing/2014/main" val="4109842162"/>
                    </a:ext>
                  </a:extLst>
                </a:gridCol>
                <a:gridCol w="210346">
                  <a:extLst>
                    <a:ext uri="{9D8B030D-6E8A-4147-A177-3AD203B41FA5}">
                      <a16:colId xmlns:a16="http://schemas.microsoft.com/office/drawing/2014/main" val="1510243470"/>
                    </a:ext>
                  </a:extLst>
                </a:gridCol>
                <a:gridCol w="1757866">
                  <a:extLst>
                    <a:ext uri="{9D8B030D-6E8A-4147-A177-3AD203B41FA5}">
                      <a16:colId xmlns:a16="http://schemas.microsoft.com/office/drawing/2014/main" val="990125535"/>
                    </a:ext>
                  </a:extLst>
                </a:gridCol>
                <a:gridCol w="210346">
                  <a:extLst>
                    <a:ext uri="{9D8B030D-6E8A-4147-A177-3AD203B41FA5}">
                      <a16:colId xmlns:a16="http://schemas.microsoft.com/office/drawing/2014/main" val="4173590693"/>
                    </a:ext>
                  </a:extLst>
                </a:gridCol>
                <a:gridCol w="1661832">
                  <a:extLst>
                    <a:ext uri="{9D8B030D-6E8A-4147-A177-3AD203B41FA5}">
                      <a16:colId xmlns:a16="http://schemas.microsoft.com/office/drawing/2014/main" val="438797957"/>
                    </a:ext>
                  </a:extLst>
                </a:gridCol>
              </a:tblGrid>
              <a:tr h="282134">
                <a:tc gridSpan="5">
                  <a:txBody>
                    <a:bodyPr/>
                    <a:lstStyle/>
                    <a:p>
                      <a:pPr algn="ctr"/>
                      <a:r>
                        <a:rPr lang="de-DE" sz="1800" b="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Financial Literacy</a:t>
                      </a:r>
                      <a:endParaRPr lang="LID4096" sz="1800" b="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ID4096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916801"/>
                  </a:ext>
                </a:extLst>
              </a:tr>
              <a:tr h="248161"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Low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Unknown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MU Serif" panose="02000603000000000000" pitchFamily="2" charset="0"/>
                          <a:cs typeface="Arial" panose="020B0604020202020204" pitchFamily="34" charset="0"/>
                        </a:rPr>
                        <a:t>High</a:t>
                      </a:r>
                      <a:endParaRPr lang="LID4096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MU Serif" panose="02000603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592205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66F1293-83B3-B2EB-9A99-FDFDA333824C}"/>
              </a:ext>
            </a:extLst>
          </p:cNvPr>
          <p:cNvSpPr/>
          <p:nvPr/>
        </p:nvSpPr>
        <p:spPr>
          <a:xfrm>
            <a:off x="2437514" y="2670013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33C2A4-42FD-BA16-918F-AE70C30126A0}"/>
              </a:ext>
            </a:extLst>
          </p:cNvPr>
          <p:cNvSpPr/>
          <p:nvPr/>
        </p:nvSpPr>
        <p:spPr>
          <a:xfrm>
            <a:off x="3056592" y="3093421"/>
            <a:ext cx="45720" cy="4572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7BDC8-E2CB-30A5-030D-4C87C7776AE6}"/>
              </a:ext>
            </a:extLst>
          </p:cNvPr>
          <p:cNvCxnSpPr/>
          <p:nvPr/>
        </p:nvCxnSpPr>
        <p:spPr>
          <a:xfrm>
            <a:off x="1806196" y="5641688"/>
            <a:ext cx="5594684" cy="0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8F7BAB-4A67-9D43-6841-783FEBBBABEA}"/>
              </a:ext>
            </a:extLst>
          </p:cNvPr>
          <p:cNvCxnSpPr>
            <a:cxnSpLocks/>
          </p:cNvCxnSpPr>
          <p:nvPr/>
        </p:nvCxnSpPr>
        <p:spPr>
          <a:xfrm flipV="1">
            <a:off x="1806196" y="2239706"/>
            <a:ext cx="0" cy="3401982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F2DD7-28E7-95DC-8F2A-2BCBDEA5EA58}"/>
              </a:ext>
            </a:extLst>
          </p:cNvPr>
          <p:cNvSpPr/>
          <p:nvPr/>
        </p:nvSpPr>
        <p:spPr>
          <a:xfrm>
            <a:off x="1848156" y="2372614"/>
            <a:ext cx="1644648" cy="3266787"/>
          </a:xfrm>
          <a:prstGeom prst="rect">
            <a:avLst/>
          </a:prstGeom>
          <a:solidFill>
            <a:srgbClr val="0C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239816-5256-BD53-6A41-173F1B2F83EE}"/>
              </a:ext>
            </a:extLst>
          </p:cNvPr>
          <p:cNvSpPr/>
          <p:nvPr/>
        </p:nvSpPr>
        <p:spPr>
          <a:xfrm>
            <a:off x="5726972" y="2370223"/>
            <a:ext cx="1644648" cy="3266787"/>
          </a:xfrm>
          <a:prstGeom prst="rect">
            <a:avLst/>
          </a:prstGeom>
          <a:solidFill>
            <a:srgbClr val="0C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DE7E8F-4398-F33C-64D9-91E8C164FA38}"/>
              </a:ext>
            </a:extLst>
          </p:cNvPr>
          <p:cNvSpPr/>
          <p:nvPr/>
        </p:nvSpPr>
        <p:spPr>
          <a:xfrm>
            <a:off x="1874828" y="5820030"/>
            <a:ext cx="1644648" cy="556454"/>
          </a:xfrm>
          <a:prstGeom prst="rect">
            <a:avLst/>
          </a:prstGeom>
          <a:solidFill>
            <a:srgbClr val="0C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78FB6-04B6-AE5D-44DF-CCF062714875}"/>
              </a:ext>
            </a:extLst>
          </p:cNvPr>
          <p:cNvSpPr/>
          <p:nvPr/>
        </p:nvSpPr>
        <p:spPr>
          <a:xfrm>
            <a:off x="5608628" y="5774923"/>
            <a:ext cx="1644648" cy="556454"/>
          </a:xfrm>
          <a:prstGeom prst="rect">
            <a:avLst/>
          </a:prstGeom>
          <a:solidFill>
            <a:srgbClr val="0C1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9A29-659B-73F9-3554-00A93E8DDFE2}"/>
              </a:ext>
            </a:extLst>
          </p:cNvPr>
          <p:cNvSpPr txBox="1"/>
          <p:nvPr/>
        </p:nvSpPr>
        <p:spPr>
          <a:xfrm>
            <a:off x="7626928" y="2239706"/>
            <a:ext cx="36783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fees of between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 and 8.3 basis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investors are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18.5 percentage points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be charged a higher fee.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premium is charged, it is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42.4 basis points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on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 and effort for sustainable investors.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D02A6B-D26C-2998-E451-15833DD955F3}"/>
              </a:ext>
            </a:extLst>
          </p:cNvPr>
          <p:cNvSpPr txBox="1"/>
          <p:nvPr/>
        </p:nvSpPr>
        <p:spPr>
          <a:xfrm>
            <a:off x="3079452" y="2115383"/>
            <a:ext cx="1254323" cy="338554"/>
          </a:xfrm>
          <a:prstGeom prst="rect">
            <a:avLst/>
          </a:prstGeom>
          <a:solidFill>
            <a:srgbClr val="0C1526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Breitbild</PresentationFormat>
  <Paragraphs>223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CMR10</vt:lpstr>
      <vt:lpstr>CMR12</vt:lpstr>
      <vt:lpstr>CMR8</vt:lpstr>
      <vt:lpstr>CMR9</vt:lpstr>
      <vt:lpstr>CMTI9</vt:lpstr>
      <vt:lpstr>CMU Serif</vt:lpstr>
      <vt:lpstr>Office Theme</vt:lpstr>
      <vt:lpstr>Do financial advisors charge  sustainable investors a premium?</vt:lpstr>
      <vt:lpstr>PowerPoint-Präsentation</vt:lpstr>
      <vt:lpstr>Our paper</vt:lpstr>
      <vt:lpstr>The experiments</vt:lpstr>
      <vt:lpstr>Why an experiment?</vt:lpstr>
      <vt:lpstr>Experimental design</vt:lpstr>
      <vt:lpstr>PowerPoint-Präsentation</vt:lpstr>
      <vt:lpstr>Results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Clients are not more likely to reject advice</vt:lpstr>
      <vt:lpstr>How do advisors perceive sustainable investors?</vt:lpstr>
      <vt:lpstr>PowerPoint-Präsentation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Price Discrimination Against Sustainable Investors</dc:title>
  <dc:creator>Marten Laudi</dc:creator>
  <cp:lastModifiedBy>Marten Laudi</cp:lastModifiedBy>
  <cp:revision>546</cp:revision>
  <dcterms:created xsi:type="dcterms:W3CDTF">2020-10-07T08:49:32Z</dcterms:created>
  <dcterms:modified xsi:type="dcterms:W3CDTF">2024-08-30T17:20:13Z</dcterms:modified>
</cp:coreProperties>
</file>