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7" r:id="rId2"/>
    <p:sldId id="265" r:id="rId3"/>
    <p:sldId id="259" r:id="rId4"/>
    <p:sldId id="260" r:id="rId5"/>
    <p:sldId id="261" r:id="rId6"/>
    <p:sldId id="263" r:id="rId7"/>
    <p:sldId id="262" r:id="rId8"/>
  </p:sldIdLst>
  <p:sldSz cx="20104100" cy="11309350"/>
  <p:notesSz cx="20104100" cy="113093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683C8C-A8A7-429A-BD6C-EB2C0A3D5F2D}" v="7" dt="2025-08-27T10:48:52.74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726"/>
  </p:normalViewPr>
  <p:slideViewPr>
    <p:cSldViewPr>
      <p:cViewPr varScale="1">
        <p:scale>
          <a:sx n="55" d="100"/>
          <a:sy n="55" d="100"/>
        </p:scale>
        <p:origin x="346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Raubenheimer" userId="f3423b330f9c94bf" providerId="LiveId" clId="{AD0092B3-C38C-45FE-A063-DA747019622F}"/>
    <pc:docChg chg="custSel addSld delSld modSld sldOrd">
      <pc:chgData name="Heidi Raubenheimer" userId="f3423b330f9c94bf" providerId="LiveId" clId="{AD0092B3-C38C-45FE-A063-DA747019622F}" dt="2025-08-27T10:50:09.809" v="77" actId="14100"/>
      <pc:docMkLst>
        <pc:docMk/>
      </pc:docMkLst>
      <pc:sldChg chg="modSp mod ord">
        <pc:chgData name="Heidi Raubenheimer" userId="f3423b330f9c94bf" providerId="LiveId" clId="{AD0092B3-C38C-45FE-A063-DA747019622F}" dt="2025-08-27T10:48:16.886" v="47"/>
        <pc:sldMkLst>
          <pc:docMk/>
          <pc:sldMk cId="2051438349" sldId="259"/>
        </pc:sldMkLst>
        <pc:spChg chg="mod">
          <ac:chgData name="Heidi Raubenheimer" userId="f3423b330f9c94bf" providerId="LiveId" clId="{AD0092B3-C38C-45FE-A063-DA747019622F}" dt="2025-08-26T12:21:08.568" v="23" actId="20577"/>
          <ac:spMkLst>
            <pc:docMk/>
            <pc:sldMk cId="2051438349" sldId="259"/>
            <ac:spMk id="3" creationId="{4AED2825-558A-80CC-5375-88C01B9864DE}"/>
          </ac:spMkLst>
        </pc:spChg>
      </pc:sldChg>
      <pc:sldChg chg="modSp mod">
        <pc:chgData name="Heidi Raubenheimer" userId="f3423b330f9c94bf" providerId="LiveId" clId="{AD0092B3-C38C-45FE-A063-DA747019622F}" dt="2025-08-27T07:17:51.442" v="42" actId="255"/>
        <pc:sldMkLst>
          <pc:docMk/>
          <pc:sldMk cId="2410625730" sldId="260"/>
        </pc:sldMkLst>
        <pc:spChg chg="mod">
          <ac:chgData name="Heidi Raubenheimer" userId="f3423b330f9c94bf" providerId="LiveId" clId="{AD0092B3-C38C-45FE-A063-DA747019622F}" dt="2025-08-27T07:17:51.442" v="42" actId="255"/>
          <ac:spMkLst>
            <pc:docMk/>
            <pc:sldMk cId="2410625730" sldId="260"/>
            <ac:spMk id="3" creationId="{1A8AD905-7335-0B1D-F0DC-C1DAE5F7EEF0}"/>
          </ac:spMkLst>
        </pc:spChg>
      </pc:sldChg>
      <pc:sldChg chg="modSp mod">
        <pc:chgData name="Heidi Raubenheimer" userId="f3423b330f9c94bf" providerId="LiveId" clId="{AD0092B3-C38C-45FE-A063-DA747019622F}" dt="2025-08-27T07:15:53.244" v="33" actId="20577"/>
        <pc:sldMkLst>
          <pc:docMk/>
          <pc:sldMk cId="2131764732" sldId="261"/>
        </pc:sldMkLst>
        <pc:spChg chg="mod">
          <ac:chgData name="Heidi Raubenheimer" userId="f3423b330f9c94bf" providerId="LiveId" clId="{AD0092B3-C38C-45FE-A063-DA747019622F}" dt="2025-08-27T07:15:53.244" v="33" actId="20577"/>
          <ac:spMkLst>
            <pc:docMk/>
            <pc:sldMk cId="2131764732" sldId="261"/>
            <ac:spMk id="3" creationId="{63B10521-DF33-0C9A-A4A6-5C38FBC33584}"/>
          </ac:spMkLst>
        </pc:spChg>
      </pc:sldChg>
      <pc:sldChg chg="add">
        <pc:chgData name="Heidi Raubenheimer" userId="f3423b330f9c94bf" providerId="LiveId" clId="{AD0092B3-C38C-45FE-A063-DA747019622F}" dt="2025-08-26T12:02:30.515" v="0"/>
        <pc:sldMkLst>
          <pc:docMk/>
          <pc:sldMk cId="2831236349" sldId="262"/>
        </pc:sldMkLst>
      </pc:sldChg>
      <pc:sldChg chg="addSp delSp modSp new mod">
        <pc:chgData name="Heidi Raubenheimer" userId="f3423b330f9c94bf" providerId="LiveId" clId="{AD0092B3-C38C-45FE-A063-DA747019622F}" dt="2025-08-26T12:05:47.374" v="8" actId="14100"/>
        <pc:sldMkLst>
          <pc:docMk/>
          <pc:sldMk cId="877383718" sldId="263"/>
        </pc:sldMkLst>
        <pc:picChg chg="add del mod">
          <ac:chgData name="Heidi Raubenheimer" userId="f3423b330f9c94bf" providerId="LiveId" clId="{AD0092B3-C38C-45FE-A063-DA747019622F}" dt="2025-08-26T12:05:39.161" v="5" actId="478"/>
          <ac:picMkLst>
            <pc:docMk/>
            <pc:sldMk cId="877383718" sldId="263"/>
            <ac:picMk id="5" creationId="{90A38D7D-9707-3CB9-EC94-B26618463646}"/>
          </ac:picMkLst>
        </pc:picChg>
        <pc:picChg chg="add mod">
          <ac:chgData name="Heidi Raubenheimer" userId="f3423b330f9c94bf" providerId="LiveId" clId="{AD0092B3-C38C-45FE-A063-DA747019622F}" dt="2025-08-26T12:05:47.374" v="8" actId="14100"/>
          <ac:picMkLst>
            <pc:docMk/>
            <pc:sldMk cId="877383718" sldId="263"/>
            <ac:picMk id="7" creationId="{27C33CE3-F641-ECF2-C392-A23BF48CECAE}"/>
          </ac:picMkLst>
        </pc:picChg>
      </pc:sldChg>
      <pc:sldChg chg="addSp delSp modSp new del mod">
        <pc:chgData name="Heidi Raubenheimer" userId="f3423b330f9c94bf" providerId="LiveId" clId="{AD0092B3-C38C-45FE-A063-DA747019622F}" dt="2025-08-27T10:49:04.095" v="57" actId="47"/>
        <pc:sldMkLst>
          <pc:docMk/>
          <pc:sldMk cId="1576273905" sldId="264"/>
        </pc:sldMkLst>
        <pc:picChg chg="add del mod">
          <ac:chgData name="Heidi Raubenheimer" userId="f3423b330f9c94bf" providerId="LiveId" clId="{AD0092B3-C38C-45FE-A063-DA747019622F}" dt="2025-08-27T10:48:51.042" v="53" actId="21"/>
          <ac:picMkLst>
            <pc:docMk/>
            <pc:sldMk cId="1576273905" sldId="264"/>
            <ac:picMk id="5" creationId="{AF9BE92F-0C91-E47D-777D-AC59A5982203}"/>
          </ac:picMkLst>
        </pc:picChg>
      </pc:sldChg>
      <pc:sldChg chg="addSp delSp modSp add mod">
        <pc:chgData name="Heidi Raubenheimer" userId="f3423b330f9c94bf" providerId="LiveId" clId="{AD0092B3-C38C-45FE-A063-DA747019622F}" dt="2025-08-27T10:50:09.809" v="77" actId="14100"/>
        <pc:sldMkLst>
          <pc:docMk/>
          <pc:sldMk cId="721779558" sldId="265"/>
        </pc:sldMkLst>
        <pc:spChg chg="del">
          <ac:chgData name="Heidi Raubenheimer" userId="f3423b330f9c94bf" providerId="LiveId" clId="{AD0092B3-C38C-45FE-A063-DA747019622F}" dt="2025-08-27T10:48:33.087" v="51" actId="478"/>
          <ac:spMkLst>
            <pc:docMk/>
            <pc:sldMk cId="721779558" sldId="265"/>
            <ac:spMk id="2" creationId="{ECE4651C-1282-9386-924B-50ED2C1C5B95}"/>
          </ac:spMkLst>
        </pc:spChg>
        <pc:spChg chg="add mod">
          <ac:chgData name="Heidi Raubenheimer" userId="f3423b330f9c94bf" providerId="LiveId" clId="{AD0092B3-C38C-45FE-A063-DA747019622F}" dt="2025-08-27T10:49:20.543" v="72" actId="403"/>
          <ac:spMkLst>
            <pc:docMk/>
            <pc:sldMk cId="721779558" sldId="265"/>
            <ac:spMk id="5" creationId="{19D926F2-04E8-55A0-D1C7-6F3102EF406E}"/>
          </ac:spMkLst>
        </pc:spChg>
        <pc:spChg chg="del">
          <ac:chgData name="Heidi Raubenheimer" userId="f3423b330f9c94bf" providerId="LiveId" clId="{AD0092B3-C38C-45FE-A063-DA747019622F}" dt="2025-08-27T10:48:43.396" v="52" actId="478"/>
          <ac:spMkLst>
            <pc:docMk/>
            <pc:sldMk cId="721779558" sldId="265"/>
            <ac:spMk id="7" creationId="{6F784EB9-CEA1-9EEE-D4A5-ECE9663CF28A}"/>
          </ac:spMkLst>
        </pc:spChg>
        <pc:picChg chg="add mod">
          <ac:chgData name="Heidi Raubenheimer" userId="f3423b330f9c94bf" providerId="LiveId" clId="{AD0092B3-C38C-45FE-A063-DA747019622F}" dt="2025-08-27T10:49:34.266" v="74" actId="1076"/>
          <ac:picMkLst>
            <pc:docMk/>
            <pc:sldMk cId="721779558" sldId="265"/>
            <ac:picMk id="6" creationId="{AF9BE92F-0C91-E47D-777D-AC59A5982203}"/>
          </ac:picMkLst>
        </pc:picChg>
        <pc:picChg chg="add mod">
          <ac:chgData name="Heidi Raubenheimer" userId="f3423b330f9c94bf" providerId="LiveId" clId="{AD0092B3-C38C-45FE-A063-DA747019622F}" dt="2025-08-27T10:50:09.809" v="77" actId="14100"/>
          <ac:picMkLst>
            <pc:docMk/>
            <pc:sldMk cId="721779558" sldId="265"/>
            <ac:picMk id="10" creationId="{044EE3BD-D4E4-1C57-7562-8DE5DCCF475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09F66-9A5A-404F-9429-2CC95C1CBAAC}" type="datetimeFigureOut">
              <a:rPr lang="fr-FR" smtClean="0"/>
              <a:t>26/08/2025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3E3530-17E1-1A4C-9A15-60887139AA2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1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394265"/>
            <a:ext cx="19082411" cy="1306195"/>
          </a:xfrm>
          <a:prstGeom prst="rect">
            <a:avLst/>
          </a:prstGeom>
        </p:spPr>
        <p:txBody>
          <a:bodyPr lIns="0" tIns="0" rIns="0" bIns="0"/>
          <a:lstStyle>
            <a:lvl1pPr>
              <a:defRPr sz="4550" b="0" i="0">
                <a:solidFill>
                  <a:schemeClr val="bg1"/>
                </a:solidFill>
                <a:latin typeface="GothamNarrow-Book"/>
                <a:cs typeface="GothamNarrow-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394265"/>
            <a:ext cx="19082411" cy="1306195"/>
          </a:xfrm>
          <a:prstGeom prst="rect">
            <a:avLst/>
          </a:prstGeom>
        </p:spPr>
        <p:txBody>
          <a:bodyPr lIns="0" tIns="0" rIns="0" bIns="0"/>
          <a:lstStyle>
            <a:lvl1pPr>
              <a:defRPr sz="4550" b="0" i="0">
                <a:solidFill>
                  <a:schemeClr val="bg1"/>
                </a:solidFill>
                <a:latin typeface="GothamNarrow-Book"/>
                <a:cs typeface="GothamNarrow-Book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0844" y="394265"/>
            <a:ext cx="19082411" cy="1306195"/>
          </a:xfrm>
          <a:prstGeom prst="rect">
            <a:avLst/>
          </a:prstGeom>
        </p:spPr>
        <p:txBody>
          <a:bodyPr lIns="0" tIns="0" rIns="0" bIns="0"/>
          <a:lstStyle>
            <a:lvl1pPr>
              <a:defRPr sz="4550" b="0" i="0">
                <a:solidFill>
                  <a:schemeClr val="bg1"/>
                </a:solidFill>
                <a:latin typeface="GothamNarrow-Book"/>
                <a:cs typeface="GothamNarrow-Boo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F621-2733-5AA0-F31C-CEB3BADED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3013" y="1850860"/>
            <a:ext cx="15078075" cy="3937329"/>
          </a:xfrm>
        </p:spPr>
        <p:txBody>
          <a:bodyPr anchor="b"/>
          <a:lstStyle>
            <a:lvl1pPr algn="ctr">
              <a:defRPr sz="9894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49C8AA-AFA0-987F-676A-699A4530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3013" y="5940028"/>
            <a:ext cx="15078075" cy="2730474"/>
          </a:xfrm>
        </p:spPr>
        <p:txBody>
          <a:bodyPr/>
          <a:lstStyle>
            <a:lvl1pPr marL="0" indent="0" algn="ctr">
              <a:buNone/>
              <a:defRPr sz="3958"/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6B2E8-27C8-08E1-19D3-761227AB8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1164-099A-4354-95F3-C2A97ED86EEA}" type="datetimeFigureOut">
              <a:rPr lang="en-SG" smtClean="0"/>
              <a:t>26/8/2025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65458D-DF7D-C95B-7DE2-DF7FB6C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112FC-AA84-D348-9221-0EBF075D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0E66-0136-40B4-BA41-CBDC6E6D4EC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5862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052050" cy="113087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0" y="11308556"/>
                </a:moveTo>
                <a:lnTo>
                  <a:pt x="10052049" y="11308556"/>
                </a:lnTo>
                <a:lnTo>
                  <a:pt x="1005204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2E44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0844" y="3425767"/>
            <a:ext cx="9160206" cy="23897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GRASFI ANNUAL</a:t>
            </a:r>
          </a:p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CONFERENCE</a:t>
            </a:r>
            <a:endParaRPr sz="8050" dirty="0">
              <a:latin typeface="Gotham Narrow Bold"/>
              <a:cs typeface="Gotham Narrow Bold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10844" y="394265"/>
            <a:ext cx="7019925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.</a:t>
            </a:r>
            <a:r>
              <a:rPr lang="fr-FR" b="1" spc="20" dirty="0">
                <a:latin typeface="Gotham Narrow Bold"/>
                <a:cs typeface="Gotham Narrow Bold"/>
              </a:rPr>
              <a:t>08</a:t>
            </a:r>
            <a:r>
              <a:rPr b="1" spc="20" dirty="0">
                <a:latin typeface="Gotham Narrow Bold"/>
                <a:cs typeface="Gotham Narrow Bold"/>
              </a:rPr>
              <a:t>.20</a:t>
            </a: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 </a:t>
            </a:r>
            <a:r>
              <a:rPr spc="15" dirty="0"/>
              <a:t>/ </a:t>
            </a:r>
            <a:r>
              <a:rPr lang="fr-FR" spc="15" dirty="0"/>
              <a:t>9</a:t>
            </a:r>
            <a:r>
              <a:rPr spc="15" dirty="0"/>
              <a:t>h</a:t>
            </a:r>
            <a:r>
              <a:rPr lang="fr-FR" spc="15" dirty="0"/>
              <a:t>00</a:t>
            </a:r>
            <a:r>
              <a:rPr spc="15" dirty="0"/>
              <a:t> </a:t>
            </a:r>
            <a:r>
              <a:rPr spc="10" dirty="0"/>
              <a:t>-</a:t>
            </a:r>
            <a:r>
              <a:rPr spc="-380" dirty="0"/>
              <a:t> </a:t>
            </a:r>
            <a:r>
              <a:rPr lang="fr-FR" spc="15" dirty="0"/>
              <a:t>18</a:t>
            </a:r>
            <a:r>
              <a:rPr spc="15" dirty="0"/>
              <a:t>h</a:t>
            </a:r>
            <a:r>
              <a:rPr lang="fr-FR" spc="15" dirty="0"/>
              <a:t>00</a:t>
            </a:r>
            <a:endParaRPr spc="15" dirty="0"/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AMPHI</a:t>
            </a:r>
            <a:r>
              <a:rPr sz="3750" u="sng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ARON, 2</a:t>
            </a:r>
            <a:r>
              <a:rPr lang="fr-FR" sz="3750" u="sng" spc="20" baseline="3000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nd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 err="1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Floor</a:t>
            </a:r>
            <a:endParaRPr sz="3750" u="sng" dirty="0">
              <a:latin typeface="GothamNarrow-Medium"/>
              <a:cs typeface="GothamNarrow-Medium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8B427F9-D01C-B044-9295-BFE0B8588C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5" y="10064457"/>
            <a:ext cx="5131370" cy="73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E00530-A22C-6FDF-47FA-6158C3B66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697" y="279164"/>
            <a:ext cx="9753600" cy="365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3A11962-6B6A-AF77-EAC5-10895EE0C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471" y="5318084"/>
            <a:ext cx="10052051" cy="59957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FEEFF72-108D-8FF0-1A0A-588160F79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B581DAB7-3BEC-B492-3248-6EF0FB8B0169}"/>
              </a:ext>
            </a:extLst>
          </p:cNvPr>
          <p:cNvSpPr txBox="1"/>
          <p:nvPr/>
        </p:nvSpPr>
        <p:spPr>
          <a:xfrm>
            <a:off x="510844" y="3425767"/>
            <a:ext cx="9160206" cy="23897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GRASFI ANNUAL</a:t>
            </a:r>
          </a:p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CONFERENCE</a:t>
            </a:r>
            <a:endParaRPr sz="8050" dirty="0">
              <a:latin typeface="Gotham Narrow Bold"/>
              <a:cs typeface="Gotham Narrow Bold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309C5246-6BAB-8582-2C4A-C5386E371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5" y="10064457"/>
            <a:ext cx="5131370" cy="73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2F5655C-F83F-3329-EB6E-7E8BB0CE0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7697" y="279164"/>
            <a:ext cx="9753600" cy="365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9D53DAC-4D85-0B28-E474-7B182CB63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8471" y="5318084"/>
            <a:ext cx="10052051" cy="5995792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9D926F2-04E8-55A0-D1C7-6F3102EF4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600" dirty="0">
                <a:solidFill>
                  <a:schemeClr val="accent5">
                    <a:lumMod val="50000"/>
                  </a:schemeClr>
                </a:solidFill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9BE92F-0C91-E47D-777D-AC59A59822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803" y="1642980"/>
            <a:ext cx="10430183" cy="38626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4EE3BD-D4E4-1C57-7562-8DE5DCCF47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5" y="6886918"/>
            <a:ext cx="10052828" cy="41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9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E923B4C-0493-C884-8D9B-D7814B4A4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546D5440-6F09-8CEF-9D42-234169FD460C}"/>
              </a:ext>
            </a:extLst>
          </p:cNvPr>
          <p:cNvSpPr txBox="1"/>
          <p:nvPr/>
        </p:nvSpPr>
        <p:spPr>
          <a:xfrm>
            <a:off x="510844" y="3425767"/>
            <a:ext cx="9160206" cy="23897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GRASFI ANNUAL</a:t>
            </a:r>
          </a:p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CONFERENCE</a:t>
            </a:r>
            <a:endParaRPr sz="8050" dirty="0">
              <a:latin typeface="Gotham Narrow Bold"/>
              <a:cs typeface="Gotham Narrow 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E820FDD4-1466-A161-0B32-C632656E4D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844" y="394265"/>
            <a:ext cx="7019925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.</a:t>
            </a:r>
            <a:r>
              <a:rPr lang="fr-FR" b="1" spc="20" dirty="0">
                <a:latin typeface="Gotham Narrow Bold"/>
                <a:cs typeface="Gotham Narrow Bold"/>
              </a:rPr>
              <a:t>08</a:t>
            </a:r>
            <a:r>
              <a:rPr b="1" spc="20" dirty="0">
                <a:latin typeface="Gotham Narrow Bold"/>
                <a:cs typeface="Gotham Narrow Bold"/>
              </a:rPr>
              <a:t>.20</a:t>
            </a: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 </a:t>
            </a:r>
            <a:r>
              <a:rPr spc="15" dirty="0"/>
              <a:t>/ </a:t>
            </a:r>
            <a:r>
              <a:rPr lang="fr-FR" spc="15" dirty="0"/>
              <a:t>9</a:t>
            </a:r>
            <a:r>
              <a:rPr spc="15" dirty="0"/>
              <a:t>h</a:t>
            </a:r>
            <a:r>
              <a:rPr lang="fr-FR" spc="15" dirty="0"/>
              <a:t>00</a:t>
            </a:r>
            <a:r>
              <a:rPr spc="15" dirty="0"/>
              <a:t> </a:t>
            </a:r>
            <a:r>
              <a:rPr spc="10" dirty="0"/>
              <a:t>-</a:t>
            </a:r>
            <a:r>
              <a:rPr spc="-380" dirty="0"/>
              <a:t> </a:t>
            </a:r>
            <a:r>
              <a:rPr lang="fr-FR" spc="15" dirty="0"/>
              <a:t>18</a:t>
            </a:r>
            <a:r>
              <a:rPr spc="15" dirty="0"/>
              <a:t>h</a:t>
            </a:r>
            <a:r>
              <a:rPr lang="fr-FR" spc="15" dirty="0"/>
              <a:t>00</a:t>
            </a:r>
            <a:endParaRPr spc="15" dirty="0"/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AMPHI</a:t>
            </a:r>
            <a:r>
              <a:rPr sz="3750" u="sng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ARON, 2</a:t>
            </a:r>
            <a:r>
              <a:rPr lang="fr-FR" sz="3750" u="sng" spc="20" baseline="3000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nd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 err="1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Floor</a:t>
            </a:r>
            <a:endParaRPr sz="3750" u="sng" dirty="0">
              <a:latin typeface="GothamNarrow-Medium"/>
              <a:cs typeface="GothamNarrow-Medium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D1E7C82-3B2C-6F1C-A535-BACDAF3776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5" y="10064457"/>
            <a:ext cx="5131370" cy="73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BD277B4-B360-83E4-DE15-D2ECB1D7D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1" y="168275"/>
            <a:ext cx="9753600" cy="365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04DCAFD-D52F-4CF0-8821-BFBE09391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" y="5313558"/>
            <a:ext cx="10052051" cy="599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ED2825-558A-80CC-5375-88C01B9864DE}"/>
              </a:ext>
            </a:extLst>
          </p:cNvPr>
          <p:cNvSpPr txBox="1"/>
          <p:nvPr/>
        </p:nvSpPr>
        <p:spPr>
          <a:xfrm>
            <a:off x="11150600" y="1463675"/>
            <a:ext cx="7848600" cy="618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/>
              <a:t>GRASFI </a:t>
            </a:r>
            <a:r>
              <a:rPr lang="en-GB" sz="2800" dirty="0"/>
              <a:t>prize for </a:t>
            </a:r>
            <a:r>
              <a:rPr lang="en-GB" sz="3600" b="1" dirty="0"/>
              <a:t>Best PhD Research paper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goes to</a:t>
            </a:r>
          </a:p>
          <a:p>
            <a:pPr>
              <a:lnSpc>
                <a:spcPct val="150000"/>
              </a:lnSpc>
            </a:pPr>
            <a:endParaRPr lang="en-GB" sz="4000" b="1" dirty="0"/>
          </a:p>
          <a:p>
            <a:pPr>
              <a:lnSpc>
                <a:spcPct val="150000"/>
              </a:lnSpc>
            </a:pPr>
            <a:r>
              <a:rPr lang="en-GB" sz="4000" b="1" i="1" dirty="0"/>
              <a:t>“Firm Operations, Biodiversity Loss, and Corporate Disclosure” 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by </a:t>
            </a:r>
            <a:r>
              <a:rPr lang="en-GB" sz="40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Atreya Dey</a:t>
            </a:r>
          </a:p>
        </p:txBody>
      </p:sp>
    </p:spTree>
    <p:extLst>
      <p:ext uri="{BB962C8B-B14F-4D97-AF65-F5344CB8AC3E}">
        <p14:creationId xmlns:p14="http://schemas.microsoft.com/office/powerpoint/2010/main" val="20514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FF0DAED-C9AD-A137-1B6C-FFAE2D425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D0571717-5DFA-8B8F-E5A3-D20F19E61E45}"/>
              </a:ext>
            </a:extLst>
          </p:cNvPr>
          <p:cNvSpPr txBox="1"/>
          <p:nvPr/>
        </p:nvSpPr>
        <p:spPr>
          <a:xfrm>
            <a:off x="510844" y="3425767"/>
            <a:ext cx="9160206" cy="23897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GRASFI ANNUAL</a:t>
            </a:r>
          </a:p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CONFERENCE</a:t>
            </a:r>
            <a:endParaRPr sz="8050" dirty="0">
              <a:latin typeface="Gotham Narrow Bold"/>
              <a:cs typeface="Gotham Narrow 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9066145B-51A3-3D6D-DD7B-D27E52468F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844" y="394265"/>
            <a:ext cx="7019925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.</a:t>
            </a:r>
            <a:r>
              <a:rPr lang="fr-FR" b="1" spc="20" dirty="0">
                <a:latin typeface="Gotham Narrow Bold"/>
                <a:cs typeface="Gotham Narrow Bold"/>
              </a:rPr>
              <a:t>08</a:t>
            </a:r>
            <a:r>
              <a:rPr b="1" spc="20" dirty="0">
                <a:latin typeface="Gotham Narrow Bold"/>
                <a:cs typeface="Gotham Narrow Bold"/>
              </a:rPr>
              <a:t>.20</a:t>
            </a: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 </a:t>
            </a:r>
            <a:r>
              <a:rPr spc="15" dirty="0"/>
              <a:t>/ </a:t>
            </a:r>
            <a:r>
              <a:rPr lang="fr-FR" spc="15" dirty="0"/>
              <a:t>9</a:t>
            </a:r>
            <a:r>
              <a:rPr spc="15" dirty="0"/>
              <a:t>h</a:t>
            </a:r>
            <a:r>
              <a:rPr lang="fr-FR" spc="15" dirty="0"/>
              <a:t>00</a:t>
            </a:r>
            <a:r>
              <a:rPr spc="15" dirty="0"/>
              <a:t> </a:t>
            </a:r>
            <a:r>
              <a:rPr spc="10" dirty="0"/>
              <a:t>-</a:t>
            </a:r>
            <a:r>
              <a:rPr spc="-380" dirty="0"/>
              <a:t> </a:t>
            </a:r>
            <a:r>
              <a:rPr lang="fr-FR" spc="15" dirty="0"/>
              <a:t>18</a:t>
            </a:r>
            <a:r>
              <a:rPr spc="15" dirty="0"/>
              <a:t>h</a:t>
            </a:r>
            <a:r>
              <a:rPr lang="fr-FR" spc="15" dirty="0"/>
              <a:t>00</a:t>
            </a:r>
            <a:endParaRPr spc="15" dirty="0"/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AMPHI</a:t>
            </a:r>
            <a:r>
              <a:rPr sz="3750" u="sng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ARON, 2</a:t>
            </a:r>
            <a:r>
              <a:rPr lang="fr-FR" sz="3750" u="sng" spc="20" baseline="3000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nd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 err="1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Floor</a:t>
            </a:r>
            <a:endParaRPr sz="3750" u="sng" dirty="0">
              <a:latin typeface="GothamNarrow-Medium"/>
              <a:cs typeface="GothamNarrow-Medium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D99B546F-55F8-EAC0-BC06-B64909BADE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5" y="10064457"/>
            <a:ext cx="5131370" cy="73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BEBCFBA-0BA8-A48D-CDF1-E713B832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1" y="168275"/>
            <a:ext cx="9753600" cy="365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2E61F7D-D27C-FE43-E025-304305848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" y="5313558"/>
            <a:ext cx="10052051" cy="599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8AD905-7335-0B1D-F0DC-C1DAE5F7EEF0}"/>
              </a:ext>
            </a:extLst>
          </p:cNvPr>
          <p:cNvSpPr txBox="1"/>
          <p:nvPr/>
        </p:nvSpPr>
        <p:spPr>
          <a:xfrm>
            <a:off x="11150600" y="1463675"/>
            <a:ext cx="7848600" cy="876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4000" b="1" dirty="0"/>
              <a:t>				</a:t>
            </a:r>
            <a:r>
              <a:rPr lang="en-GB" sz="2800" dirty="0"/>
              <a:t>prize for </a:t>
            </a:r>
            <a:br>
              <a:rPr lang="en-GB" sz="4000" b="1" dirty="0"/>
            </a:br>
            <a:r>
              <a:rPr lang="en-GB" sz="3600" b="1" dirty="0"/>
              <a:t>Best Data and Metrics in Sustainable Finance and Investment Research 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goes to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“</a:t>
            </a:r>
            <a:r>
              <a:rPr lang="en-GB" sz="4000" b="1" dirty="0"/>
              <a:t>Biodiversity Co-Benefits in Carbon Markets? Evidence from Voluntary Offset Projects</a:t>
            </a:r>
            <a:r>
              <a:rPr lang="en-GB" sz="4000" b="1" i="1" dirty="0"/>
              <a:t>” </a:t>
            </a:r>
          </a:p>
          <a:p>
            <a:pPr>
              <a:lnSpc>
                <a:spcPct val="150000"/>
              </a:lnSpc>
            </a:pPr>
            <a:r>
              <a:rPr lang="en-GB" sz="2800" i="1" dirty="0"/>
              <a:t>by</a:t>
            </a:r>
            <a:r>
              <a:rPr lang="en-GB" sz="2800" b="1" i="1" dirty="0"/>
              <a:t> </a:t>
            </a:r>
            <a:r>
              <a:rPr lang="en-GB" sz="28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Zoey </a:t>
            </a:r>
            <a:r>
              <a:rPr lang="en-GB" sz="4000" b="1" i="1" dirty="0" err="1"/>
              <a:t>Yiyuan</a:t>
            </a:r>
            <a:r>
              <a:rPr lang="en-GB" sz="4000" b="1" i="1" dirty="0"/>
              <a:t> Zhou and Douglas Almond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75407E-67F2-B6F7-9B6A-1A72CC1C4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50" y="1463675"/>
            <a:ext cx="3346450" cy="8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625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D48BFD-D02D-31CD-DC19-B3C6CCBB3B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C3505822-5FF8-74E7-39A1-DF4BB0BFF5E8}"/>
              </a:ext>
            </a:extLst>
          </p:cNvPr>
          <p:cNvSpPr txBox="1"/>
          <p:nvPr/>
        </p:nvSpPr>
        <p:spPr>
          <a:xfrm>
            <a:off x="510844" y="3425767"/>
            <a:ext cx="9160206" cy="238975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GRASFI ANNUAL</a:t>
            </a:r>
          </a:p>
          <a:p>
            <a:pPr marL="12700">
              <a:lnSpc>
                <a:spcPts val="9200"/>
              </a:lnSpc>
              <a:spcBef>
                <a:spcPts val="135"/>
              </a:spcBef>
            </a:pPr>
            <a:r>
              <a:rPr lang="fr-FR" sz="8050" b="1" spc="15" dirty="0">
                <a:solidFill>
                  <a:srgbClr val="FFFFFF"/>
                </a:solidFill>
                <a:latin typeface="Gotham Narrow Bold"/>
                <a:cs typeface="Gotham Narrow Bold"/>
              </a:rPr>
              <a:t>CONFERENCE</a:t>
            </a:r>
            <a:endParaRPr sz="8050" dirty="0">
              <a:latin typeface="Gotham Narrow Bold"/>
              <a:cs typeface="Gotham Narrow Bold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D7A5EE36-C8BE-22D0-1EF5-1A882EA880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0844" y="394265"/>
            <a:ext cx="7019925" cy="130619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.</a:t>
            </a:r>
            <a:r>
              <a:rPr lang="fr-FR" b="1" spc="20" dirty="0">
                <a:latin typeface="Gotham Narrow Bold"/>
                <a:cs typeface="Gotham Narrow Bold"/>
              </a:rPr>
              <a:t>08</a:t>
            </a:r>
            <a:r>
              <a:rPr b="1" spc="20" dirty="0">
                <a:latin typeface="Gotham Narrow Bold"/>
                <a:cs typeface="Gotham Narrow Bold"/>
              </a:rPr>
              <a:t>.20</a:t>
            </a:r>
            <a:r>
              <a:rPr lang="fr-FR" b="1" spc="20" dirty="0">
                <a:latin typeface="Gotham Narrow Bold"/>
                <a:cs typeface="Gotham Narrow Bold"/>
              </a:rPr>
              <a:t>25</a:t>
            </a:r>
            <a:r>
              <a:rPr b="1" spc="20" dirty="0">
                <a:latin typeface="Gotham Narrow Bold"/>
                <a:cs typeface="Gotham Narrow Bold"/>
              </a:rPr>
              <a:t> </a:t>
            </a:r>
            <a:r>
              <a:rPr spc="15" dirty="0"/>
              <a:t>/ </a:t>
            </a:r>
            <a:r>
              <a:rPr lang="fr-FR" spc="15" dirty="0"/>
              <a:t>9</a:t>
            </a:r>
            <a:r>
              <a:rPr spc="15" dirty="0"/>
              <a:t>h</a:t>
            </a:r>
            <a:r>
              <a:rPr lang="fr-FR" spc="15" dirty="0"/>
              <a:t>00</a:t>
            </a:r>
            <a:r>
              <a:rPr spc="15" dirty="0"/>
              <a:t> </a:t>
            </a:r>
            <a:r>
              <a:rPr spc="10" dirty="0"/>
              <a:t>-</a:t>
            </a:r>
            <a:r>
              <a:rPr spc="-380" dirty="0"/>
              <a:t> </a:t>
            </a:r>
            <a:r>
              <a:rPr lang="fr-FR" spc="15" dirty="0"/>
              <a:t>18</a:t>
            </a:r>
            <a:r>
              <a:rPr spc="15" dirty="0"/>
              <a:t>h</a:t>
            </a:r>
            <a:r>
              <a:rPr lang="fr-FR" spc="15" dirty="0"/>
              <a:t>00</a:t>
            </a:r>
            <a:endParaRPr spc="15" dirty="0"/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AMPHI</a:t>
            </a:r>
            <a:r>
              <a:rPr sz="3750" u="sng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ARON, 2</a:t>
            </a:r>
            <a:r>
              <a:rPr lang="fr-FR" sz="3750" u="sng" spc="20" baseline="3000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nd</a:t>
            </a:r>
            <a:r>
              <a:rPr lang="fr-FR" sz="3750" u="sng" spc="20" dirty="0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 </a:t>
            </a:r>
            <a:r>
              <a:rPr lang="fr-FR" sz="3750" u="sng" spc="20" dirty="0" err="1">
                <a:uFill>
                  <a:solidFill>
                    <a:srgbClr val="FFFFFF"/>
                  </a:solidFill>
                </a:uFill>
                <a:latin typeface="GothamNarrow-Medium"/>
                <a:cs typeface="GothamNarrow-Medium"/>
              </a:rPr>
              <a:t>Floor</a:t>
            </a:r>
            <a:endParaRPr sz="3750" u="sng" dirty="0">
              <a:latin typeface="GothamNarrow-Medium"/>
              <a:cs typeface="GothamNarrow-Medium"/>
            </a:endParaRP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9A6B46A2-EF4B-70C0-33F5-DF3050EC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15" y="10064457"/>
            <a:ext cx="5131370" cy="7330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CF30A64-B3FE-2FC8-7831-81E2B0348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91" y="168275"/>
            <a:ext cx="9753600" cy="36576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743DDA-F289-0562-4C5A-8F0F3B0EF8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85" y="5313558"/>
            <a:ext cx="10052051" cy="59957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B10521-DF33-0C9A-A4A6-5C38FBC33584}"/>
              </a:ext>
            </a:extLst>
          </p:cNvPr>
          <p:cNvSpPr txBox="1"/>
          <p:nvPr/>
        </p:nvSpPr>
        <p:spPr>
          <a:xfrm>
            <a:off x="11347450" y="3425767"/>
            <a:ext cx="7848600" cy="636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prize for </a:t>
            </a:r>
            <a:r>
              <a:rPr lang="en-GB" sz="3600" b="1" dirty="0"/>
              <a:t>Best Paper </a:t>
            </a:r>
            <a:r>
              <a:rPr lang="en-GB" sz="2800" dirty="0"/>
              <a:t>goes to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“</a:t>
            </a:r>
            <a:r>
              <a:rPr lang="en-GB" sz="4000" b="1" dirty="0"/>
              <a:t>Pricing Pollution: Asset-Pricing Implications of the EU Emissions Trading System</a:t>
            </a:r>
            <a:r>
              <a:rPr lang="en-GB" sz="4000" b="1" i="1" dirty="0"/>
              <a:t>” </a:t>
            </a:r>
          </a:p>
          <a:p>
            <a:pPr>
              <a:lnSpc>
                <a:spcPct val="150000"/>
              </a:lnSpc>
            </a:pPr>
            <a:r>
              <a:rPr lang="en-GB" sz="4000" i="1" dirty="0"/>
              <a:t>by</a:t>
            </a:r>
            <a:r>
              <a:rPr lang="en-GB" sz="4000" b="1" i="1" dirty="0"/>
              <a:t> </a:t>
            </a:r>
            <a:r>
              <a:rPr lang="en-GB" sz="4000" i="1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4000" b="1" i="1" dirty="0"/>
              <a:t>Joop </a:t>
            </a:r>
            <a:r>
              <a:rPr lang="en-GB" sz="4000" b="1" i="1" dirty="0" err="1"/>
              <a:t>Huij</a:t>
            </a:r>
            <a:r>
              <a:rPr lang="en-GB" sz="4000" b="1" i="1" dirty="0"/>
              <a:t>, Dries Laurs, Philip Stork, and Remco </a:t>
            </a:r>
            <a:r>
              <a:rPr lang="en-GB" sz="4000" b="1" i="1" dirty="0" err="1"/>
              <a:t>Zwinkels</a:t>
            </a:r>
            <a:endParaRPr lang="en-GB" sz="4000" b="1" i="1" dirty="0"/>
          </a:p>
        </p:txBody>
      </p:sp>
      <p:pic>
        <p:nvPicPr>
          <p:cNvPr id="2050" name="Picture 2" descr="BNP Paribas logo">
            <a:extLst>
              <a:ext uri="{FF2B5EF4-FFF2-40B4-BE49-F238E27FC236}">
                <a16:creationId xmlns:a16="http://schemas.microsoft.com/office/drawing/2014/main" id="{4C0D7FC3-9445-9B60-E121-A2910D21C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5481" y="701675"/>
            <a:ext cx="8867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76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E1EF-6C9D-1728-6298-FDBCC6D8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76410-8735-E0CD-56D6-C646BDE227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C33CE3-F641-ECF2-C392-A23BF48C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06" y="394265"/>
            <a:ext cx="19842090" cy="105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8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80620-AA74-BCE0-BC62-B163D0D4D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676D2BB-72D0-0605-82DE-5D28221252E2}"/>
              </a:ext>
            </a:extLst>
          </p:cNvPr>
          <p:cNvSpPr/>
          <p:nvPr/>
        </p:nvSpPr>
        <p:spPr>
          <a:xfrm>
            <a:off x="3765686" y="1264221"/>
            <a:ext cx="7278481" cy="1187250"/>
          </a:xfrm>
          <a:prstGeom prst="rect">
            <a:avLst/>
          </a:prstGeom>
          <a:solidFill>
            <a:srgbClr val="7F91B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968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E53173A-8C66-2058-83DD-433814D62D1E}"/>
              </a:ext>
            </a:extLst>
          </p:cNvPr>
          <p:cNvGrpSpPr/>
          <p:nvPr/>
        </p:nvGrpSpPr>
        <p:grpSpPr>
          <a:xfrm>
            <a:off x="494491" y="8331962"/>
            <a:ext cx="10764918" cy="2115787"/>
            <a:chOff x="224088" y="5182033"/>
            <a:chExt cx="6528314" cy="1283105"/>
          </a:xfrm>
        </p:grpSpPr>
        <p:pic>
          <p:nvPicPr>
            <p:cNvPr id="6" name="Picture 5" descr="A black circle with white text&#10;&#10;AI-generated content may be incorrect.">
              <a:extLst>
                <a:ext uri="{FF2B5EF4-FFF2-40B4-BE49-F238E27FC236}">
                  <a16:creationId xmlns:a16="http://schemas.microsoft.com/office/drawing/2014/main" id="{9285C2B0-DB6C-DFED-3275-0CC5991CE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9" t="7015" r="5663" b="8153"/>
            <a:stretch>
              <a:fillRect/>
            </a:stretch>
          </p:blipFill>
          <p:spPr>
            <a:xfrm>
              <a:off x="319772" y="5636274"/>
              <a:ext cx="2301849" cy="828864"/>
            </a:xfrm>
            <a:prstGeom prst="rect">
              <a:avLst/>
            </a:prstGeom>
          </p:spPr>
        </p:pic>
        <p:pic>
          <p:nvPicPr>
            <p:cNvPr id="15" name="Picture 14" descr="A green and black logo&#10;&#10;AI-generated content may be incorrect.">
              <a:extLst>
                <a:ext uri="{FF2B5EF4-FFF2-40B4-BE49-F238E27FC236}">
                  <a16:creationId xmlns:a16="http://schemas.microsoft.com/office/drawing/2014/main" id="{3749C0C0-8D9B-22AA-2A9C-7BEDAA95D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3095" y="5734307"/>
              <a:ext cx="1463997" cy="632799"/>
            </a:xfrm>
            <a:prstGeom prst="rect">
              <a:avLst/>
            </a:prstGeom>
          </p:spPr>
        </p:pic>
        <p:pic>
          <p:nvPicPr>
            <p:cNvPr id="16" name="Picture 15" descr="A blue text on a black background&#10;&#10;AI-generated content may be incorrect.">
              <a:extLst>
                <a:ext uri="{FF2B5EF4-FFF2-40B4-BE49-F238E27FC236}">
                  <a16:creationId xmlns:a16="http://schemas.microsoft.com/office/drawing/2014/main" id="{E6B2808E-C81E-613C-D49D-5B46B8A02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1" b="3994"/>
            <a:stretch>
              <a:fillRect/>
            </a:stretch>
          </p:blipFill>
          <p:spPr>
            <a:xfrm>
              <a:off x="4853148" y="5700159"/>
              <a:ext cx="1899254" cy="701095"/>
            </a:xfrm>
            <a:prstGeom prst="rect">
              <a:avLst/>
            </a:prstGeom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3B1ED96C-7092-4BBD-1E19-2314D6886CA2}"/>
                </a:ext>
              </a:extLst>
            </p:cNvPr>
            <p:cNvSpPr txBox="1">
              <a:spLocks/>
            </p:cNvSpPr>
            <p:nvPr/>
          </p:nvSpPr>
          <p:spPr>
            <a:xfrm>
              <a:off x="4795967" y="5182033"/>
              <a:ext cx="1804924" cy="453472"/>
            </a:xfrm>
            <a:prstGeom prst="rect">
              <a:avLst/>
            </a:prstGeom>
          </p:spPr>
          <p:txBody>
            <a:bodyPr vert="horz" lIns="150781" tIns="75390" rIns="150781" bIns="753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979" dirty="0">
                  <a:solidFill>
                    <a:srgbClr val="141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HOSTED BY</a:t>
              </a:r>
              <a:endParaRPr lang="en-SG" sz="1979" dirty="0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877EC587-9DDF-6D63-E438-461BBA4F497A}"/>
                </a:ext>
              </a:extLst>
            </p:cNvPr>
            <p:cNvSpPr txBox="1">
              <a:spLocks/>
            </p:cNvSpPr>
            <p:nvPr/>
          </p:nvSpPr>
          <p:spPr>
            <a:xfrm>
              <a:off x="224088" y="5182033"/>
              <a:ext cx="1804924" cy="453472"/>
            </a:xfrm>
            <a:prstGeom prst="rect">
              <a:avLst/>
            </a:prstGeom>
          </p:spPr>
          <p:txBody>
            <a:bodyPr vert="horz" lIns="150781" tIns="75390" rIns="150781" bIns="753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1979" dirty="0">
                  <a:solidFill>
                    <a:srgbClr val="141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ORGANISED BY</a:t>
              </a:r>
              <a:endParaRPr lang="en-SG" sz="1979" dirty="0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 descr="A waterfall inside a glass dome&#10;&#10;AI-generated content may be incorrect.">
            <a:extLst>
              <a:ext uri="{FF2B5EF4-FFF2-40B4-BE49-F238E27FC236}">
                <a16:creationId xmlns:a16="http://schemas.microsoft.com/office/drawing/2014/main" id="{56A6AFBD-D442-BCEE-B574-A8CCCAB7A9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7750" y="397"/>
            <a:ext cx="8481417" cy="1130855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D2D6A978-E3FF-BE00-6154-5566B2889E19}"/>
              </a:ext>
            </a:extLst>
          </p:cNvPr>
          <p:cNvGrpSpPr/>
          <p:nvPr/>
        </p:nvGrpSpPr>
        <p:grpSpPr>
          <a:xfrm>
            <a:off x="494492" y="2667516"/>
            <a:ext cx="10556682" cy="5346800"/>
            <a:chOff x="299881" y="1550782"/>
            <a:chExt cx="6402031" cy="3242532"/>
          </a:xfrm>
        </p:grpSpPr>
        <p:pic>
          <p:nvPicPr>
            <p:cNvPr id="7" name="Picture 6" descr="A white rectangular sign with blue text&#10;&#10;AI-generated content may be incorrect.">
              <a:extLst>
                <a:ext uri="{FF2B5EF4-FFF2-40B4-BE49-F238E27FC236}">
                  <a16:creationId xmlns:a16="http://schemas.microsoft.com/office/drawing/2014/main" id="{9AD8E700-E3D8-8DBA-6E9E-7AEF31FA8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" t="7622" r="5276" b="10897"/>
            <a:stretch>
              <a:fillRect/>
            </a:stretch>
          </p:blipFill>
          <p:spPr>
            <a:xfrm>
              <a:off x="761912" y="1550782"/>
              <a:ext cx="5940000" cy="2435836"/>
            </a:xfrm>
            <a:prstGeom prst="rect">
              <a:avLst/>
            </a:prstGeom>
          </p:spPr>
        </p:pic>
        <p:sp>
          <p:nvSpPr>
            <p:cNvPr id="12" name="Parallelogram 11">
              <a:extLst>
                <a:ext uri="{FF2B5EF4-FFF2-40B4-BE49-F238E27FC236}">
                  <a16:creationId xmlns:a16="http://schemas.microsoft.com/office/drawing/2014/main" id="{1AF44C32-7AA4-CB7F-613D-C06AA037863B}"/>
                </a:ext>
              </a:extLst>
            </p:cNvPr>
            <p:cNvSpPr/>
            <p:nvPr/>
          </p:nvSpPr>
          <p:spPr>
            <a:xfrm>
              <a:off x="299881" y="3956431"/>
              <a:ext cx="5809471" cy="836883"/>
            </a:xfrm>
            <a:prstGeom prst="parallelogram">
              <a:avLst/>
            </a:prstGeom>
            <a:noFill/>
            <a:ln w="46990">
              <a:solidFill>
                <a:srgbClr val="141B4D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2968" dirty="0"/>
            </a:p>
          </p:txBody>
        </p:sp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0CFED473-DCC9-B2A8-111C-F5F0A7AD1777}"/>
                </a:ext>
              </a:extLst>
            </p:cNvPr>
            <p:cNvSpPr txBox="1">
              <a:spLocks/>
            </p:cNvSpPr>
            <p:nvPr/>
          </p:nvSpPr>
          <p:spPr>
            <a:xfrm>
              <a:off x="504130" y="4102998"/>
              <a:ext cx="5400972" cy="597054"/>
            </a:xfrm>
            <a:prstGeom prst="rect">
              <a:avLst/>
            </a:prstGeom>
          </p:spPr>
          <p:txBody>
            <a:bodyPr vert="horz" lIns="150781" tIns="75390" rIns="150781" bIns="7539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ts val="4617"/>
                </a:lnSpc>
              </a:pPr>
              <a:r>
                <a:rPr lang="en-US" sz="4617" dirty="0">
                  <a:solidFill>
                    <a:srgbClr val="141B4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Sustainable Finance and Investment Research in Asia</a:t>
              </a:r>
              <a:endParaRPr lang="en-SG" sz="4617" dirty="0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7072CFCF-5E4D-3DC2-0868-DD8119B77928}"/>
              </a:ext>
            </a:extLst>
          </p:cNvPr>
          <p:cNvSpPr txBox="1">
            <a:spLocks/>
          </p:cNvSpPr>
          <p:nvPr/>
        </p:nvSpPr>
        <p:spPr>
          <a:xfrm>
            <a:off x="3765686" y="1387274"/>
            <a:ext cx="7278481" cy="941148"/>
          </a:xfrm>
          <a:prstGeom prst="rect">
            <a:avLst/>
          </a:prstGeom>
        </p:spPr>
        <p:txBody>
          <a:bodyPr vert="horz" lIns="150781" tIns="75390" rIns="150781" bIns="753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245" b="1" dirty="0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 December</a:t>
            </a:r>
            <a:endParaRPr lang="en-SG" sz="8245" b="1" dirty="0">
              <a:solidFill>
                <a:srgbClr val="141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6F4997-98B7-E18F-81A1-27A6A302FB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92" y="750403"/>
            <a:ext cx="6175417" cy="647449"/>
          </a:xfrm>
        </p:spPr>
        <p:txBody>
          <a:bodyPr anchor="ctr">
            <a:noAutofit/>
          </a:bodyPr>
          <a:lstStyle/>
          <a:p>
            <a:pPr algn="l"/>
            <a:r>
              <a:rPr lang="en-US" sz="6596" b="1" dirty="0">
                <a:solidFill>
                  <a:srgbClr val="141B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the Date</a:t>
            </a:r>
            <a:endParaRPr lang="en-SG" sz="6596" b="1" dirty="0">
              <a:solidFill>
                <a:srgbClr val="141B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6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201</Words>
  <Application>Microsoft Office PowerPoint</Application>
  <PresentationFormat>Custom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Gotham Narrow Bold</vt:lpstr>
      <vt:lpstr>GothamNarrow-Book</vt:lpstr>
      <vt:lpstr>GothamNarrow-Medium</vt:lpstr>
      <vt:lpstr>Office Theme</vt:lpstr>
      <vt:lpstr>25.08.2025 / 9h00 - 18h00 AMPHI ARON, 2nd Floor</vt:lpstr>
      <vt:lpstr>Thank you!</vt:lpstr>
      <vt:lpstr>25.08.2025 / 9h00 - 18h00 AMPHI ARON, 2nd Floor</vt:lpstr>
      <vt:lpstr>25.08.2025 / 9h00 - 18h00 AMPHI ARON, 2nd Floor</vt:lpstr>
      <vt:lpstr>25.08.2025 / 9h00 - 18h00 AMPHI ARON, 2nd Floor</vt:lpstr>
      <vt:lpstr>PowerPoint Presentation</vt:lpstr>
      <vt:lpstr>Save the 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Ecran-modele.indd</dc:title>
  <dc:creator>Heidi Raubenheimer</dc:creator>
  <cp:lastModifiedBy>Heidi Raubenheimer</cp:lastModifiedBy>
  <cp:revision>6</cp:revision>
  <dcterms:created xsi:type="dcterms:W3CDTF">2020-02-06T14:52:53Z</dcterms:created>
  <dcterms:modified xsi:type="dcterms:W3CDTF">2025-08-27T10:50:19Z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2020-02-06T00:00:00Z</vt:filetime>
  </property>
  <property fmtid="{D5CDD505-2E9C-101B-9397-08002B2CF9AE}" pid="3" name="Creator">
    <vt:lpwstr>Adobe InDesign 15.0 (Macintosh)</vt:lpwstr>
  </property>
  <property fmtid="{D5CDD505-2E9C-101B-9397-08002B2CF9AE}" pid="4" name="LastSaved">
    <vt:filetime>2020-02-06T00:00:00Z</vt:filetime>
  </property>
</Properties>
</file>