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1" r:id="rId2"/>
    <p:sldId id="369" r:id="rId3"/>
    <p:sldId id="363" r:id="rId4"/>
    <p:sldId id="327" r:id="rId5"/>
    <p:sldId id="322" r:id="rId6"/>
    <p:sldId id="329" r:id="rId7"/>
    <p:sldId id="318" r:id="rId8"/>
    <p:sldId id="366" r:id="rId9"/>
    <p:sldId id="296" r:id="rId10"/>
    <p:sldId id="341" r:id="rId11"/>
    <p:sldId id="326" r:id="rId12"/>
    <p:sldId id="332" r:id="rId13"/>
    <p:sldId id="347" r:id="rId14"/>
    <p:sldId id="351" r:id="rId15"/>
    <p:sldId id="352" r:id="rId16"/>
    <p:sldId id="354" r:id="rId17"/>
    <p:sldId id="355" r:id="rId18"/>
    <p:sldId id="357" r:id="rId19"/>
    <p:sldId id="356" r:id="rId20"/>
    <p:sldId id="359" r:id="rId21"/>
    <p:sldId id="361" r:id="rId22"/>
    <p:sldId id="330" r:id="rId23"/>
    <p:sldId id="316" r:id="rId24"/>
    <p:sldId id="348" r:id="rId25"/>
    <p:sldId id="349" r:id="rId26"/>
    <p:sldId id="367" r:id="rId27"/>
    <p:sldId id="368" r:id="rId28"/>
    <p:sldId id="362" r:id="rId29"/>
    <p:sldId id="35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DD3"/>
    <a:srgbClr val="116FC6"/>
    <a:srgbClr val="BCD6EE"/>
    <a:srgbClr val="73574D"/>
    <a:srgbClr val="FDF3ED"/>
    <a:srgbClr val="E5DCD3"/>
    <a:srgbClr val="F4F0EC"/>
    <a:srgbClr val="AB9274"/>
    <a:srgbClr val="89BDF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773" y="72"/>
      </p:cViewPr>
      <p:guideLst/>
    </p:cSldViewPr>
  </p:slideViewPr>
  <p:notesTextViewPr>
    <p:cViewPr>
      <p:scale>
        <a:sx n="3" d="2"/>
        <a:sy n="3" d="2"/>
      </p:scale>
      <p:origin x="0" y="0"/>
    </p:cViewPr>
  </p:notesTextViewPr>
  <p:notesViewPr>
    <p:cSldViewPr snapToGrid="0">
      <p:cViewPr>
        <p:scale>
          <a:sx n="75" d="100"/>
          <a:sy n="75" d="100"/>
        </p:scale>
        <p:origin x="2100"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56A065-16E3-4713-8D20-69205937A97A}" type="datetimeFigureOut">
              <a:rPr lang="en-US" smtClean="0"/>
              <a:t>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9A765-8B38-46A3-A24F-48305C503181}" type="slidenum">
              <a:rPr lang="en-US" smtClean="0"/>
              <a:t>‹#›</a:t>
            </a:fld>
            <a:endParaRPr lang="en-US"/>
          </a:p>
        </p:txBody>
      </p:sp>
    </p:spTree>
    <p:extLst>
      <p:ext uri="{BB962C8B-B14F-4D97-AF65-F5344CB8AC3E}">
        <p14:creationId xmlns:p14="http://schemas.microsoft.com/office/powerpoint/2010/main" val="3022852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y-axis.com/visa/work/ireland/" TargetMode="External"/><Relationship Id="rId3" Type="http://schemas.openxmlformats.org/officeDocument/2006/relationships/hyperlink" Target="https://www.y-axis.com/migrate/canada/express-entry/" TargetMode="External"/><Relationship Id="rId7" Type="http://schemas.openxmlformats.org/officeDocument/2006/relationships/hyperlink" Target="https://www.y-axis.com/visa/work/singapore/"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y-axis.com/visa/work/australia/" TargetMode="External"/><Relationship Id="rId5" Type="http://schemas.openxmlformats.org/officeDocument/2006/relationships/hyperlink" Target="https://www.y-axis.com/migrate/canada/federal-skilled-worker-program/" TargetMode="External"/><Relationship Id="rId10" Type="http://schemas.openxmlformats.org/officeDocument/2006/relationships/hyperlink" Target="https://www.y-axis.com/visa/work/" TargetMode="External"/><Relationship Id="rId4" Type="http://schemas.openxmlformats.org/officeDocument/2006/relationships/hyperlink" Target="https://www.y-axis.com/visa/work/canada/provincial-nominee-program/" TargetMode="External"/><Relationship Id="rId9" Type="http://schemas.openxmlformats.org/officeDocument/2006/relationships/hyperlink" Target="https://www.y-axis.com/visa/work/uk-skilled-worker-visa/"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29A765-8B38-46A3-A24F-48305C503181}" type="slidenum">
              <a:rPr lang="en-US" smtClean="0"/>
              <a:t>1</a:t>
            </a:fld>
            <a:endParaRPr lang="en-US"/>
          </a:p>
        </p:txBody>
      </p:sp>
    </p:spTree>
    <p:extLst>
      <p:ext uri="{BB962C8B-B14F-4D97-AF65-F5344CB8AC3E}">
        <p14:creationId xmlns:p14="http://schemas.microsoft.com/office/powerpoint/2010/main" val="370344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B29A765-8B38-46A3-A24F-48305C503181}" type="slidenum">
              <a:rPr lang="en-US" smtClean="0"/>
              <a:t>10</a:t>
            </a:fld>
            <a:endParaRPr lang="en-US"/>
          </a:p>
        </p:txBody>
      </p:sp>
    </p:spTree>
    <p:extLst>
      <p:ext uri="{BB962C8B-B14F-4D97-AF65-F5344CB8AC3E}">
        <p14:creationId xmlns:p14="http://schemas.microsoft.com/office/powerpoint/2010/main" val="37240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B29A765-8B38-46A3-A24F-48305C503181}" type="slidenum">
              <a:rPr lang="en-US" smtClean="0"/>
              <a:t>11</a:t>
            </a:fld>
            <a:endParaRPr lang="en-US"/>
          </a:p>
        </p:txBody>
      </p:sp>
      <p:sp>
        <p:nvSpPr>
          <p:cNvPr id="6" name="Notes Placeholder 5">
            <a:extLst>
              <a:ext uri="{FF2B5EF4-FFF2-40B4-BE49-F238E27FC236}">
                <a16:creationId xmlns:a16="http://schemas.microsoft.com/office/drawing/2014/main" id="{DB00952D-24EC-B1F4-2F55-E495D72DF033}"/>
              </a:ext>
            </a:extLst>
          </p:cNvPr>
          <p:cNvSpPr>
            <a:spLocks noGrp="1"/>
          </p:cNvSpPr>
          <p:nvPr>
            <p:ph type="body" sz="quarter" idx="3"/>
          </p:nvPr>
        </p:nvSpPr>
        <p:spPr/>
        <p:txBody>
          <a:bodyPr/>
          <a:lstStyle/>
          <a:p>
            <a:pPr algn="just"/>
            <a:r>
              <a:rPr lang="en-US" b="0" i="0" dirty="0">
                <a:solidFill>
                  <a:srgbClr val="212529"/>
                </a:solidFill>
                <a:effectLst/>
                <a:latin typeface="Sharp Sans"/>
              </a:rPr>
              <a:t>Canada</a:t>
            </a:r>
          </a:p>
          <a:p>
            <a:pPr algn="just"/>
            <a:r>
              <a:rPr lang="en-US" b="1" i="0" dirty="0">
                <a:solidFill>
                  <a:srgbClr val="212529"/>
                </a:solidFill>
                <a:effectLst/>
                <a:latin typeface="muli"/>
              </a:rPr>
              <a:t>In 2023, Canada plans to grant permanent residency (PR) to 465,000 immigrants through various programs. Canada's PR targets for 2024 and 2025 are 485,000 and 500,000, respectively. </a:t>
            </a:r>
          </a:p>
          <a:p>
            <a:pPr algn="just"/>
            <a:r>
              <a:rPr lang="en-US" b="1" i="0" dirty="0">
                <a:solidFill>
                  <a:srgbClr val="212529"/>
                </a:solidFill>
                <a:effectLst/>
                <a:latin typeface="muli"/>
              </a:rPr>
              <a:t>Getting a Canadian visa is not only easy but also cheaper compared to most other developed countries. </a:t>
            </a:r>
          </a:p>
          <a:p>
            <a:pPr algn="just"/>
            <a:r>
              <a:rPr lang="en-US" b="1" i="0" dirty="0">
                <a:solidFill>
                  <a:srgbClr val="212529"/>
                </a:solidFill>
                <a:effectLst/>
                <a:latin typeface="muli"/>
              </a:rPr>
              <a:t>Its most popular immigration programs are:</a:t>
            </a:r>
          </a:p>
          <a:p>
            <a:pPr algn="just">
              <a:buFont typeface="Arial" panose="020B0604020202020204" pitchFamily="34" charset="0"/>
              <a:buChar char="•"/>
            </a:pPr>
            <a:r>
              <a:rPr lang="en-US" b="1" i="0" dirty="0">
                <a:solidFill>
                  <a:srgbClr val="212529"/>
                </a:solidFill>
                <a:effectLst/>
                <a:latin typeface="muli"/>
              </a:rPr>
              <a:t>The </a:t>
            </a:r>
            <a:r>
              <a:rPr lang="en-US" b="1" i="0" u="sng" dirty="0">
                <a:solidFill>
                  <a:srgbClr val="007BFF"/>
                </a:solidFill>
                <a:effectLst/>
                <a:latin typeface="muli"/>
                <a:hlinkClick r:id="rId3"/>
              </a:rPr>
              <a:t>Express Entry program</a:t>
            </a:r>
            <a:r>
              <a:rPr lang="en-US" b="1" i="0" dirty="0">
                <a:solidFill>
                  <a:srgbClr val="212529"/>
                </a:solidFill>
                <a:effectLst/>
                <a:latin typeface="muli"/>
              </a:rPr>
              <a:t>.</a:t>
            </a:r>
          </a:p>
          <a:p>
            <a:pPr algn="just">
              <a:buFont typeface="Arial" panose="020B0604020202020204" pitchFamily="34" charset="0"/>
              <a:buChar char="•"/>
            </a:pPr>
            <a:r>
              <a:rPr lang="en-US" b="1" i="0" dirty="0">
                <a:solidFill>
                  <a:srgbClr val="212529"/>
                </a:solidFill>
                <a:effectLst/>
                <a:latin typeface="muli"/>
              </a:rPr>
              <a:t>The Entrepreneur Program.</a:t>
            </a:r>
          </a:p>
          <a:p>
            <a:pPr algn="just">
              <a:buFont typeface="Arial" panose="020B0604020202020204" pitchFamily="34" charset="0"/>
              <a:buChar char="•"/>
            </a:pPr>
            <a:r>
              <a:rPr lang="en-US" b="1" i="0" dirty="0">
                <a:solidFill>
                  <a:srgbClr val="212529"/>
                </a:solidFill>
                <a:effectLst/>
                <a:latin typeface="muli"/>
              </a:rPr>
              <a:t>The </a:t>
            </a:r>
            <a:r>
              <a:rPr lang="en-US" b="1" i="0" u="sng" dirty="0">
                <a:solidFill>
                  <a:srgbClr val="007BFF"/>
                </a:solidFill>
                <a:effectLst/>
                <a:latin typeface="muli"/>
                <a:hlinkClick r:id="rId4"/>
              </a:rPr>
              <a:t>Provincial Nominee Program (PNP)</a:t>
            </a:r>
            <a:r>
              <a:rPr lang="en-US" b="1" i="0" dirty="0">
                <a:solidFill>
                  <a:srgbClr val="212529"/>
                </a:solidFill>
                <a:effectLst/>
                <a:latin typeface="muli"/>
              </a:rPr>
              <a:t>.</a:t>
            </a:r>
          </a:p>
          <a:p>
            <a:pPr algn="just">
              <a:buFont typeface="Arial" panose="020B0604020202020204" pitchFamily="34" charset="0"/>
              <a:buChar char="•"/>
            </a:pPr>
            <a:r>
              <a:rPr lang="en-US" b="1" i="0" dirty="0">
                <a:solidFill>
                  <a:srgbClr val="212529"/>
                </a:solidFill>
                <a:effectLst/>
                <a:latin typeface="muli"/>
              </a:rPr>
              <a:t>The </a:t>
            </a:r>
            <a:r>
              <a:rPr lang="en-US" b="1" i="0" u="sng" dirty="0">
                <a:solidFill>
                  <a:srgbClr val="007BFF"/>
                </a:solidFill>
                <a:effectLst/>
                <a:latin typeface="muli"/>
                <a:hlinkClick r:id="rId5"/>
              </a:rPr>
              <a:t>Federal Skilled Worker Program (FSWP)</a:t>
            </a:r>
            <a:r>
              <a:rPr lang="en-US" b="1" i="0" dirty="0">
                <a:solidFill>
                  <a:srgbClr val="212529"/>
                </a:solidFill>
                <a:effectLst/>
                <a:latin typeface="muli"/>
              </a:rPr>
              <a:t>.</a:t>
            </a:r>
          </a:p>
          <a:p>
            <a:pPr algn="just"/>
            <a:r>
              <a:rPr lang="en-US" b="1" i="0" dirty="0">
                <a:solidFill>
                  <a:srgbClr val="212529"/>
                </a:solidFill>
                <a:effectLst/>
                <a:latin typeface="muli"/>
              </a:rPr>
              <a:t>Because of the benefits that Canada offers to immigrants, such as its health insurance program, Medicare, and subsidized and free healthcare and education, immigrants' major worries are taken care of.it is also a safe country with low crime rates.  </a:t>
            </a:r>
          </a:p>
          <a:p>
            <a:pPr algn="just"/>
            <a:r>
              <a:rPr lang="en-US" b="0" i="0" dirty="0">
                <a:solidFill>
                  <a:srgbClr val="212529"/>
                </a:solidFill>
                <a:effectLst/>
                <a:latin typeface="Sharp Sans"/>
              </a:rPr>
              <a:t>Australia</a:t>
            </a:r>
          </a:p>
          <a:p>
            <a:pPr algn="just"/>
            <a:r>
              <a:rPr lang="en-US" b="1" i="0" dirty="0">
                <a:solidFill>
                  <a:srgbClr val="212529"/>
                </a:solidFill>
                <a:effectLst/>
                <a:latin typeface="muli"/>
              </a:rPr>
              <a:t>Australia provides foreign nationals of certain countries' working holiday' visas, allowing them to reside on its shores for one year. It also issues </a:t>
            </a:r>
            <a:r>
              <a:rPr lang="en-US" b="1" i="0" u="sng" dirty="0">
                <a:solidFill>
                  <a:srgbClr val="007BFF"/>
                </a:solidFill>
                <a:effectLst/>
                <a:highlight>
                  <a:srgbClr val="FFFF00"/>
                </a:highlight>
                <a:latin typeface="muli"/>
                <a:hlinkClick r:id="rId6"/>
              </a:rPr>
              <a:t>Australian work visas</a:t>
            </a:r>
            <a:r>
              <a:rPr lang="en-US" b="1" i="0" dirty="0">
                <a:solidFill>
                  <a:srgbClr val="212529"/>
                </a:solidFill>
                <a:effectLst/>
                <a:highlight>
                  <a:srgbClr val="FFFF00"/>
                </a:highlight>
                <a:latin typeface="muli"/>
              </a:rPr>
              <a:t> to foreign workers who pass its </a:t>
            </a:r>
            <a:r>
              <a:rPr lang="en-US" b="1" i="0" dirty="0" err="1">
                <a:solidFill>
                  <a:srgbClr val="212529"/>
                </a:solidFill>
                <a:effectLst/>
                <a:highlight>
                  <a:srgbClr val="FFFF00"/>
                </a:highlight>
                <a:latin typeface="muli"/>
              </a:rPr>
              <a:t>SkillSelect</a:t>
            </a:r>
            <a:r>
              <a:rPr lang="en-US" b="1" i="0" dirty="0">
                <a:solidFill>
                  <a:srgbClr val="212529"/>
                </a:solidFill>
                <a:effectLst/>
                <a:highlight>
                  <a:srgbClr val="FFFF00"/>
                </a:highlight>
                <a:latin typeface="muli"/>
              </a:rPr>
              <a:t> assessment test.</a:t>
            </a:r>
          </a:p>
          <a:p>
            <a:pPr algn="just"/>
            <a:r>
              <a:rPr lang="en-US" b="1" i="0" dirty="0">
                <a:solidFill>
                  <a:srgbClr val="212529"/>
                </a:solidFill>
                <a:effectLst/>
                <a:latin typeface="muli"/>
              </a:rPr>
              <a:t>Australia is one of the best countries for immigrants to settle in because of factors such as living standards, safety, and subsidized healthcare. Its work-life balance ranks among the best in the world.</a:t>
            </a:r>
          </a:p>
          <a:p>
            <a:pPr algn="just"/>
            <a:r>
              <a:rPr lang="en-US" b="1" i="0" dirty="0">
                <a:solidFill>
                  <a:srgbClr val="212529"/>
                </a:solidFill>
                <a:effectLst/>
                <a:latin typeface="muli"/>
              </a:rPr>
              <a:t>Aspiring immigrants can choose Australia to opt for work exchange openings. Australia's efficient visa rules make it a very accessible country for foreign nationals to work there.</a:t>
            </a:r>
          </a:p>
          <a:p>
            <a:pPr algn="just"/>
            <a:r>
              <a:rPr lang="en-US" b="0" i="0" dirty="0">
                <a:solidFill>
                  <a:srgbClr val="212529"/>
                </a:solidFill>
                <a:effectLst/>
                <a:latin typeface="Sharp Sans"/>
              </a:rPr>
              <a:t>The Netherlands</a:t>
            </a:r>
          </a:p>
          <a:p>
            <a:pPr algn="just"/>
            <a:r>
              <a:rPr lang="en-US" b="1" i="0" dirty="0">
                <a:solidFill>
                  <a:srgbClr val="212529"/>
                </a:solidFill>
                <a:effectLst/>
                <a:latin typeface="muli"/>
              </a:rPr>
              <a:t>The Netherlands is one of the easiest countries in the world to get a work visa. To encourage more foreign nationals, it has lowered taxes for them. Its standard of living ranks among the top in the world.   </a:t>
            </a:r>
          </a:p>
          <a:p>
            <a:pPr algn="just"/>
            <a:r>
              <a:rPr lang="en-US" b="1" i="0" dirty="0">
                <a:solidFill>
                  <a:srgbClr val="212529"/>
                </a:solidFill>
                <a:effectLst/>
                <a:latin typeface="muli"/>
              </a:rPr>
              <a:t>Foreigners intending to commence business in the Netherlands can obtain a one-year visa. After it lapses, they are eligible to apply for a self-employed work permit. </a:t>
            </a:r>
          </a:p>
          <a:p>
            <a:pPr algn="just"/>
            <a:r>
              <a:rPr lang="en-US" b="0" i="0" dirty="0">
                <a:solidFill>
                  <a:srgbClr val="212529"/>
                </a:solidFill>
                <a:effectLst/>
                <a:latin typeface="Sharp Sans"/>
              </a:rPr>
              <a:t>New Zealand</a:t>
            </a:r>
          </a:p>
          <a:p>
            <a:pPr algn="just"/>
            <a:r>
              <a:rPr lang="en-US" b="1" i="0" dirty="0">
                <a:solidFill>
                  <a:srgbClr val="212529"/>
                </a:solidFill>
                <a:effectLst/>
                <a:latin typeface="muli"/>
              </a:rPr>
              <a:t>Because of its smooth visa processes and fewer requirements from foreign nationals, New Zealand is one of the favorite countries for immigrants seeking to work there. The country's natural environs and vibrant outdoor recreational activities are a plus.</a:t>
            </a:r>
          </a:p>
          <a:p>
            <a:pPr algn="just"/>
            <a:r>
              <a:rPr lang="en-US" b="1" i="0" dirty="0">
                <a:solidFill>
                  <a:srgbClr val="212529"/>
                </a:solidFill>
                <a:effectLst/>
                <a:highlight>
                  <a:srgbClr val="FFFF00"/>
                </a:highlight>
                <a:latin typeface="muli"/>
              </a:rPr>
              <a:t>Through the Skilled Migrant Visa of New Zealand and its Entrepreneurship Work Visa</a:t>
            </a:r>
            <a:r>
              <a:rPr lang="en-US" b="1" i="0" dirty="0">
                <a:solidFill>
                  <a:srgbClr val="212529"/>
                </a:solidFill>
                <a:effectLst/>
                <a:latin typeface="muli"/>
              </a:rPr>
              <a:t>, you can enter the country. It also offers a working holiday visa, allowing foreign nationals to stay in the country for up to one year.</a:t>
            </a:r>
          </a:p>
          <a:p>
            <a:pPr algn="just"/>
            <a:r>
              <a:rPr lang="en-US" b="0" i="0" dirty="0">
                <a:solidFill>
                  <a:srgbClr val="212529"/>
                </a:solidFill>
                <a:effectLst/>
                <a:latin typeface="Sharp Sans"/>
              </a:rPr>
              <a:t>Singapore</a:t>
            </a:r>
          </a:p>
          <a:p>
            <a:pPr algn="just"/>
            <a:r>
              <a:rPr lang="en-US" b="1" i="0" dirty="0">
                <a:solidFill>
                  <a:srgbClr val="212529"/>
                </a:solidFill>
                <a:effectLst/>
                <a:latin typeface="muli"/>
              </a:rPr>
              <a:t>The prosperous tiny island nation in Asia, Singapore, offers skilled foreign professionals the Expertise Pass and Overseas Networks. With Expertise Pass, migrants can earn a lot and enjoy convenient life in Singapore.</a:t>
            </a:r>
          </a:p>
          <a:p>
            <a:pPr algn="just"/>
            <a:r>
              <a:rPr lang="en-US" b="1" i="0" u="sng" dirty="0">
                <a:solidFill>
                  <a:srgbClr val="007BFF"/>
                </a:solidFill>
                <a:effectLst/>
                <a:latin typeface="muli"/>
                <a:hlinkClick r:id="rId7"/>
              </a:rPr>
              <a:t>Singapore work visas</a:t>
            </a:r>
            <a:r>
              <a:rPr lang="en-US" b="1" i="0" dirty="0">
                <a:solidFill>
                  <a:srgbClr val="212529"/>
                </a:solidFill>
                <a:effectLst/>
                <a:latin typeface="muli"/>
              </a:rPr>
              <a:t> are also offered to migrants who want to work there or opt to be self-employed. As it is one of the world's top financial hubs, Singapore offers job opportunities in diverse fields such as information technology, hospitality, and education. The weather in this country is also pleasant.</a:t>
            </a:r>
          </a:p>
          <a:p>
            <a:pPr algn="just"/>
            <a:r>
              <a:rPr lang="en-US" b="0" i="0" dirty="0">
                <a:solidFill>
                  <a:srgbClr val="212529"/>
                </a:solidFill>
                <a:effectLst/>
                <a:latin typeface="Sharp Sans"/>
              </a:rPr>
              <a:t>Ireland</a:t>
            </a:r>
          </a:p>
          <a:p>
            <a:pPr algn="just"/>
            <a:r>
              <a:rPr lang="en-US" b="1" i="0" dirty="0">
                <a:solidFill>
                  <a:srgbClr val="212529"/>
                </a:solidFill>
                <a:effectLst/>
                <a:latin typeface="muli"/>
              </a:rPr>
              <a:t>Ireland welcomes skilled migrants to come and work there. It also provides </a:t>
            </a:r>
            <a:r>
              <a:rPr lang="en-US" b="1" i="0" u="sng" dirty="0">
                <a:solidFill>
                  <a:srgbClr val="007BFF"/>
                </a:solidFill>
                <a:effectLst/>
                <a:latin typeface="muli"/>
                <a:hlinkClick r:id="rId8"/>
              </a:rPr>
              <a:t>Ireland work visas</a:t>
            </a:r>
            <a:r>
              <a:rPr lang="en-US" b="1" i="0" dirty="0">
                <a:solidFill>
                  <a:srgbClr val="212529"/>
                </a:solidFill>
                <a:effectLst/>
                <a:latin typeface="muli"/>
              </a:rPr>
              <a:t>, also known as a Critical Skills Employment Permit, for people with special skills. Most of the jobs in this European country are available in its largest cities of Dublin and Cork. It also has become home to more multinational firms that sponsor international workers.  </a:t>
            </a:r>
          </a:p>
          <a:p>
            <a:pPr algn="just"/>
            <a:r>
              <a:rPr lang="en-US" b="1" i="0" dirty="0">
                <a:solidFill>
                  <a:srgbClr val="212529"/>
                </a:solidFill>
                <a:effectLst/>
                <a:latin typeface="muli"/>
              </a:rPr>
              <a:t>You'll have the best luck getting a job in Dublin, Limerick, and Cork. An increasing number of global firms will be able to sponsor you. Natives of Ireland are also accommodating and friendly. </a:t>
            </a:r>
          </a:p>
          <a:p>
            <a:pPr algn="just"/>
            <a:r>
              <a:rPr lang="en-US" b="0" i="0" dirty="0">
                <a:solidFill>
                  <a:srgbClr val="212529"/>
                </a:solidFill>
                <a:effectLst/>
                <a:latin typeface="Sharp Sans"/>
              </a:rPr>
              <a:t>South Korea </a:t>
            </a:r>
          </a:p>
          <a:p>
            <a:pPr algn="just"/>
            <a:r>
              <a:rPr lang="en-US" b="1" i="0" dirty="0">
                <a:solidFill>
                  <a:srgbClr val="212529"/>
                </a:solidFill>
                <a:effectLst/>
                <a:latin typeface="muli"/>
              </a:rPr>
              <a:t>It is quite easy to find jobs in South Korea. This Southeast Asian nation is more inexpensive than most. It offers the E-2 visas certified English teachers reasonable compensation. It also offers visas for those who are 'looking for work' and 'working holiday,' with which they can work in global firms or the service sector.  </a:t>
            </a:r>
          </a:p>
          <a:p>
            <a:pPr algn="just"/>
            <a:r>
              <a:rPr lang="en-US" b="0" i="0" dirty="0">
                <a:solidFill>
                  <a:srgbClr val="212529"/>
                </a:solidFill>
                <a:effectLst/>
                <a:latin typeface="Sharp Sans"/>
              </a:rPr>
              <a:t>Czech Republic</a:t>
            </a:r>
          </a:p>
          <a:p>
            <a:pPr algn="just"/>
            <a:r>
              <a:rPr lang="en-US" b="1" i="0" dirty="0">
                <a:solidFill>
                  <a:srgbClr val="212529"/>
                </a:solidFill>
                <a:effectLst/>
                <a:latin typeface="muli"/>
              </a:rPr>
              <a:t>The Czech Republic offers international workers various career opportunities. Its capital Prague is a major financial center. This Central European country offers 'employment' visas to immigrants prior to their entry into the country. It is also possible to land in the Czech Republic on a tourist or a travel visa and get a job.</a:t>
            </a:r>
          </a:p>
          <a:p>
            <a:pPr algn="just"/>
            <a:r>
              <a:rPr lang="en-US" b="1" i="0" dirty="0">
                <a:solidFill>
                  <a:srgbClr val="212529"/>
                </a:solidFill>
                <a:effectLst/>
                <a:latin typeface="muli"/>
              </a:rPr>
              <a:t>Most immigrants in the Czech Republic are employed in the sectors of Information and communication technologies (ICT), hospitality, healthcare, education, and social work.</a:t>
            </a:r>
          </a:p>
          <a:p>
            <a:pPr algn="just"/>
            <a:r>
              <a:rPr lang="en-US" b="0" i="0" dirty="0">
                <a:solidFill>
                  <a:srgbClr val="212529"/>
                </a:solidFill>
                <a:effectLst/>
                <a:latin typeface="Sharp Sans"/>
              </a:rPr>
              <a:t>The UK</a:t>
            </a:r>
          </a:p>
          <a:p>
            <a:pPr algn="just"/>
            <a:r>
              <a:rPr lang="en-US" b="1" i="0" dirty="0">
                <a:solidFill>
                  <a:srgbClr val="212529"/>
                </a:solidFill>
                <a:effectLst/>
                <a:latin typeface="muli"/>
              </a:rPr>
              <a:t>The United Kingdom (UK) offers to skilled migrants </a:t>
            </a:r>
            <a:r>
              <a:rPr lang="en-US" b="1" i="0" u="sng" dirty="0">
                <a:solidFill>
                  <a:srgbClr val="007BFF"/>
                </a:solidFill>
                <a:effectLst/>
                <a:latin typeface="muli"/>
                <a:hlinkClick r:id="rId9"/>
              </a:rPr>
              <a:t>Skilled Worker Visas</a:t>
            </a:r>
            <a:r>
              <a:rPr lang="en-US" b="1" i="0" dirty="0">
                <a:solidFill>
                  <a:srgbClr val="212529"/>
                </a:solidFill>
                <a:effectLst/>
                <a:latin typeface="muli"/>
              </a:rPr>
              <a:t>. Individuals can apply for these if they get a job offer in a skilled profession in the UK. The in-demand jobs in this north-western European nation are IT professionals, healthcare workers, sales and marketing professionals, and scientists, among others.    </a:t>
            </a:r>
          </a:p>
          <a:p>
            <a:pPr algn="just"/>
            <a:r>
              <a:rPr lang="en-US" b="1" i="1" dirty="0">
                <a:solidFill>
                  <a:srgbClr val="212529"/>
                </a:solidFill>
                <a:effectLst/>
                <a:latin typeface="muli"/>
              </a:rPr>
              <a:t>If you want to </a:t>
            </a:r>
            <a:r>
              <a:rPr lang="en-US" b="1" i="1" u="sng" dirty="0">
                <a:solidFill>
                  <a:srgbClr val="007BFF"/>
                </a:solidFill>
                <a:effectLst/>
                <a:latin typeface="muli"/>
                <a:hlinkClick r:id="rId10"/>
              </a:rPr>
              <a:t>work abroad</a:t>
            </a:r>
            <a:r>
              <a:rPr lang="en-US" b="1" i="1" dirty="0">
                <a:solidFill>
                  <a:srgbClr val="212529"/>
                </a:solidFill>
                <a:effectLst/>
                <a:latin typeface="muli"/>
              </a:rPr>
              <a:t>, contact Y-Axis, a premier overseas career consultancy, to make it into a reality.</a:t>
            </a:r>
            <a:endParaRPr lang="en-US" b="1" i="0" dirty="0">
              <a:solidFill>
                <a:srgbClr val="212529"/>
              </a:solidFill>
              <a:effectLst/>
              <a:latin typeface="muli"/>
            </a:endParaRPr>
          </a:p>
          <a:p>
            <a:endParaRPr lang="en-US" dirty="0"/>
          </a:p>
        </p:txBody>
      </p:sp>
    </p:spTree>
    <p:extLst>
      <p:ext uri="{BB962C8B-B14F-4D97-AF65-F5344CB8AC3E}">
        <p14:creationId xmlns:p14="http://schemas.microsoft.com/office/powerpoint/2010/main" val="3376893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B29A765-8B38-46A3-A24F-48305C503181}" type="slidenum">
              <a:rPr lang="en-US" smtClean="0"/>
              <a:t>12</a:t>
            </a:fld>
            <a:endParaRPr lang="en-US"/>
          </a:p>
        </p:txBody>
      </p:sp>
      <p:sp>
        <p:nvSpPr>
          <p:cNvPr id="6" name="Notes Placeholder 5">
            <a:extLst>
              <a:ext uri="{FF2B5EF4-FFF2-40B4-BE49-F238E27FC236}">
                <a16:creationId xmlns:a16="http://schemas.microsoft.com/office/drawing/2014/main" id="{DB00952D-24EC-B1F4-2F55-E495D72DF03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99765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B29A765-8B38-46A3-A24F-48305C503181}" type="slidenum">
              <a:rPr lang="en-US" smtClean="0"/>
              <a:t>13</a:t>
            </a:fld>
            <a:endParaRPr lang="en-US"/>
          </a:p>
        </p:txBody>
      </p:sp>
      <p:sp>
        <p:nvSpPr>
          <p:cNvPr id="6" name="Notes Placeholder 5">
            <a:extLst>
              <a:ext uri="{FF2B5EF4-FFF2-40B4-BE49-F238E27FC236}">
                <a16:creationId xmlns:a16="http://schemas.microsoft.com/office/drawing/2014/main" id="{DB00952D-24EC-B1F4-2F55-E495D72DF03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46014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B29A765-8B38-46A3-A24F-48305C503181}" type="slidenum">
              <a:rPr lang="en-US" smtClean="0"/>
              <a:t>14</a:t>
            </a:fld>
            <a:endParaRPr lang="en-US"/>
          </a:p>
        </p:txBody>
      </p:sp>
      <p:sp>
        <p:nvSpPr>
          <p:cNvPr id="6" name="Notes Placeholder 5">
            <a:extLst>
              <a:ext uri="{FF2B5EF4-FFF2-40B4-BE49-F238E27FC236}">
                <a16:creationId xmlns:a16="http://schemas.microsoft.com/office/drawing/2014/main" id="{DB00952D-24EC-B1F4-2F55-E495D72DF03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661112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B29A765-8B38-46A3-A24F-48305C503181}" type="slidenum">
              <a:rPr lang="en-US" smtClean="0"/>
              <a:t>15</a:t>
            </a:fld>
            <a:endParaRPr lang="en-US"/>
          </a:p>
        </p:txBody>
      </p:sp>
      <p:sp>
        <p:nvSpPr>
          <p:cNvPr id="6" name="Notes Placeholder 5">
            <a:extLst>
              <a:ext uri="{FF2B5EF4-FFF2-40B4-BE49-F238E27FC236}">
                <a16:creationId xmlns:a16="http://schemas.microsoft.com/office/drawing/2014/main" id="{DB00952D-24EC-B1F4-2F55-E495D72DF03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89878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B29A765-8B38-46A3-A24F-48305C503181}" type="slidenum">
              <a:rPr lang="en-US" smtClean="0"/>
              <a:t>16</a:t>
            </a:fld>
            <a:endParaRPr lang="en-US"/>
          </a:p>
        </p:txBody>
      </p:sp>
      <p:sp>
        <p:nvSpPr>
          <p:cNvPr id="6" name="Notes Placeholder 5">
            <a:extLst>
              <a:ext uri="{FF2B5EF4-FFF2-40B4-BE49-F238E27FC236}">
                <a16:creationId xmlns:a16="http://schemas.microsoft.com/office/drawing/2014/main" id="{DB00952D-24EC-B1F4-2F55-E495D72DF03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00335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B29A765-8B38-46A3-A24F-48305C503181}" type="slidenum">
              <a:rPr lang="en-US" smtClean="0"/>
              <a:t>17</a:t>
            </a:fld>
            <a:endParaRPr lang="en-US"/>
          </a:p>
        </p:txBody>
      </p:sp>
      <p:sp>
        <p:nvSpPr>
          <p:cNvPr id="6" name="Notes Placeholder 5">
            <a:extLst>
              <a:ext uri="{FF2B5EF4-FFF2-40B4-BE49-F238E27FC236}">
                <a16:creationId xmlns:a16="http://schemas.microsoft.com/office/drawing/2014/main" id="{DB00952D-24EC-B1F4-2F55-E495D72DF03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91159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B29A765-8B38-46A3-A24F-48305C503181}" type="slidenum">
              <a:rPr lang="en-US" smtClean="0"/>
              <a:t>18</a:t>
            </a:fld>
            <a:endParaRPr lang="en-US"/>
          </a:p>
        </p:txBody>
      </p:sp>
      <p:sp>
        <p:nvSpPr>
          <p:cNvPr id="6" name="Notes Placeholder 5">
            <a:extLst>
              <a:ext uri="{FF2B5EF4-FFF2-40B4-BE49-F238E27FC236}">
                <a16:creationId xmlns:a16="http://schemas.microsoft.com/office/drawing/2014/main" id="{DB00952D-24EC-B1F4-2F55-E495D72DF03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35919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B29A765-8B38-46A3-A24F-48305C503181}" type="slidenum">
              <a:rPr lang="en-US" smtClean="0"/>
              <a:t>19</a:t>
            </a:fld>
            <a:endParaRPr lang="en-US"/>
          </a:p>
        </p:txBody>
      </p:sp>
      <p:sp>
        <p:nvSpPr>
          <p:cNvPr id="6" name="Notes Placeholder 5">
            <a:extLst>
              <a:ext uri="{FF2B5EF4-FFF2-40B4-BE49-F238E27FC236}">
                <a16:creationId xmlns:a16="http://schemas.microsoft.com/office/drawing/2014/main" id="{DB00952D-24EC-B1F4-2F55-E495D72DF03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95496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CC0A1-8401-E382-6D69-BDDC334E8E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BAAB0-78C8-6EA3-39DD-6E87B87EECE8}"/>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183478F9-1D16-3BD2-4433-99444E4CC98C}"/>
              </a:ext>
            </a:extLst>
          </p:cNvPr>
          <p:cNvSpPr>
            <a:spLocks noGrp="1"/>
          </p:cNvSpPr>
          <p:nvPr>
            <p:ph type="sldNum" sz="quarter" idx="5"/>
          </p:nvPr>
        </p:nvSpPr>
        <p:spPr/>
        <p:txBody>
          <a:bodyPr/>
          <a:lstStyle/>
          <a:p>
            <a:fld id="{0B29A765-8B38-46A3-A24F-48305C503181}" type="slidenum">
              <a:rPr lang="en-US" smtClean="0"/>
              <a:t>2</a:t>
            </a:fld>
            <a:endParaRPr lang="en-US"/>
          </a:p>
        </p:txBody>
      </p:sp>
      <p:sp>
        <p:nvSpPr>
          <p:cNvPr id="5" name="TextBox 4">
            <a:extLst>
              <a:ext uri="{FF2B5EF4-FFF2-40B4-BE49-F238E27FC236}">
                <a16:creationId xmlns:a16="http://schemas.microsoft.com/office/drawing/2014/main" id="{1C786ED8-2798-785E-8E59-AF7EE9DA2209}"/>
              </a:ext>
            </a:extLst>
          </p:cNvPr>
          <p:cNvSpPr txBox="1"/>
          <p:nvPr/>
        </p:nvSpPr>
        <p:spPr>
          <a:xfrm>
            <a:off x="685800" y="4389919"/>
            <a:ext cx="5486400" cy="4293483"/>
          </a:xfrm>
          <a:prstGeom prst="rect">
            <a:avLst/>
          </a:prstGeom>
          <a:noFill/>
        </p:spPr>
        <p:txBody>
          <a:bodyPr wrap="square">
            <a:spAutoFit/>
          </a:bodyPr>
          <a:lstStyle/>
          <a:p>
            <a:r>
              <a:rPr lang="en-US" sz="1050" b="1" dirty="0"/>
              <a:t>Regulator</a:t>
            </a:r>
          </a:p>
          <a:p>
            <a:r>
              <a:rPr lang="en-US" sz="1050" dirty="0"/>
              <a:t>The European Union has been the most proactive in this domain, issuing a proposal for a directive on improving the gender balance on corporate boards as early as 2012.8 Currently, as of January 2022, eight EU member-states have adopted binding quotas for board gender diversity: Belgium, Italy, Portugal, Germany, Austria, France, the Netherlands, and Greece. Another ten states have resorted to soft and non-binding quotas: Denmark, Estonia, Ireland, Spain, Luxembourg, Poland, Romania, Finland, Slovenia, and Sweden.9 The UK has also put in place soft quotas. Beyond Europe, India issued the Companies Bill in 2013 which requires public companies to have at least one woman director. Malaysia adopted a policy in 2011 for companies with more than 250 employees to have boards that are at least 30% women by 2016. Brazil is still looking into a quota for state and mixed-cap companies, which would require them to have boards that are at least 30% women by 2022.10 These efforts are certainly going to improve the diversity of corporate boards while bringing the companies under regulatory scrutiny</a:t>
            </a:r>
          </a:p>
          <a:p>
            <a:r>
              <a:rPr lang="en-US" sz="1050" b="1" dirty="0"/>
              <a:t>Investor</a:t>
            </a:r>
          </a:p>
          <a:p>
            <a:r>
              <a:rPr lang="en-US" sz="1050" dirty="0"/>
              <a:t>responsible investors are actively embracing investing with a gender lens, thereby aligning their strategies with the UN Sustainable Development Goals, and pushing companies to have greater gender diversity. In 2019, total publicly available equity and fixed income offerings in gender lens investing reached over USD 2.4 billion in assets under management. The push to integrate gender diversity in investment criteria has increased over the years: at least 15 new publicly traded gender lens equity funds have been launched since 2015. In 2017, Morgan Stanley encouraged analysts to include gender scores in their investments, while in 2018 the State Street Global Advisors announced that it would vote against all-male boards in the US, UK, and Australia as of 2020. In 2018, BlackRock announced that it expected the companies it invested in to have at least two women on the board and urged the Russell 1000 companies under that minimum to act on their lack of diversity</a:t>
            </a:r>
            <a:endParaRPr lang="en-US" sz="1050" b="1" dirty="0"/>
          </a:p>
          <a:p>
            <a:endParaRPr lang="en-US" sz="1050" b="1" dirty="0"/>
          </a:p>
        </p:txBody>
      </p:sp>
      <p:pic>
        <p:nvPicPr>
          <p:cNvPr id="6" name="Picture 5">
            <a:extLst>
              <a:ext uri="{FF2B5EF4-FFF2-40B4-BE49-F238E27FC236}">
                <a16:creationId xmlns:a16="http://schemas.microsoft.com/office/drawing/2014/main" id="{B14437B0-71FF-CDBA-3267-8AF3CFF89F6D}"/>
              </a:ext>
            </a:extLst>
          </p:cNvPr>
          <p:cNvPicPr>
            <a:picLocks noChangeAspect="1"/>
          </p:cNvPicPr>
          <p:nvPr/>
        </p:nvPicPr>
        <p:blipFill>
          <a:blip r:embed="rId3"/>
          <a:stretch>
            <a:fillRect/>
          </a:stretch>
        </p:blipFill>
        <p:spPr>
          <a:xfrm>
            <a:off x="6997567" y="4662237"/>
            <a:ext cx="5103302" cy="2655994"/>
          </a:xfrm>
          <a:prstGeom prst="rect">
            <a:avLst/>
          </a:prstGeom>
        </p:spPr>
      </p:pic>
    </p:spTree>
    <p:extLst>
      <p:ext uri="{BB962C8B-B14F-4D97-AF65-F5344CB8AC3E}">
        <p14:creationId xmlns:p14="http://schemas.microsoft.com/office/powerpoint/2010/main" val="4050847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B29A765-8B38-46A3-A24F-48305C503181}" type="slidenum">
              <a:rPr lang="en-US" smtClean="0"/>
              <a:t>20</a:t>
            </a:fld>
            <a:endParaRPr lang="en-US"/>
          </a:p>
        </p:txBody>
      </p:sp>
      <p:sp>
        <p:nvSpPr>
          <p:cNvPr id="6" name="Notes Placeholder 5">
            <a:extLst>
              <a:ext uri="{FF2B5EF4-FFF2-40B4-BE49-F238E27FC236}">
                <a16:creationId xmlns:a16="http://schemas.microsoft.com/office/drawing/2014/main" id="{DB00952D-24EC-B1F4-2F55-E495D72DF03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22485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B29A765-8B38-46A3-A24F-48305C503181}" type="slidenum">
              <a:rPr lang="en-US" smtClean="0"/>
              <a:t>21</a:t>
            </a:fld>
            <a:endParaRPr lang="en-US"/>
          </a:p>
        </p:txBody>
      </p:sp>
      <p:sp>
        <p:nvSpPr>
          <p:cNvPr id="6" name="Notes Placeholder 5">
            <a:extLst>
              <a:ext uri="{FF2B5EF4-FFF2-40B4-BE49-F238E27FC236}">
                <a16:creationId xmlns:a16="http://schemas.microsoft.com/office/drawing/2014/main" id="{DB00952D-24EC-B1F4-2F55-E495D72DF03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961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B29A765-8B38-46A3-A24F-48305C503181}" type="slidenum">
              <a:rPr lang="en-US" smtClean="0"/>
              <a:t>22</a:t>
            </a:fld>
            <a:endParaRPr lang="en-US"/>
          </a:p>
        </p:txBody>
      </p:sp>
      <p:sp>
        <p:nvSpPr>
          <p:cNvPr id="6" name="Notes Placeholder 5">
            <a:extLst>
              <a:ext uri="{FF2B5EF4-FFF2-40B4-BE49-F238E27FC236}">
                <a16:creationId xmlns:a16="http://schemas.microsoft.com/office/drawing/2014/main" id="{DB00952D-24EC-B1F4-2F55-E495D72DF03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01313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B29A765-8B38-46A3-A24F-48305C503181}" type="slidenum">
              <a:rPr lang="en-US" smtClean="0"/>
              <a:t>23</a:t>
            </a:fld>
            <a:endParaRPr lang="en-US"/>
          </a:p>
        </p:txBody>
      </p:sp>
      <p:sp>
        <p:nvSpPr>
          <p:cNvPr id="6" name="Notes Placeholder 5">
            <a:extLst>
              <a:ext uri="{FF2B5EF4-FFF2-40B4-BE49-F238E27FC236}">
                <a16:creationId xmlns:a16="http://schemas.microsoft.com/office/drawing/2014/main" id="{DB00952D-24EC-B1F4-2F55-E495D72DF03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633558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B29A765-8B38-46A3-A24F-48305C503181}" type="slidenum">
              <a:rPr lang="en-US" smtClean="0"/>
              <a:t>24</a:t>
            </a:fld>
            <a:endParaRPr lang="en-US"/>
          </a:p>
        </p:txBody>
      </p:sp>
      <p:sp>
        <p:nvSpPr>
          <p:cNvPr id="6" name="Notes Placeholder 5">
            <a:extLst>
              <a:ext uri="{FF2B5EF4-FFF2-40B4-BE49-F238E27FC236}">
                <a16:creationId xmlns:a16="http://schemas.microsoft.com/office/drawing/2014/main" id="{DB00952D-24EC-B1F4-2F55-E495D72DF03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64511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B29A765-8B38-46A3-A24F-48305C503181}" type="slidenum">
              <a:rPr lang="en-US" smtClean="0"/>
              <a:t>25</a:t>
            </a:fld>
            <a:endParaRPr lang="en-US"/>
          </a:p>
        </p:txBody>
      </p:sp>
      <p:sp>
        <p:nvSpPr>
          <p:cNvPr id="6" name="Notes Placeholder 5">
            <a:extLst>
              <a:ext uri="{FF2B5EF4-FFF2-40B4-BE49-F238E27FC236}">
                <a16:creationId xmlns:a16="http://schemas.microsoft.com/office/drawing/2014/main" id="{DB00952D-24EC-B1F4-2F55-E495D72DF03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5601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1514F-24A8-79FA-6858-7324D3364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B5805-93CA-E6FE-4329-B935AA5B73D8}"/>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2F730001-AF2A-0880-6B48-8FB68AA24662}"/>
              </a:ext>
            </a:extLst>
          </p:cNvPr>
          <p:cNvSpPr>
            <a:spLocks noGrp="1"/>
          </p:cNvSpPr>
          <p:nvPr>
            <p:ph type="sldNum" sz="quarter" idx="5"/>
          </p:nvPr>
        </p:nvSpPr>
        <p:spPr/>
        <p:txBody>
          <a:bodyPr/>
          <a:lstStyle/>
          <a:p>
            <a:fld id="{0B29A765-8B38-46A3-A24F-48305C503181}" type="slidenum">
              <a:rPr lang="en-US" smtClean="0"/>
              <a:t>26</a:t>
            </a:fld>
            <a:endParaRPr lang="en-US"/>
          </a:p>
        </p:txBody>
      </p:sp>
      <p:sp>
        <p:nvSpPr>
          <p:cNvPr id="6" name="Notes Placeholder 5">
            <a:extLst>
              <a:ext uri="{FF2B5EF4-FFF2-40B4-BE49-F238E27FC236}">
                <a16:creationId xmlns:a16="http://schemas.microsoft.com/office/drawing/2014/main" id="{AC6A3DB9-2298-646B-03FC-DF9ADDC46A9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56647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C3E48-E0C8-A8DF-EA1B-8DD1BEAE5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C76E8C-5DE4-9C56-1923-6BC8320F2D2D}"/>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1B6E282E-375B-5CA8-A308-80A1EEA8FF69}"/>
              </a:ext>
            </a:extLst>
          </p:cNvPr>
          <p:cNvSpPr>
            <a:spLocks noGrp="1"/>
          </p:cNvSpPr>
          <p:nvPr>
            <p:ph type="sldNum" sz="quarter" idx="5"/>
          </p:nvPr>
        </p:nvSpPr>
        <p:spPr/>
        <p:txBody>
          <a:bodyPr/>
          <a:lstStyle/>
          <a:p>
            <a:fld id="{0B29A765-8B38-46A3-A24F-48305C503181}" type="slidenum">
              <a:rPr lang="en-US" smtClean="0"/>
              <a:t>27</a:t>
            </a:fld>
            <a:endParaRPr lang="en-US"/>
          </a:p>
        </p:txBody>
      </p:sp>
      <p:sp>
        <p:nvSpPr>
          <p:cNvPr id="6" name="Notes Placeholder 5">
            <a:extLst>
              <a:ext uri="{FF2B5EF4-FFF2-40B4-BE49-F238E27FC236}">
                <a16:creationId xmlns:a16="http://schemas.microsoft.com/office/drawing/2014/main" id="{C47A60E0-9A58-5DEC-13D3-1E7B668DEA7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13389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B29A765-8B38-46A3-A24F-48305C503181}" type="slidenum">
              <a:rPr lang="en-US" smtClean="0"/>
              <a:t>28</a:t>
            </a:fld>
            <a:endParaRPr lang="en-US"/>
          </a:p>
        </p:txBody>
      </p:sp>
      <p:sp>
        <p:nvSpPr>
          <p:cNvPr id="6" name="Notes Placeholder 5">
            <a:extLst>
              <a:ext uri="{FF2B5EF4-FFF2-40B4-BE49-F238E27FC236}">
                <a16:creationId xmlns:a16="http://schemas.microsoft.com/office/drawing/2014/main" id="{DB00952D-24EC-B1F4-2F55-E495D72DF03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83974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B29A765-8B38-46A3-A24F-48305C503181}" type="slidenum">
              <a:rPr lang="en-US" smtClean="0"/>
              <a:t>29</a:t>
            </a:fld>
            <a:endParaRPr lang="en-US"/>
          </a:p>
        </p:txBody>
      </p:sp>
      <p:sp>
        <p:nvSpPr>
          <p:cNvPr id="6" name="Notes Placeholder 5">
            <a:extLst>
              <a:ext uri="{FF2B5EF4-FFF2-40B4-BE49-F238E27FC236}">
                <a16:creationId xmlns:a16="http://schemas.microsoft.com/office/drawing/2014/main" id="{DB00952D-24EC-B1F4-2F55-E495D72DF03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16910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BB9F3-5290-6070-3D8B-84F42F2703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2D5867-8314-FD20-CCC9-07F37B9306FC}"/>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CB1F11BF-8F39-344A-5493-E5C7DD195A40}"/>
              </a:ext>
            </a:extLst>
          </p:cNvPr>
          <p:cNvSpPr>
            <a:spLocks noGrp="1"/>
          </p:cNvSpPr>
          <p:nvPr>
            <p:ph type="sldNum" sz="quarter" idx="5"/>
          </p:nvPr>
        </p:nvSpPr>
        <p:spPr/>
        <p:txBody>
          <a:bodyPr/>
          <a:lstStyle/>
          <a:p>
            <a:fld id="{0B29A765-8B38-46A3-A24F-48305C503181}" type="slidenum">
              <a:rPr lang="en-US" smtClean="0"/>
              <a:t>3</a:t>
            </a:fld>
            <a:endParaRPr lang="en-US"/>
          </a:p>
        </p:txBody>
      </p:sp>
      <p:sp>
        <p:nvSpPr>
          <p:cNvPr id="5" name="TextBox 4">
            <a:extLst>
              <a:ext uri="{FF2B5EF4-FFF2-40B4-BE49-F238E27FC236}">
                <a16:creationId xmlns:a16="http://schemas.microsoft.com/office/drawing/2014/main" id="{E177E1A7-9254-F8BF-DECA-7E726D8CEE12}"/>
              </a:ext>
            </a:extLst>
          </p:cNvPr>
          <p:cNvSpPr txBox="1"/>
          <p:nvPr/>
        </p:nvSpPr>
        <p:spPr>
          <a:xfrm>
            <a:off x="685800" y="4389919"/>
            <a:ext cx="5486400" cy="4293483"/>
          </a:xfrm>
          <a:prstGeom prst="rect">
            <a:avLst/>
          </a:prstGeom>
          <a:noFill/>
        </p:spPr>
        <p:txBody>
          <a:bodyPr wrap="square">
            <a:spAutoFit/>
          </a:bodyPr>
          <a:lstStyle/>
          <a:p>
            <a:r>
              <a:rPr lang="en-US" sz="1050" b="1" dirty="0"/>
              <a:t>Regulator</a:t>
            </a:r>
          </a:p>
          <a:p>
            <a:r>
              <a:rPr lang="en-US" sz="1050" dirty="0"/>
              <a:t>The European Union has been the most proactive in this domain, issuing a proposal for a directive on improving the gender balance on corporate boards as early as 2012.8 Currently, as of January 2022, eight EU member-states have adopted binding quotas for board gender diversity: Belgium, Italy, Portugal, Germany, Austria, France, the Netherlands, and Greece. Another ten states have resorted to soft and non-binding quotas: Denmark, Estonia, Ireland, Spain, Luxembourg, Poland, Romania, Finland, Slovenia, and Sweden.9 The UK has also put in place soft quotas. Beyond Europe, India issued the Companies Bill in 2013 which requires public companies to have at least one woman director. Malaysia adopted a policy in 2011 for companies with more than 250 employees to have boards that are at least 30% women by 2016. Brazil is still looking into a quota for state and mixed-cap companies, which would require them to have boards that are at least 30% women by 2022.10 These efforts are certainly going to improve the diversity of corporate boards while bringing the companies under regulatory scrutiny</a:t>
            </a:r>
          </a:p>
          <a:p>
            <a:r>
              <a:rPr lang="en-US" sz="1050" b="1" dirty="0"/>
              <a:t>Investor</a:t>
            </a:r>
          </a:p>
          <a:p>
            <a:r>
              <a:rPr lang="en-US" sz="1050" dirty="0"/>
              <a:t>responsible investors are actively embracing investing with a gender lens, thereby aligning their strategies with the UN Sustainable Development Goals, and pushing companies to have greater gender diversity. In 2019, total publicly available equity and fixed income offerings in gender lens investing reached over USD 2.4 billion in assets under management. The push to integrate gender diversity in investment criteria has increased over the years: at least 15 new publicly traded gender lens equity funds have been launched since 2015. In 2017, Morgan Stanley encouraged analysts to include gender scores in their investments, while in 2018 the State Street Global Advisors announced that it would vote against all-male boards in the US, UK, and Australia as of 2020. In 2018, BlackRock announced that it expected the companies it invested in to have at least two women on the board and urged the Russell 1000 companies under that minimum to act on their lack of diversity</a:t>
            </a:r>
            <a:endParaRPr lang="en-US" sz="1050" b="1" dirty="0"/>
          </a:p>
          <a:p>
            <a:endParaRPr lang="en-US" sz="1050" b="1" dirty="0"/>
          </a:p>
        </p:txBody>
      </p:sp>
      <p:pic>
        <p:nvPicPr>
          <p:cNvPr id="6" name="Picture 5">
            <a:extLst>
              <a:ext uri="{FF2B5EF4-FFF2-40B4-BE49-F238E27FC236}">
                <a16:creationId xmlns:a16="http://schemas.microsoft.com/office/drawing/2014/main" id="{F926C64D-65BB-8835-27A8-0E9DFF3BF633}"/>
              </a:ext>
            </a:extLst>
          </p:cNvPr>
          <p:cNvPicPr>
            <a:picLocks noChangeAspect="1"/>
          </p:cNvPicPr>
          <p:nvPr/>
        </p:nvPicPr>
        <p:blipFill>
          <a:blip r:embed="rId3"/>
          <a:stretch>
            <a:fillRect/>
          </a:stretch>
        </p:blipFill>
        <p:spPr>
          <a:xfrm>
            <a:off x="6997567" y="4662237"/>
            <a:ext cx="5103302" cy="2655994"/>
          </a:xfrm>
          <a:prstGeom prst="rect">
            <a:avLst/>
          </a:prstGeom>
        </p:spPr>
      </p:pic>
    </p:spTree>
    <p:extLst>
      <p:ext uri="{BB962C8B-B14F-4D97-AF65-F5344CB8AC3E}">
        <p14:creationId xmlns:p14="http://schemas.microsoft.com/office/powerpoint/2010/main" val="432501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B29A765-8B38-46A3-A24F-48305C503181}" type="slidenum">
              <a:rPr lang="en-US" smtClean="0"/>
              <a:t>4</a:t>
            </a:fld>
            <a:endParaRPr lang="en-US"/>
          </a:p>
        </p:txBody>
      </p:sp>
    </p:spTree>
    <p:extLst>
      <p:ext uri="{BB962C8B-B14F-4D97-AF65-F5344CB8AC3E}">
        <p14:creationId xmlns:p14="http://schemas.microsoft.com/office/powerpoint/2010/main" val="2380850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B29A765-8B38-46A3-A24F-48305C503181}" type="slidenum">
              <a:rPr lang="en-US" smtClean="0"/>
              <a:t>5</a:t>
            </a:fld>
            <a:endParaRPr lang="en-US"/>
          </a:p>
        </p:txBody>
      </p:sp>
    </p:spTree>
    <p:extLst>
      <p:ext uri="{BB962C8B-B14F-4D97-AF65-F5344CB8AC3E}">
        <p14:creationId xmlns:p14="http://schemas.microsoft.com/office/powerpoint/2010/main" val="2389408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B29A765-8B38-46A3-A24F-48305C503181}" type="slidenum">
              <a:rPr lang="en-US" smtClean="0"/>
              <a:t>6</a:t>
            </a:fld>
            <a:endParaRPr lang="en-US"/>
          </a:p>
        </p:txBody>
      </p:sp>
    </p:spTree>
    <p:extLst>
      <p:ext uri="{BB962C8B-B14F-4D97-AF65-F5344CB8AC3E}">
        <p14:creationId xmlns:p14="http://schemas.microsoft.com/office/powerpoint/2010/main" val="3081654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B29A765-8B38-46A3-A24F-48305C503181}" type="slidenum">
              <a:rPr lang="en-US" smtClean="0"/>
              <a:t>7</a:t>
            </a:fld>
            <a:endParaRPr lang="en-US"/>
          </a:p>
        </p:txBody>
      </p:sp>
    </p:spTree>
    <p:extLst>
      <p:ext uri="{BB962C8B-B14F-4D97-AF65-F5344CB8AC3E}">
        <p14:creationId xmlns:p14="http://schemas.microsoft.com/office/powerpoint/2010/main" val="3236319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F5FD0-D9A0-D832-7133-232A80E913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4F9160-36D4-7FB9-718C-A5EFE5989B95}"/>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C96A5E38-ED70-0AF2-7781-E3945CB32BA8}"/>
              </a:ext>
            </a:extLst>
          </p:cNvPr>
          <p:cNvSpPr>
            <a:spLocks noGrp="1"/>
          </p:cNvSpPr>
          <p:nvPr>
            <p:ph type="sldNum" sz="quarter" idx="5"/>
          </p:nvPr>
        </p:nvSpPr>
        <p:spPr/>
        <p:txBody>
          <a:bodyPr/>
          <a:lstStyle/>
          <a:p>
            <a:fld id="{0B29A765-8B38-46A3-A24F-48305C503181}" type="slidenum">
              <a:rPr lang="en-US" smtClean="0"/>
              <a:t>8</a:t>
            </a:fld>
            <a:endParaRPr lang="en-US"/>
          </a:p>
        </p:txBody>
      </p:sp>
    </p:spTree>
    <p:extLst>
      <p:ext uri="{BB962C8B-B14F-4D97-AF65-F5344CB8AC3E}">
        <p14:creationId xmlns:p14="http://schemas.microsoft.com/office/powerpoint/2010/main" val="382727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B29A765-8B38-46A3-A24F-48305C503181}" type="slidenum">
              <a:rPr lang="en-US" smtClean="0"/>
              <a:t>9</a:t>
            </a:fld>
            <a:endParaRPr lang="en-US"/>
          </a:p>
        </p:txBody>
      </p:sp>
      <p:sp>
        <p:nvSpPr>
          <p:cNvPr id="6" name="Notes Placeholder 5">
            <a:extLst>
              <a:ext uri="{FF2B5EF4-FFF2-40B4-BE49-F238E27FC236}">
                <a16:creationId xmlns:a16="http://schemas.microsoft.com/office/drawing/2014/main" id="{E31F0D4B-0F40-6E3E-1A59-D8364A6AE9A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5126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07247-DF92-8DE0-7E36-E0AC02CA01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EE5C5D-C322-9437-5E6D-27FCA598DC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1D6C4D-75BA-C720-EEB3-C0D912E4E7CC}"/>
              </a:ext>
            </a:extLst>
          </p:cNvPr>
          <p:cNvSpPr>
            <a:spLocks noGrp="1"/>
          </p:cNvSpPr>
          <p:nvPr>
            <p:ph type="dt" sz="half" idx="10"/>
          </p:nvPr>
        </p:nvSpPr>
        <p:spPr/>
        <p:txBody>
          <a:bodyPr/>
          <a:lstStyle/>
          <a:p>
            <a:fld id="{FB734344-16D6-4B82-9394-A50630A15B96}" type="datetimeFigureOut">
              <a:rPr lang="en-US" smtClean="0"/>
              <a:t>9/12/2025</a:t>
            </a:fld>
            <a:endParaRPr lang="en-US"/>
          </a:p>
        </p:txBody>
      </p:sp>
      <p:sp>
        <p:nvSpPr>
          <p:cNvPr id="5" name="Footer Placeholder 4">
            <a:extLst>
              <a:ext uri="{FF2B5EF4-FFF2-40B4-BE49-F238E27FC236}">
                <a16:creationId xmlns:a16="http://schemas.microsoft.com/office/drawing/2014/main" id="{B053082A-BEF6-3084-AD56-4043CF727E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2CC49-ED7F-520E-90C7-17623D5963EA}"/>
              </a:ext>
            </a:extLst>
          </p:cNvPr>
          <p:cNvSpPr>
            <a:spLocks noGrp="1"/>
          </p:cNvSpPr>
          <p:nvPr>
            <p:ph type="sldNum" sz="quarter" idx="12"/>
          </p:nvPr>
        </p:nvSpPr>
        <p:spPr/>
        <p:txBody>
          <a:bodyPr/>
          <a:lstStyle/>
          <a:p>
            <a:fld id="{B1472611-0AA3-4139-94BC-AD2DB6E7112C}" type="slidenum">
              <a:rPr lang="en-US" smtClean="0"/>
              <a:t>‹#›</a:t>
            </a:fld>
            <a:endParaRPr lang="en-US"/>
          </a:p>
        </p:txBody>
      </p:sp>
    </p:spTree>
    <p:extLst>
      <p:ext uri="{BB962C8B-B14F-4D97-AF65-F5344CB8AC3E}">
        <p14:creationId xmlns:p14="http://schemas.microsoft.com/office/powerpoint/2010/main" val="3868772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680CF-31FB-2431-E9BA-2151DB16D4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4C87E3-80E5-4C9D-1176-9C3628798D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A75A36-E5F7-2DE8-15B1-0BF98FF5A856}"/>
              </a:ext>
            </a:extLst>
          </p:cNvPr>
          <p:cNvSpPr>
            <a:spLocks noGrp="1"/>
          </p:cNvSpPr>
          <p:nvPr>
            <p:ph type="dt" sz="half" idx="10"/>
          </p:nvPr>
        </p:nvSpPr>
        <p:spPr/>
        <p:txBody>
          <a:bodyPr/>
          <a:lstStyle/>
          <a:p>
            <a:fld id="{FB734344-16D6-4B82-9394-A50630A15B96}" type="datetimeFigureOut">
              <a:rPr lang="en-US" smtClean="0"/>
              <a:t>9/12/2025</a:t>
            </a:fld>
            <a:endParaRPr lang="en-US"/>
          </a:p>
        </p:txBody>
      </p:sp>
      <p:sp>
        <p:nvSpPr>
          <p:cNvPr id="5" name="Footer Placeholder 4">
            <a:extLst>
              <a:ext uri="{FF2B5EF4-FFF2-40B4-BE49-F238E27FC236}">
                <a16:creationId xmlns:a16="http://schemas.microsoft.com/office/drawing/2014/main" id="{550AF148-7528-EA5A-D89A-25EB6190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213E60-022D-020B-64BD-F8166CC84710}"/>
              </a:ext>
            </a:extLst>
          </p:cNvPr>
          <p:cNvSpPr>
            <a:spLocks noGrp="1"/>
          </p:cNvSpPr>
          <p:nvPr>
            <p:ph type="sldNum" sz="quarter" idx="12"/>
          </p:nvPr>
        </p:nvSpPr>
        <p:spPr/>
        <p:txBody>
          <a:bodyPr/>
          <a:lstStyle/>
          <a:p>
            <a:fld id="{B1472611-0AA3-4139-94BC-AD2DB6E7112C}" type="slidenum">
              <a:rPr lang="en-US" smtClean="0"/>
              <a:t>‹#›</a:t>
            </a:fld>
            <a:endParaRPr lang="en-US"/>
          </a:p>
        </p:txBody>
      </p:sp>
    </p:spTree>
    <p:extLst>
      <p:ext uri="{BB962C8B-B14F-4D97-AF65-F5344CB8AC3E}">
        <p14:creationId xmlns:p14="http://schemas.microsoft.com/office/powerpoint/2010/main" val="175552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57CD81-D90E-FFF6-57B1-26ACE128B0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9DA792-13DB-FD26-F21A-B3FF576F4B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AF97B-9543-E27D-F9F0-3DE45AEF7DFF}"/>
              </a:ext>
            </a:extLst>
          </p:cNvPr>
          <p:cNvSpPr>
            <a:spLocks noGrp="1"/>
          </p:cNvSpPr>
          <p:nvPr>
            <p:ph type="dt" sz="half" idx="10"/>
          </p:nvPr>
        </p:nvSpPr>
        <p:spPr/>
        <p:txBody>
          <a:bodyPr/>
          <a:lstStyle/>
          <a:p>
            <a:fld id="{FB734344-16D6-4B82-9394-A50630A15B96}" type="datetimeFigureOut">
              <a:rPr lang="en-US" smtClean="0"/>
              <a:t>9/12/2025</a:t>
            </a:fld>
            <a:endParaRPr lang="en-US"/>
          </a:p>
        </p:txBody>
      </p:sp>
      <p:sp>
        <p:nvSpPr>
          <p:cNvPr id="5" name="Footer Placeholder 4">
            <a:extLst>
              <a:ext uri="{FF2B5EF4-FFF2-40B4-BE49-F238E27FC236}">
                <a16:creationId xmlns:a16="http://schemas.microsoft.com/office/drawing/2014/main" id="{F2DB4FEF-E3A4-7439-031A-D15938549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CB756-05CE-BE10-788E-0D4431460620}"/>
              </a:ext>
            </a:extLst>
          </p:cNvPr>
          <p:cNvSpPr>
            <a:spLocks noGrp="1"/>
          </p:cNvSpPr>
          <p:nvPr>
            <p:ph type="sldNum" sz="quarter" idx="12"/>
          </p:nvPr>
        </p:nvSpPr>
        <p:spPr/>
        <p:txBody>
          <a:bodyPr/>
          <a:lstStyle/>
          <a:p>
            <a:fld id="{B1472611-0AA3-4139-94BC-AD2DB6E7112C}" type="slidenum">
              <a:rPr lang="en-US" smtClean="0"/>
              <a:t>‹#›</a:t>
            </a:fld>
            <a:endParaRPr lang="en-US"/>
          </a:p>
        </p:txBody>
      </p:sp>
    </p:spTree>
    <p:extLst>
      <p:ext uri="{BB962C8B-B14F-4D97-AF65-F5344CB8AC3E}">
        <p14:creationId xmlns:p14="http://schemas.microsoft.com/office/powerpoint/2010/main" val="296992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E5E27-7926-1585-2257-3900EC6E2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BA20D8-96E5-DF80-22CB-B4541CF4C9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D3FD9-FCE0-34A9-A9C3-8B28FF07A331}"/>
              </a:ext>
            </a:extLst>
          </p:cNvPr>
          <p:cNvSpPr>
            <a:spLocks noGrp="1"/>
          </p:cNvSpPr>
          <p:nvPr>
            <p:ph type="dt" sz="half" idx="10"/>
          </p:nvPr>
        </p:nvSpPr>
        <p:spPr/>
        <p:txBody>
          <a:bodyPr/>
          <a:lstStyle/>
          <a:p>
            <a:fld id="{FB734344-16D6-4B82-9394-A50630A15B96}" type="datetimeFigureOut">
              <a:rPr lang="en-US" smtClean="0"/>
              <a:t>9/12/2025</a:t>
            </a:fld>
            <a:endParaRPr lang="en-US"/>
          </a:p>
        </p:txBody>
      </p:sp>
      <p:sp>
        <p:nvSpPr>
          <p:cNvPr id="5" name="Footer Placeholder 4">
            <a:extLst>
              <a:ext uri="{FF2B5EF4-FFF2-40B4-BE49-F238E27FC236}">
                <a16:creationId xmlns:a16="http://schemas.microsoft.com/office/drawing/2014/main" id="{AA26A364-5954-732B-B036-9D83AD11C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5DFA6-6FB2-A7CF-63DD-16345E1657CF}"/>
              </a:ext>
            </a:extLst>
          </p:cNvPr>
          <p:cNvSpPr>
            <a:spLocks noGrp="1"/>
          </p:cNvSpPr>
          <p:nvPr>
            <p:ph type="sldNum" sz="quarter" idx="12"/>
          </p:nvPr>
        </p:nvSpPr>
        <p:spPr/>
        <p:txBody>
          <a:bodyPr/>
          <a:lstStyle/>
          <a:p>
            <a:fld id="{B1472611-0AA3-4139-94BC-AD2DB6E7112C}" type="slidenum">
              <a:rPr lang="en-US" smtClean="0"/>
              <a:t>‹#›</a:t>
            </a:fld>
            <a:endParaRPr lang="en-US"/>
          </a:p>
        </p:txBody>
      </p:sp>
    </p:spTree>
    <p:extLst>
      <p:ext uri="{BB962C8B-B14F-4D97-AF65-F5344CB8AC3E}">
        <p14:creationId xmlns:p14="http://schemas.microsoft.com/office/powerpoint/2010/main" val="233784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8DD34-A135-39D9-A4BD-27D9336039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ADA87A-E64F-F0DE-BC83-0939C8A5F7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F10955-AB6C-5CF7-4F91-2E74647131D3}"/>
              </a:ext>
            </a:extLst>
          </p:cNvPr>
          <p:cNvSpPr>
            <a:spLocks noGrp="1"/>
          </p:cNvSpPr>
          <p:nvPr>
            <p:ph type="dt" sz="half" idx="10"/>
          </p:nvPr>
        </p:nvSpPr>
        <p:spPr/>
        <p:txBody>
          <a:bodyPr/>
          <a:lstStyle/>
          <a:p>
            <a:fld id="{FB734344-16D6-4B82-9394-A50630A15B96}" type="datetimeFigureOut">
              <a:rPr lang="en-US" smtClean="0"/>
              <a:t>9/12/2025</a:t>
            </a:fld>
            <a:endParaRPr lang="en-US"/>
          </a:p>
        </p:txBody>
      </p:sp>
      <p:sp>
        <p:nvSpPr>
          <p:cNvPr id="5" name="Footer Placeholder 4">
            <a:extLst>
              <a:ext uri="{FF2B5EF4-FFF2-40B4-BE49-F238E27FC236}">
                <a16:creationId xmlns:a16="http://schemas.microsoft.com/office/drawing/2014/main" id="{62E2EDA6-BBFB-F28A-8624-FE46A23BD3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878B3-3188-B28E-FB40-BB0DA78C4618}"/>
              </a:ext>
            </a:extLst>
          </p:cNvPr>
          <p:cNvSpPr>
            <a:spLocks noGrp="1"/>
          </p:cNvSpPr>
          <p:nvPr>
            <p:ph type="sldNum" sz="quarter" idx="12"/>
          </p:nvPr>
        </p:nvSpPr>
        <p:spPr/>
        <p:txBody>
          <a:bodyPr/>
          <a:lstStyle/>
          <a:p>
            <a:fld id="{B1472611-0AA3-4139-94BC-AD2DB6E7112C}" type="slidenum">
              <a:rPr lang="en-US" smtClean="0"/>
              <a:t>‹#›</a:t>
            </a:fld>
            <a:endParaRPr lang="en-US"/>
          </a:p>
        </p:txBody>
      </p:sp>
    </p:spTree>
    <p:extLst>
      <p:ext uri="{BB962C8B-B14F-4D97-AF65-F5344CB8AC3E}">
        <p14:creationId xmlns:p14="http://schemas.microsoft.com/office/powerpoint/2010/main" val="3176612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D76A0-6177-3D04-0E1C-C39AAD111E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2124C8-0A5E-E3F5-7170-AD6719A323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9DBB1C-ABE3-4A75-A09A-FDAB8A0A1F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B425ED-84FE-A6CE-C252-F0898FB23F99}"/>
              </a:ext>
            </a:extLst>
          </p:cNvPr>
          <p:cNvSpPr>
            <a:spLocks noGrp="1"/>
          </p:cNvSpPr>
          <p:nvPr>
            <p:ph type="dt" sz="half" idx="10"/>
          </p:nvPr>
        </p:nvSpPr>
        <p:spPr/>
        <p:txBody>
          <a:bodyPr/>
          <a:lstStyle/>
          <a:p>
            <a:fld id="{FB734344-16D6-4B82-9394-A50630A15B96}" type="datetimeFigureOut">
              <a:rPr lang="en-US" smtClean="0"/>
              <a:t>9/12/2025</a:t>
            </a:fld>
            <a:endParaRPr lang="en-US"/>
          </a:p>
        </p:txBody>
      </p:sp>
      <p:sp>
        <p:nvSpPr>
          <p:cNvPr id="6" name="Footer Placeholder 5">
            <a:extLst>
              <a:ext uri="{FF2B5EF4-FFF2-40B4-BE49-F238E27FC236}">
                <a16:creationId xmlns:a16="http://schemas.microsoft.com/office/drawing/2014/main" id="{15A69DDE-A2A9-558C-6534-2E6E085989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3292FF-54B3-051A-A940-2EC5526ED799}"/>
              </a:ext>
            </a:extLst>
          </p:cNvPr>
          <p:cNvSpPr>
            <a:spLocks noGrp="1"/>
          </p:cNvSpPr>
          <p:nvPr>
            <p:ph type="sldNum" sz="quarter" idx="12"/>
          </p:nvPr>
        </p:nvSpPr>
        <p:spPr/>
        <p:txBody>
          <a:bodyPr/>
          <a:lstStyle/>
          <a:p>
            <a:fld id="{B1472611-0AA3-4139-94BC-AD2DB6E7112C}" type="slidenum">
              <a:rPr lang="en-US" smtClean="0"/>
              <a:t>‹#›</a:t>
            </a:fld>
            <a:endParaRPr lang="en-US"/>
          </a:p>
        </p:txBody>
      </p:sp>
    </p:spTree>
    <p:extLst>
      <p:ext uri="{BB962C8B-B14F-4D97-AF65-F5344CB8AC3E}">
        <p14:creationId xmlns:p14="http://schemas.microsoft.com/office/powerpoint/2010/main" val="3350761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8DC37-5BA8-A4B0-00CE-0DBBA2BB1E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32BC32-FA9E-F394-6FB1-E079D7C071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233649-1EC0-5AF4-64E4-FA71180CB6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770454-3F81-A05E-54B2-D8BC7C414C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E0AB74-BAA3-4A10-375A-FE4D3E16A5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324E17-B4B8-6A6C-E85C-4C71FED318BB}"/>
              </a:ext>
            </a:extLst>
          </p:cNvPr>
          <p:cNvSpPr>
            <a:spLocks noGrp="1"/>
          </p:cNvSpPr>
          <p:nvPr>
            <p:ph type="dt" sz="half" idx="10"/>
          </p:nvPr>
        </p:nvSpPr>
        <p:spPr/>
        <p:txBody>
          <a:bodyPr/>
          <a:lstStyle/>
          <a:p>
            <a:fld id="{FB734344-16D6-4B82-9394-A50630A15B96}" type="datetimeFigureOut">
              <a:rPr lang="en-US" smtClean="0"/>
              <a:t>9/12/2025</a:t>
            </a:fld>
            <a:endParaRPr lang="en-US"/>
          </a:p>
        </p:txBody>
      </p:sp>
      <p:sp>
        <p:nvSpPr>
          <p:cNvPr id="8" name="Footer Placeholder 7">
            <a:extLst>
              <a:ext uri="{FF2B5EF4-FFF2-40B4-BE49-F238E27FC236}">
                <a16:creationId xmlns:a16="http://schemas.microsoft.com/office/drawing/2014/main" id="{A74C28DE-8E1F-7EA4-D339-EF1CC7DFD7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D21F00-148F-0324-8F07-D9CA959182E5}"/>
              </a:ext>
            </a:extLst>
          </p:cNvPr>
          <p:cNvSpPr>
            <a:spLocks noGrp="1"/>
          </p:cNvSpPr>
          <p:nvPr>
            <p:ph type="sldNum" sz="quarter" idx="12"/>
          </p:nvPr>
        </p:nvSpPr>
        <p:spPr/>
        <p:txBody>
          <a:bodyPr/>
          <a:lstStyle/>
          <a:p>
            <a:fld id="{B1472611-0AA3-4139-94BC-AD2DB6E7112C}" type="slidenum">
              <a:rPr lang="en-US" smtClean="0"/>
              <a:t>‹#›</a:t>
            </a:fld>
            <a:endParaRPr lang="en-US"/>
          </a:p>
        </p:txBody>
      </p:sp>
    </p:spTree>
    <p:extLst>
      <p:ext uri="{BB962C8B-B14F-4D97-AF65-F5344CB8AC3E}">
        <p14:creationId xmlns:p14="http://schemas.microsoft.com/office/powerpoint/2010/main" val="173777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DA54C-F240-0633-4204-302E55EE65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1BAAA6-C1BB-9AF5-56F6-7774DBC7C81B}"/>
              </a:ext>
            </a:extLst>
          </p:cNvPr>
          <p:cNvSpPr>
            <a:spLocks noGrp="1"/>
          </p:cNvSpPr>
          <p:nvPr>
            <p:ph type="dt" sz="half" idx="10"/>
          </p:nvPr>
        </p:nvSpPr>
        <p:spPr/>
        <p:txBody>
          <a:bodyPr/>
          <a:lstStyle/>
          <a:p>
            <a:fld id="{FB734344-16D6-4B82-9394-A50630A15B96}" type="datetimeFigureOut">
              <a:rPr lang="en-US" smtClean="0"/>
              <a:t>9/12/2025</a:t>
            </a:fld>
            <a:endParaRPr lang="en-US"/>
          </a:p>
        </p:txBody>
      </p:sp>
      <p:sp>
        <p:nvSpPr>
          <p:cNvPr id="4" name="Footer Placeholder 3">
            <a:extLst>
              <a:ext uri="{FF2B5EF4-FFF2-40B4-BE49-F238E27FC236}">
                <a16:creationId xmlns:a16="http://schemas.microsoft.com/office/drawing/2014/main" id="{2A4B6F69-FCAD-217F-E104-42AA9E7F00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C9143E-4137-7023-EC8D-FE7C3325CC9A}"/>
              </a:ext>
            </a:extLst>
          </p:cNvPr>
          <p:cNvSpPr>
            <a:spLocks noGrp="1"/>
          </p:cNvSpPr>
          <p:nvPr>
            <p:ph type="sldNum" sz="quarter" idx="12"/>
          </p:nvPr>
        </p:nvSpPr>
        <p:spPr/>
        <p:txBody>
          <a:bodyPr/>
          <a:lstStyle/>
          <a:p>
            <a:fld id="{B1472611-0AA3-4139-94BC-AD2DB6E7112C}" type="slidenum">
              <a:rPr lang="en-US" smtClean="0"/>
              <a:t>‹#›</a:t>
            </a:fld>
            <a:endParaRPr lang="en-US"/>
          </a:p>
        </p:txBody>
      </p:sp>
    </p:spTree>
    <p:extLst>
      <p:ext uri="{BB962C8B-B14F-4D97-AF65-F5344CB8AC3E}">
        <p14:creationId xmlns:p14="http://schemas.microsoft.com/office/powerpoint/2010/main" val="3274917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B0B051-F1B3-4C4D-63CC-E171534E0188}"/>
              </a:ext>
            </a:extLst>
          </p:cNvPr>
          <p:cNvSpPr>
            <a:spLocks noGrp="1"/>
          </p:cNvSpPr>
          <p:nvPr>
            <p:ph type="dt" sz="half" idx="10"/>
          </p:nvPr>
        </p:nvSpPr>
        <p:spPr/>
        <p:txBody>
          <a:bodyPr/>
          <a:lstStyle/>
          <a:p>
            <a:fld id="{FB734344-16D6-4B82-9394-A50630A15B96}" type="datetimeFigureOut">
              <a:rPr lang="en-US" smtClean="0"/>
              <a:t>9/12/2025</a:t>
            </a:fld>
            <a:endParaRPr lang="en-US"/>
          </a:p>
        </p:txBody>
      </p:sp>
      <p:sp>
        <p:nvSpPr>
          <p:cNvPr id="3" name="Footer Placeholder 2">
            <a:extLst>
              <a:ext uri="{FF2B5EF4-FFF2-40B4-BE49-F238E27FC236}">
                <a16:creationId xmlns:a16="http://schemas.microsoft.com/office/drawing/2014/main" id="{CDFFCF3F-ECA8-C3C3-AC66-544196A696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434655-8BF0-C7D4-BF1E-DC3D9DBA659F}"/>
              </a:ext>
            </a:extLst>
          </p:cNvPr>
          <p:cNvSpPr>
            <a:spLocks noGrp="1"/>
          </p:cNvSpPr>
          <p:nvPr>
            <p:ph type="sldNum" sz="quarter" idx="12"/>
          </p:nvPr>
        </p:nvSpPr>
        <p:spPr/>
        <p:txBody>
          <a:bodyPr/>
          <a:lstStyle/>
          <a:p>
            <a:fld id="{B1472611-0AA3-4139-94BC-AD2DB6E7112C}" type="slidenum">
              <a:rPr lang="en-US" smtClean="0"/>
              <a:t>‹#›</a:t>
            </a:fld>
            <a:endParaRPr lang="en-US"/>
          </a:p>
        </p:txBody>
      </p:sp>
    </p:spTree>
    <p:extLst>
      <p:ext uri="{BB962C8B-B14F-4D97-AF65-F5344CB8AC3E}">
        <p14:creationId xmlns:p14="http://schemas.microsoft.com/office/powerpoint/2010/main" val="2219934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5FC21-6713-E615-A143-25781721A5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F1C35E-1BB6-ED5E-692D-D8B2976BD5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634C8D-B94A-2355-A550-04D81EC820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CC3120-9BA5-7230-2561-CD29BB28A0EC}"/>
              </a:ext>
            </a:extLst>
          </p:cNvPr>
          <p:cNvSpPr>
            <a:spLocks noGrp="1"/>
          </p:cNvSpPr>
          <p:nvPr>
            <p:ph type="dt" sz="half" idx="10"/>
          </p:nvPr>
        </p:nvSpPr>
        <p:spPr/>
        <p:txBody>
          <a:bodyPr/>
          <a:lstStyle/>
          <a:p>
            <a:fld id="{FB734344-16D6-4B82-9394-A50630A15B96}" type="datetimeFigureOut">
              <a:rPr lang="en-US" smtClean="0"/>
              <a:t>9/12/2025</a:t>
            </a:fld>
            <a:endParaRPr lang="en-US"/>
          </a:p>
        </p:txBody>
      </p:sp>
      <p:sp>
        <p:nvSpPr>
          <p:cNvPr id="6" name="Footer Placeholder 5">
            <a:extLst>
              <a:ext uri="{FF2B5EF4-FFF2-40B4-BE49-F238E27FC236}">
                <a16:creationId xmlns:a16="http://schemas.microsoft.com/office/drawing/2014/main" id="{0E880794-1C5E-F5BD-7E53-B86CC2789C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3A6E69-1092-EAA5-8141-C739D994637C}"/>
              </a:ext>
            </a:extLst>
          </p:cNvPr>
          <p:cNvSpPr>
            <a:spLocks noGrp="1"/>
          </p:cNvSpPr>
          <p:nvPr>
            <p:ph type="sldNum" sz="quarter" idx="12"/>
          </p:nvPr>
        </p:nvSpPr>
        <p:spPr/>
        <p:txBody>
          <a:bodyPr/>
          <a:lstStyle/>
          <a:p>
            <a:fld id="{B1472611-0AA3-4139-94BC-AD2DB6E7112C}" type="slidenum">
              <a:rPr lang="en-US" smtClean="0"/>
              <a:t>‹#›</a:t>
            </a:fld>
            <a:endParaRPr lang="en-US"/>
          </a:p>
        </p:txBody>
      </p:sp>
    </p:spTree>
    <p:extLst>
      <p:ext uri="{BB962C8B-B14F-4D97-AF65-F5344CB8AC3E}">
        <p14:creationId xmlns:p14="http://schemas.microsoft.com/office/powerpoint/2010/main" val="1481179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50196-13B1-03CD-94AF-AD481A231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8D0664-FF37-7162-9192-77BD50F991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A7BC4D-0BFE-35C8-9A0C-9D75BE31A2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AA3636-EB32-1AB7-E3BF-0C7DBBDFE9B1}"/>
              </a:ext>
            </a:extLst>
          </p:cNvPr>
          <p:cNvSpPr>
            <a:spLocks noGrp="1"/>
          </p:cNvSpPr>
          <p:nvPr>
            <p:ph type="dt" sz="half" idx="10"/>
          </p:nvPr>
        </p:nvSpPr>
        <p:spPr/>
        <p:txBody>
          <a:bodyPr/>
          <a:lstStyle/>
          <a:p>
            <a:fld id="{FB734344-16D6-4B82-9394-A50630A15B96}" type="datetimeFigureOut">
              <a:rPr lang="en-US" smtClean="0"/>
              <a:t>9/12/2025</a:t>
            </a:fld>
            <a:endParaRPr lang="en-US"/>
          </a:p>
        </p:txBody>
      </p:sp>
      <p:sp>
        <p:nvSpPr>
          <p:cNvPr id="6" name="Footer Placeholder 5">
            <a:extLst>
              <a:ext uri="{FF2B5EF4-FFF2-40B4-BE49-F238E27FC236}">
                <a16:creationId xmlns:a16="http://schemas.microsoft.com/office/drawing/2014/main" id="{E0E6A6CB-FDEF-E0F3-FBA5-ABEECF1C38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AF15DA-080D-38AE-6667-EC22BC407D3F}"/>
              </a:ext>
            </a:extLst>
          </p:cNvPr>
          <p:cNvSpPr>
            <a:spLocks noGrp="1"/>
          </p:cNvSpPr>
          <p:nvPr>
            <p:ph type="sldNum" sz="quarter" idx="12"/>
          </p:nvPr>
        </p:nvSpPr>
        <p:spPr/>
        <p:txBody>
          <a:bodyPr/>
          <a:lstStyle/>
          <a:p>
            <a:fld id="{B1472611-0AA3-4139-94BC-AD2DB6E7112C}" type="slidenum">
              <a:rPr lang="en-US" smtClean="0"/>
              <a:t>‹#›</a:t>
            </a:fld>
            <a:endParaRPr lang="en-US"/>
          </a:p>
        </p:txBody>
      </p:sp>
    </p:spTree>
    <p:extLst>
      <p:ext uri="{BB962C8B-B14F-4D97-AF65-F5344CB8AC3E}">
        <p14:creationId xmlns:p14="http://schemas.microsoft.com/office/powerpoint/2010/main" val="4055034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5262FC-288D-D857-7257-CB661AF4EE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9606E7-1EE2-0952-F30D-56A6F31FDF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4BE0E-AD40-D838-A4C4-2A521B15D8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34344-16D6-4B82-9394-A50630A15B96}" type="datetimeFigureOut">
              <a:rPr lang="en-US" smtClean="0"/>
              <a:t>9/12/2025</a:t>
            </a:fld>
            <a:endParaRPr lang="en-US"/>
          </a:p>
        </p:txBody>
      </p:sp>
      <p:sp>
        <p:nvSpPr>
          <p:cNvPr id="5" name="Footer Placeholder 4">
            <a:extLst>
              <a:ext uri="{FF2B5EF4-FFF2-40B4-BE49-F238E27FC236}">
                <a16:creationId xmlns:a16="http://schemas.microsoft.com/office/drawing/2014/main" id="{9FB09DE3-C314-1FC3-6CC8-81E16101F4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EC8DCE-6992-B090-FBBE-B3BDDB835B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72611-0AA3-4139-94BC-AD2DB6E7112C}" type="slidenum">
              <a:rPr lang="en-US" smtClean="0"/>
              <a:t>‹#›</a:t>
            </a:fld>
            <a:endParaRPr lang="en-US"/>
          </a:p>
        </p:txBody>
      </p:sp>
    </p:spTree>
    <p:extLst>
      <p:ext uri="{BB962C8B-B14F-4D97-AF65-F5344CB8AC3E}">
        <p14:creationId xmlns:p14="http://schemas.microsoft.com/office/powerpoint/2010/main" val="716779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E9DF">
            <a:alpha val="29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3EC5DD-7A8A-9616-D4D6-5BEF4787B538}"/>
              </a:ext>
            </a:extLst>
          </p:cNvPr>
          <p:cNvSpPr/>
          <p:nvPr/>
        </p:nvSpPr>
        <p:spPr>
          <a:xfrm>
            <a:off x="0" y="1565470"/>
            <a:ext cx="10739336" cy="4069786"/>
          </a:xfrm>
          <a:prstGeom prst="rect">
            <a:avLst/>
          </a:prstGeom>
          <a:solidFill>
            <a:schemeClr val="tx2">
              <a:lumMod val="40000"/>
              <a:lumOff val="6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4010"/>
            <a:ext cx="12192000" cy="1036738"/>
          </a:xfrm>
          <a:prstGeom prst="rect">
            <a:avLst/>
          </a:prstGeom>
          <a:solidFill>
            <a:schemeClr val="accent5">
              <a:lumMod val="50000"/>
            </a:schemeClr>
          </a:solidFill>
          <a:ln>
            <a:solidFill>
              <a:srgbClr val="ECF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PhD Workshop - GRASFI</a:t>
            </a:r>
          </a:p>
        </p:txBody>
      </p:sp>
      <p:sp>
        <p:nvSpPr>
          <p:cNvPr id="37" name="Content Placeholder 36"/>
          <p:cNvSpPr>
            <a:spLocks noGrp="1"/>
          </p:cNvSpPr>
          <p:nvPr>
            <p:ph idx="1"/>
          </p:nvPr>
        </p:nvSpPr>
        <p:spPr>
          <a:xfrm>
            <a:off x="354417" y="2031188"/>
            <a:ext cx="10453463" cy="1947425"/>
          </a:xfrm>
        </p:spPr>
        <p:txBody>
          <a:bodyPr>
            <a:normAutofit/>
          </a:bodyPr>
          <a:lstStyle/>
          <a:p>
            <a:pPr marL="0" indent="0">
              <a:lnSpc>
                <a:spcPts val="5000"/>
              </a:lnSpc>
              <a:spcBef>
                <a:spcPts val="600"/>
              </a:spcBef>
              <a:spcAft>
                <a:spcPts val="600"/>
              </a:spcAft>
              <a:buNone/>
            </a:pPr>
            <a:r>
              <a:rPr lang="en-US" sz="3600" b="1" dirty="0">
                <a:latin typeface="Times New Roman" panose="02020603050405020304" pitchFamily="18" charset="0"/>
                <a:cs typeface="Times New Roman" panose="02020603050405020304" pitchFamily="18" charset="0"/>
              </a:rPr>
              <a:t>Borderless Leadership for a Sustainable Future: TMT Nationality Diversity and </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the Path to Low-Carbon Innovation</a:t>
            </a:r>
            <a:endParaRPr lang="en-US"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5821956-B1B4-D12B-A745-89668B73F598}"/>
              </a:ext>
            </a:extLst>
          </p:cNvPr>
          <p:cNvSpPr txBox="1"/>
          <p:nvPr/>
        </p:nvSpPr>
        <p:spPr>
          <a:xfrm>
            <a:off x="11776354" y="6428234"/>
            <a:ext cx="215542" cy="369332"/>
          </a:xfrm>
          <a:prstGeom prst="rect">
            <a:avLst/>
          </a:prstGeom>
          <a:noFill/>
        </p:spPr>
        <p:txBody>
          <a:bodyPr wrap="square" rtlCol="0">
            <a:spAutoFit/>
          </a:bodyPr>
          <a:lstStyle/>
          <a:p>
            <a:r>
              <a:rPr lang="en-US" dirty="0"/>
              <a:t>1</a:t>
            </a:r>
          </a:p>
        </p:txBody>
      </p:sp>
      <p:sp>
        <p:nvSpPr>
          <p:cNvPr id="7" name="TextBox 6">
            <a:extLst>
              <a:ext uri="{FF2B5EF4-FFF2-40B4-BE49-F238E27FC236}">
                <a16:creationId xmlns:a16="http://schemas.microsoft.com/office/drawing/2014/main" id="{18581068-F55C-DC2C-DEC4-DE58C94B877A}"/>
              </a:ext>
            </a:extLst>
          </p:cNvPr>
          <p:cNvSpPr txBox="1"/>
          <p:nvPr/>
        </p:nvSpPr>
        <p:spPr>
          <a:xfrm>
            <a:off x="354417" y="5945770"/>
            <a:ext cx="561221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17 September 2025</a:t>
            </a:r>
          </a:p>
        </p:txBody>
      </p:sp>
      <p:sp>
        <p:nvSpPr>
          <p:cNvPr id="3" name="TextBox 2">
            <a:extLst>
              <a:ext uri="{FF2B5EF4-FFF2-40B4-BE49-F238E27FC236}">
                <a16:creationId xmlns:a16="http://schemas.microsoft.com/office/drawing/2014/main" id="{61D3CA89-2376-2F7B-8BE7-3296BCD33A07}"/>
              </a:ext>
            </a:extLst>
          </p:cNvPr>
          <p:cNvSpPr txBox="1"/>
          <p:nvPr/>
        </p:nvSpPr>
        <p:spPr>
          <a:xfrm>
            <a:off x="354418" y="4680212"/>
            <a:ext cx="5612219"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Sompassorn Ruksomboonde</a:t>
            </a:r>
          </a:p>
          <a:p>
            <a:r>
              <a:rPr lang="en-US" sz="2400" dirty="0">
                <a:latin typeface="Times New Roman" panose="02020603050405020304" pitchFamily="18" charset="0"/>
                <a:cs typeface="Times New Roman" panose="02020603050405020304" pitchFamily="18" charset="0"/>
              </a:rPr>
              <a:t>Singapore Management University</a:t>
            </a:r>
          </a:p>
        </p:txBody>
      </p:sp>
      <p:pic>
        <p:nvPicPr>
          <p:cNvPr id="8" name="Picture 7">
            <a:extLst>
              <a:ext uri="{FF2B5EF4-FFF2-40B4-BE49-F238E27FC236}">
                <a16:creationId xmlns:a16="http://schemas.microsoft.com/office/drawing/2014/main" id="{108191E1-E17F-C9C4-D0AB-46BC5E945D53}"/>
              </a:ext>
            </a:extLst>
          </p:cNvPr>
          <p:cNvPicPr>
            <a:picLocks noChangeAspect="1"/>
          </p:cNvPicPr>
          <p:nvPr/>
        </p:nvPicPr>
        <p:blipFill>
          <a:blip r:embed="rId3"/>
          <a:stretch>
            <a:fillRect/>
          </a:stretch>
        </p:blipFill>
        <p:spPr>
          <a:xfrm>
            <a:off x="0" y="0"/>
            <a:ext cx="2548647" cy="1036738"/>
          </a:xfrm>
          <a:prstGeom prst="rect">
            <a:avLst/>
          </a:prstGeom>
        </p:spPr>
      </p:pic>
    </p:spTree>
    <p:extLst>
      <p:ext uri="{BB962C8B-B14F-4D97-AF65-F5344CB8AC3E}">
        <p14:creationId xmlns:p14="http://schemas.microsoft.com/office/powerpoint/2010/main" val="2987322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A2D0F455-7F47-A70C-8EAE-F1540BDE87CA}"/>
              </a:ext>
            </a:extLst>
          </p:cNvPr>
          <p:cNvCxnSpPr>
            <a:cxnSpLocks/>
          </p:cNvCxnSpPr>
          <p:nvPr/>
        </p:nvCxnSpPr>
        <p:spPr>
          <a:xfrm flipH="1">
            <a:off x="6341218" y="3498961"/>
            <a:ext cx="1" cy="480130"/>
          </a:xfrm>
          <a:prstGeom prst="line">
            <a:avLst/>
          </a:prstGeom>
          <a:ln w="19050">
            <a:solidFill>
              <a:srgbClr val="73574D"/>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130629"/>
            <a:ext cx="12192000" cy="787628"/>
          </a:xfrm>
          <a:prstGeom prst="rect">
            <a:avLst/>
          </a:prstGeom>
          <a:solidFill>
            <a:schemeClr val="accent5">
              <a:lumMod val="50000"/>
            </a:schemeClr>
          </a:solidFill>
          <a:ln>
            <a:solidFill>
              <a:srgbClr val="ECF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Times New Roman" panose="02020603050405020304" pitchFamily="18" charset="0"/>
                <a:cs typeface="Times New Roman" panose="02020603050405020304" pitchFamily="18" charset="0"/>
              </a:rPr>
              <a:t>    What is Top Management Team (TMT)?</a:t>
            </a:r>
          </a:p>
        </p:txBody>
      </p:sp>
      <p:sp>
        <p:nvSpPr>
          <p:cNvPr id="28" name="TextBox 27">
            <a:extLst>
              <a:ext uri="{FF2B5EF4-FFF2-40B4-BE49-F238E27FC236}">
                <a16:creationId xmlns:a16="http://schemas.microsoft.com/office/drawing/2014/main" id="{74995EF9-1A77-3A9D-FB17-493015E530C5}"/>
              </a:ext>
            </a:extLst>
          </p:cNvPr>
          <p:cNvSpPr txBox="1"/>
          <p:nvPr/>
        </p:nvSpPr>
        <p:spPr>
          <a:xfrm>
            <a:off x="11825813" y="5923992"/>
            <a:ext cx="405632" cy="369332"/>
          </a:xfrm>
          <a:prstGeom prst="rect">
            <a:avLst/>
          </a:prstGeom>
          <a:noFill/>
        </p:spPr>
        <p:txBody>
          <a:bodyPr wrap="square" rtlCol="0">
            <a:spAutoFit/>
          </a:bodyPr>
          <a:lstStyle/>
          <a:p>
            <a:r>
              <a:rPr lang="en-US" dirty="0"/>
              <a:t>2</a:t>
            </a:r>
          </a:p>
        </p:txBody>
      </p:sp>
      <p:sp>
        <p:nvSpPr>
          <p:cNvPr id="30" name="Rectangle: Rounded Corners 29">
            <a:extLst>
              <a:ext uri="{FF2B5EF4-FFF2-40B4-BE49-F238E27FC236}">
                <a16:creationId xmlns:a16="http://schemas.microsoft.com/office/drawing/2014/main" id="{5622377B-3F42-E842-01A9-652B5C5E4FCD}"/>
              </a:ext>
            </a:extLst>
          </p:cNvPr>
          <p:cNvSpPr/>
          <p:nvPr/>
        </p:nvSpPr>
        <p:spPr>
          <a:xfrm>
            <a:off x="3797283" y="1807884"/>
            <a:ext cx="5087871" cy="528169"/>
          </a:xfrm>
          <a:prstGeom prst="roundRect">
            <a:avLst/>
          </a:prstGeom>
          <a:solidFill>
            <a:srgbClr val="0B3F6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Board of Director</a:t>
            </a:r>
          </a:p>
        </p:txBody>
      </p:sp>
      <p:sp>
        <p:nvSpPr>
          <p:cNvPr id="33" name="Rectangle: Rounded Corners 32">
            <a:extLst>
              <a:ext uri="{FF2B5EF4-FFF2-40B4-BE49-F238E27FC236}">
                <a16:creationId xmlns:a16="http://schemas.microsoft.com/office/drawing/2014/main" id="{55D67F98-ADB7-378F-B514-8F4DC06347B7}"/>
              </a:ext>
            </a:extLst>
          </p:cNvPr>
          <p:cNvSpPr/>
          <p:nvPr/>
        </p:nvSpPr>
        <p:spPr>
          <a:xfrm>
            <a:off x="3018621" y="2816183"/>
            <a:ext cx="6914051" cy="680484"/>
          </a:xfrm>
          <a:prstGeom prst="roundRect">
            <a:avLst/>
          </a:prstGeom>
          <a:solidFill>
            <a:srgbClr val="116F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Top Management Team</a:t>
            </a:r>
          </a:p>
          <a:p>
            <a:pPr algn="ctr"/>
            <a:r>
              <a:rPr lang="en-US" dirty="0">
                <a:latin typeface="Times New Roman" panose="02020603050405020304" pitchFamily="18" charset="0"/>
                <a:cs typeface="Times New Roman" panose="02020603050405020304" pitchFamily="18" charset="0"/>
              </a:rPr>
              <a:t>C-level, President, Vice-president</a:t>
            </a:r>
          </a:p>
        </p:txBody>
      </p:sp>
      <p:sp>
        <p:nvSpPr>
          <p:cNvPr id="34" name="Rectangle: Rounded Corners 33">
            <a:extLst>
              <a:ext uri="{FF2B5EF4-FFF2-40B4-BE49-F238E27FC236}">
                <a16:creationId xmlns:a16="http://schemas.microsoft.com/office/drawing/2014/main" id="{532E3B3A-6E8D-836C-1BA2-DB58FC27012F}"/>
              </a:ext>
            </a:extLst>
          </p:cNvPr>
          <p:cNvSpPr/>
          <p:nvPr/>
        </p:nvSpPr>
        <p:spPr>
          <a:xfrm>
            <a:off x="2003699" y="3940401"/>
            <a:ext cx="8858931" cy="680484"/>
          </a:xfrm>
          <a:prstGeom prst="roundRect">
            <a:avLst/>
          </a:prstGeom>
          <a:solidFill>
            <a:srgbClr val="3490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Middle level management</a:t>
            </a:r>
          </a:p>
          <a:p>
            <a:pPr algn="ctr"/>
            <a:r>
              <a:rPr lang="en-US" dirty="0">
                <a:latin typeface="Times New Roman" panose="02020603050405020304" pitchFamily="18" charset="0"/>
                <a:cs typeface="Times New Roman" panose="02020603050405020304" pitchFamily="18" charset="0"/>
              </a:rPr>
              <a:t>General Manager, Regional Manager</a:t>
            </a:r>
          </a:p>
        </p:txBody>
      </p:sp>
      <p:sp>
        <p:nvSpPr>
          <p:cNvPr id="39" name="Rectangle: Rounded Corners 38">
            <a:extLst>
              <a:ext uri="{FF2B5EF4-FFF2-40B4-BE49-F238E27FC236}">
                <a16:creationId xmlns:a16="http://schemas.microsoft.com/office/drawing/2014/main" id="{43D8B99E-F979-7256-AF4E-257E1986FF78}"/>
              </a:ext>
            </a:extLst>
          </p:cNvPr>
          <p:cNvSpPr/>
          <p:nvPr/>
        </p:nvSpPr>
        <p:spPr>
          <a:xfrm>
            <a:off x="1071878" y="5091426"/>
            <a:ext cx="10517867" cy="680484"/>
          </a:xfrm>
          <a:prstGeom prst="roundRect">
            <a:avLst/>
          </a:prstGeom>
          <a:solidFill>
            <a:srgbClr val="89BD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First-line management</a:t>
            </a:r>
          </a:p>
          <a:p>
            <a:pPr algn="ctr"/>
            <a:r>
              <a:rPr lang="en-US" dirty="0">
                <a:latin typeface="Times New Roman" panose="02020603050405020304" pitchFamily="18" charset="0"/>
                <a:cs typeface="Times New Roman" panose="02020603050405020304" pitchFamily="18" charset="0"/>
              </a:rPr>
              <a:t>Manager, Supervisor, Team leader</a:t>
            </a:r>
          </a:p>
        </p:txBody>
      </p:sp>
      <p:pic>
        <p:nvPicPr>
          <p:cNvPr id="2056" name="Picture 8" descr="Right And Wrong Clipart Transparent PNG Hd, Right Or Wrong Red Cross Green  Tick Vector, Right Or Wrong, Vector, Correct PNG Image For Free Download |  Infographic template powerpoint, Teacher posters, Business">
            <a:extLst>
              <a:ext uri="{FF2B5EF4-FFF2-40B4-BE49-F238E27FC236}">
                <a16:creationId xmlns:a16="http://schemas.microsoft.com/office/drawing/2014/main" id="{62079A8B-9611-8AB3-C5BD-E90AE4ED94C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50" b="29730" l="4462" r="44462">
                        <a14:foregroundMark x1="43077" y1="2703" x2="43077" y2="2703"/>
                        <a14:foregroundMark x1="43538" y1="450" x2="43538" y2="450"/>
                        <a14:foregroundMark x1="19846" y1="27477" x2="19846" y2="27477"/>
                        <a14:foregroundMark x1="19385" y1="29730" x2="19385" y2="29730"/>
                      </a14:backgroundRemoval>
                    </a14:imgEffect>
                  </a14:imgLayer>
                </a14:imgProps>
              </a:ext>
              <a:ext uri="{28A0092B-C50C-407E-A947-70E740481C1C}">
                <a14:useLocalDpi xmlns:a14="http://schemas.microsoft.com/office/drawing/2010/main" val="0"/>
              </a:ext>
            </a:extLst>
          </a:blip>
          <a:srcRect r="50000" b="69703"/>
          <a:stretch/>
        </p:blipFill>
        <p:spPr bwMode="auto">
          <a:xfrm>
            <a:off x="2223747" y="2889282"/>
            <a:ext cx="794874" cy="493499"/>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Connector 40">
            <a:extLst>
              <a:ext uri="{FF2B5EF4-FFF2-40B4-BE49-F238E27FC236}">
                <a16:creationId xmlns:a16="http://schemas.microsoft.com/office/drawing/2014/main" id="{6BC541F9-9FF4-6193-BE3E-0CE9DD182B33}"/>
              </a:ext>
            </a:extLst>
          </p:cNvPr>
          <p:cNvCxnSpPr>
            <a:stCxn id="30" idx="2"/>
          </p:cNvCxnSpPr>
          <p:nvPr/>
        </p:nvCxnSpPr>
        <p:spPr>
          <a:xfrm flipH="1">
            <a:off x="6341218" y="2336053"/>
            <a:ext cx="1" cy="480130"/>
          </a:xfrm>
          <a:prstGeom prst="line">
            <a:avLst/>
          </a:prstGeom>
          <a:ln w="19050">
            <a:solidFill>
              <a:srgbClr val="73574D"/>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A83F423-6FF6-CB31-B6FE-47960576B842}"/>
              </a:ext>
            </a:extLst>
          </p:cNvPr>
          <p:cNvCxnSpPr>
            <a:cxnSpLocks/>
          </p:cNvCxnSpPr>
          <p:nvPr/>
        </p:nvCxnSpPr>
        <p:spPr>
          <a:xfrm flipH="1">
            <a:off x="6344759" y="4629561"/>
            <a:ext cx="1" cy="480130"/>
          </a:xfrm>
          <a:prstGeom prst="line">
            <a:avLst/>
          </a:prstGeom>
          <a:ln w="19050">
            <a:solidFill>
              <a:srgbClr val="73574D"/>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C8893AE-B460-F060-4D05-CEA5BA064F67}"/>
              </a:ext>
            </a:extLst>
          </p:cNvPr>
          <p:cNvSpPr txBox="1"/>
          <p:nvPr/>
        </p:nvSpPr>
        <p:spPr>
          <a:xfrm>
            <a:off x="3429937" y="1042196"/>
            <a:ext cx="5670956" cy="461665"/>
          </a:xfrm>
          <a:prstGeom prst="rect">
            <a:avLst/>
          </a:prstGeom>
          <a:noFill/>
        </p:spPr>
        <p:txBody>
          <a:bodyPr wrap="square" rtlCol="0">
            <a:spAutoFit/>
          </a:bodyPr>
          <a:lstStyle/>
          <a:p>
            <a:pPr algn="ctr"/>
            <a:r>
              <a:rPr lang="en-US" sz="2400" b="1" u="sng" dirty="0">
                <a:solidFill>
                  <a:srgbClr val="73574D"/>
                </a:solidFill>
                <a:latin typeface="Times New Roman" panose="02020603050405020304" pitchFamily="18" charset="0"/>
                <a:cs typeface="Times New Roman" panose="02020603050405020304" pitchFamily="18" charset="0"/>
              </a:rPr>
              <a:t>Organizational Structure</a:t>
            </a:r>
          </a:p>
        </p:txBody>
      </p:sp>
      <p:sp>
        <p:nvSpPr>
          <p:cNvPr id="45" name="Rectangle 44">
            <a:extLst>
              <a:ext uri="{FF2B5EF4-FFF2-40B4-BE49-F238E27FC236}">
                <a16:creationId xmlns:a16="http://schemas.microsoft.com/office/drawing/2014/main" id="{2E416A91-4726-0B07-9C0E-F95EB7CCDC9B}"/>
              </a:ext>
            </a:extLst>
          </p:cNvPr>
          <p:cNvSpPr/>
          <p:nvPr/>
        </p:nvSpPr>
        <p:spPr>
          <a:xfrm>
            <a:off x="2223747" y="2608005"/>
            <a:ext cx="8638883" cy="1078385"/>
          </a:xfrm>
          <a:prstGeom prst="rect">
            <a:avLst/>
          </a:prstGeom>
          <a:solidFill>
            <a:srgbClr val="AB9274">
              <a:alpha val="2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nvGrpSpPr>
          <p:cNvPr id="58" name="Group 57">
            <a:extLst>
              <a:ext uri="{FF2B5EF4-FFF2-40B4-BE49-F238E27FC236}">
                <a16:creationId xmlns:a16="http://schemas.microsoft.com/office/drawing/2014/main" id="{DDFF0211-56B2-FFD9-946F-E599F0046DF2}"/>
              </a:ext>
            </a:extLst>
          </p:cNvPr>
          <p:cNvGrpSpPr/>
          <p:nvPr/>
        </p:nvGrpSpPr>
        <p:grpSpPr>
          <a:xfrm>
            <a:off x="-5" y="6264326"/>
            <a:ext cx="12202504" cy="593675"/>
            <a:chOff x="0" y="124427"/>
            <a:chExt cx="9151876" cy="470607"/>
          </a:xfrm>
        </p:grpSpPr>
        <p:sp>
          <p:nvSpPr>
            <p:cNvPr id="59" name="Rectangle 58">
              <a:extLst>
                <a:ext uri="{FF2B5EF4-FFF2-40B4-BE49-F238E27FC236}">
                  <a16:creationId xmlns:a16="http://schemas.microsoft.com/office/drawing/2014/main" id="{1A9A22FA-AF70-26EB-0570-80E275A38F6D}"/>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60" name="Rectangle 59">
              <a:extLst>
                <a:ext uri="{FF2B5EF4-FFF2-40B4-BE49-F238E27FC236}">
                  <a16:creationId xmlns:a16="http://schemas.microsoft.com/office/drawing/2014/main" id="{7BEA4043-1A48-7E1B-7F36-ACE8EE40755E}"/>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61" name="Group 60">
            <a:extLst>
              <a:ext uri="{FF2B5EF4-FFF2-40B4-BE49-F238E27FC236}">
                <a16:creationId xmlns:a16="http://schemas.microsoft.com/office/drawing/2014/main" id="{B3B76AFE-CC47-3E67-2C0F-078B08B34DCC}"/>
              </a:ext>
            </a:extLst>
          </p:cNvPr>
          <p:cNvGrpSpPr/>
          <p:nvPr/>
        </p:nvGrpSpPr>
        <p:grpSpPr>
          <a:xfrm>
            <a:off x="92532" y="6312406"/>
            <a:ext cx="12088971" cy="415023"/>
            <a:chOff x="427586" y="6403217"/>
            <a:chExt cx="8855784" cy="330924"/>
          </a:xfrm>
        </p:grpSpPr>
        <p:grpSp>
          <p:nvGrpSpPr>
            <p:cNvPr id="62" name="Group 61">
              <a:extLst>
                <a:ext uri="{FF2B5EF4-FFF2-40B4-BE49-F238E27FC236}">
                  <a16:creationId xmlns:a16="http://schemas.microsoft.com/office/drawing/2014/main" id="{5561C63C-FFCA-DC94-22A2-1B4E07DD45F3}"/>
                </a:ext>
              </a:extLst>
            </p:cNvPr>
            <p:cNvGrpSpPr/>
            <p:nvPr/>
          </p:nvGrpSpPr>
          <p:grpSpPr>
            <a:xfrm>
              <a:off x="427586" y="6403217"/>
              <a:ext cx="8855784" cy="330924"/>
              <a:chOff x="427586" y="6403217"/>
              <a:chExt cx="8855784" cy="330924"/>
            </a:xfrm>
          </p:grpSpPr>
          <p:cxnSp>
            <p:nvCxnSpPr>
              <p:cNvPr id="2048" name="Straight Connector 2047">
                <a:extLst>
                  <a:ext uri="{FF2B5EF4-FFF2-40B4-BE49-F238E27FC236}">
                    <a16:creationId xmlns:a16="http://schemas.microsoft.com/office/drawing/2014/main" id="{D34704A9-9BEE-0057-1DBB-450FC609BC0A}"/>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049" name="Oval 2048">
                <a:extLst>
                  <a:ext uri="{FF2B5EF4-FFF2-40B4-BE49-F238E27FC236}">
                    <a16:creationId xmlns:a16="http://schemas.microsoft.com/office/drawing/2014/main" id="{0864CF0F-1BDF-B34F-4CD7-118ABF148DDC}"/>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50" name="Oval 2049">
                <a:extLst>
                  <a:ext uri="{FF2B5EF4-FFF2-40B4-BE49-F238E27FC236}">
                    <a16:creationId xmlns:a16="http://schemas.microsoft.com/office/drawing/2014/main" id="{5948BB28-C949-949A-B973-7D08A894E65B}"/>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51" name="Oval 2050">
                <a:extLst>
                  <a:ext uri="{FF2B5EF4-FFF2-40B4-BE49-F238E27FC236}">
                    <a16:creationId xmlns:a16="http://schemas.microsoft.com/office/drawing/2014/main" id="{9B364527-B27A-26D4-7ADB-4BF7D649E55B}"/>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52" name="Oval 2051">
                <a:extLst>
                  <a:ext uri="{FF2B5EF4-FFF2-40B4-BE49-F238E27FC236}">
                    <a16:creationId xmlns:a16="http://schemas.microsoft.com/office/drawing/2014/main" id="{5BCFA19D-C7F4-08F0-9FFA-007B8C8B02FA}"/>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53" name="Oval 2052">
                <a:extLst>
                  <a:ext uri="{FF2B5EF4-FFF2-40B4-BE49-F238E27FC236}">
                    <a16:creationId xmlns:a16="http://schemas.microsoft.com/office/drawing/2014/main" id="{63229FF5-9565-5387-8BAC-DED438111D42}"/>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54" name="TextBox 64">
                <a:extLst>
                  <a:ext uri="{FF2B5EF4-FFF2-40B4-BE49-F238E27FC236}">
                    <a16:creationId xmlns:a16="http://schemas.microsoft.com/office/drawing/2014/main" id="{6B0AEC19-3824-675D-9B56-38EBABAF6BAB}"/>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2055" name="TextBox 65">
                <a:extLst>
                  <a:ext uri="{FF2B5EF4-FFF2-40B4-BE49-F238E27FC236}">
                    <a16:creationId xmlns:a16="http://schemas.microsoft.com/office/drawing/2014/main" id="{A97F27C3-0DD9-E432-7B70-8739A4FCA905}"/>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2057" name="TextBox 66">
                <a:extLst>
                  <a:ext uri="{FF2B5EF4-FFF2-40B4-BE49-F238E27FC236}">
                    <a16:creationId xmlns:a16="http://schemas.microsoft.com/office/drawing/2014/main" id="{E99D1CF4-B220-BE25-C480-A3B627B8642D}"/>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2058" name="TextBox 67">
                <a:extLst>
                  <a:ext uri="{FF2B5EF4-FFF2-40B4-BE49-F238E27FC236}">
                    <a16:creationId xmlns:a16="http://schemas.microsoft.com/office/drawing/2014/main" id="{3CCCCFE4-05C6-EBC8-6732-BBC5A990EB87}"/>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63" name="TextBox 52">
              <a:extLst>
                <a:ext uri="{FF2B5EF4-FFF2-40B4-BE49-F238E27FC236}">
                  <a16:creationId xmlns:a16="http://schemas.microsoft.com/office/drawing/2014/main" id="{4DA29885-C6AC-C5C4-9FA5-A6A791713631}"/>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2059" name="Oval 2058">
            <a:extLst>
              <a:ext uri="{FF2B5EF4-FFF2-40B4-BE49-F238E27FC236}">
                <a16:creationId xmlns:a16="http://schemas.microsoft.com/office/drawing/2014/main" id="{6E84883D-D26E-2F94-DDD1-D02E7B3F0FE9}"/>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60" name="Oval 2059">
            <a:extLst>
              <a:ext uri="{FF2B5EF4-FFF2-40B4-BE49-F238E27FC236}">
                <a16:creationId xmlns:a16="http://schemas.microsoft.com/office/drawing/2014/main" id="{ED4EDDDC-3792-A817-5F40-A7FCEDC9794C}"/>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61" name="TextBox 67">
            <a:extLst>
              <a:ext uri="{FF2B5EF4-FFF2-40B4-BE49-F238E27FC236}">
                <a16:creationId xmlns:a16="http://schemas.microsoft.com/office/drawing/2014/main" id="{D51DDCD1-EC86-9F1C-6663-A19FD3D32A36}"/>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2062" name="TextBox 67">
            <a:extLst>
              <a:ext uri="{FF2B5EF4-FFF2-40B4-BE49-F238E27FC236}">
                <a16:creationId xmlns:a16="http://schemas.microsoft.com/office/drawing/2014/main" id="{F3247FE4-CD02-2145-BD0A-D7FA079B6CCC}"/>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2063" name="Rectangle 2062">
            <a:extLst>
              <a:ext uri="{FF2B5EF4-FFF2-40B4-BE49-F238E27FC236}">
                <a16:creationId xmlns:a16="http://schemas.microsoft.com/office/drawing/2014/main" id="{7680F982-CD71-B94B-F91F-65229546FD36}"/>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63">
            <a:extLst>
              <a:ext uri="{FF2B5EF4-FFF2-40B4-BE49-F238E27FC236}">
                <a16:creationId xmlns:a16="http://schemas.microsoft.com/office/drawing/2014/main" id="{4C6EE8ED-30D4-152A-8B2C-6B1D42A421AC}"/>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5" name="Group 2064">
            <a:extLst>
              <a:ext uri="{FF2B5EF4-FFF2-40B4-BE49-F238E27FC236}">
                <a16:creationId xmlns:a16="http://schemas.microsoft.com/office/drawing/2014/main" id="{4EA8152C-818D-FDF2-DA13-27739C165A21}"/>
              </a:ext>
            </a:extLst>
          </p:cNvPr>
          <p:cNvGrpSpPr/>
          <p:nvPr/>
        </p:nvGrpSpPr>
        <p:grpSpPr>
          <a:xfrm>
            <a:off x="-5" y="6264326"/>
            <a:ext cx="12202504" cy="593675"/>
            <a:chOff x="0" y="124427"/>
            <a:chExt cx="9151876" cy="470607"/>
          </a:xfrm>
        </p:grpSpPr>
        <p:sp>
          <p:nvSpPr>
            <p:cNvPr id="2066" name="Rectangle 2065">
              <a:extLst>
                <a:ext uri="{FF2B5EF4-FFF2-40B4-BE49-F238E27FC236}">
                  <a16:creationId xmlns:a16="http://schemas.microsoft.com/office/drawing/2014/main" id="{F3001282-5C1C-4085-33A6-6DEFA3F046A1}"/>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2067" name="Rectangle 2066">
              <a:extLst>
                <a:ext uri="{FF2B5EF4-FFF2-40B4-BE49-F238E27FC236}">
                  <a16:creationId xmlns:a16="http://schemas.microsoft.com/office/drawing/2014/main" id="{58746F8A-376F-1E88-8ED3-69B231A9535F}"/>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2068" name="Group 2067">
            <a:extLst>
              <a:ext uri="{FF2B5EF4-FFF2-40B4-BE49-F238E27FC236}">
                <a16:creationId xmlns:a16="http://schemas.microsoft.com/office/drawing/2014/main" id="{AFF13C7C-263E-C568-7AB2-A7B4AA3F9D6B}"/>
              </a:ext>
            </a:extLst>
          </p:cNvPr>
          <p:cNvGrpSpPr/>
          <p:nvPr/>
        </p:nvGrpSpPr>
        <p:grpSpPr>
          <a:xfrm>
            <a:off x="92532" y="6312402"/>
            <a:ext cx="12088971" cy="533087"/>
            <a:chOff x="427586" y="6403216"/>
            <a:chExt cx="8855784" cy="425064"/>
          </a:xfrm>
        </p:grpSpPr>
        <p:grpSp>
          <p:nvGrpSpPr>
            <p:cNvPr id="2069" name="Group 2068">
              <a:extLst>
                <a:ext uri="{FF2B5EF4-FFF2-40B4-BE49-F238E27FC236}">
                  <a16:creationId xmlns:a16="http://schemas.microsoft.com/office/drawing/2014/main" id="{EAFC4490-2805-B00E-EA3A-F99157708B2B}"/>
                </a:ext>
              </a:extLst>
            </p:cNvPr>
            <p:cNvGrpSpPr/>
            <p:nvPr/>
          </p:nvGrpSpPr>
          <p:grpSpPr>
            <a:xfrm>
              <a:off x="427586" y="6403217"/>
              <a:ext cx="8855784" cy="425063"/>
              <a:chOff x="427586" y="6403217"/>
              <a:chExt cx="8855784" cy="425063"/>
            </a:xfrm>
          </p:grpSpPr>
          <p:cxnSp>
            <p:nvCxnSpPr>
              <p:cNvPr id="2071" name="Straight Connector 2070">
                <a:extLst>
                  <a:ext uri="{FF2B5EF4-FFF2-40B4-BE49-F238E27FC236}">
                    <a16:creationId xmlns:a16="http://schemas.microsoft.com/office/drawing/2014/main" id="{05B0F219-542D-4A8E-F748-5C8678E67CDB}"/>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072" name="Oval 2071">
                <a:extLst>
                  <a:ext uri="{FF2B5EF4-FFF2-40B4-BE49-F238E27FC236}">
                    <a16:creationId xmlns:a16="http://schemas.microsoft.com/office/drawing/2014/main" id="{F570830A-F5FA-18E0-90C9-D734922F03B7}"/>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73" name="Oval 2072">
                <a:extLst>
                  <a:ext uri="{FF2B5EF4-FFF2-40B4-BE49-F238E27FC236}">
                    <a16:creationId xmlns:a16="http://schemas.microsoft.com/office/drawing/2014/main" id="{E1B2A296-0AC9-F251-9F09-429C706D0659}"/>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74" name="Oval 2073">
                <a:extLst>
                  <a:ext uri="{FF2B5EF4-FFF2-40B4-BE49-F238E27FC236}">
                    <a16:creationId xmlns:a16="http://schemas.microsoft.com/office/drawing/2014/main" id="{2EF351B4-17A8-E537-D74D-3D14E1AF0696}"/>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75" name="Oval 2074">
                <a:extLst>
                  <a:ext uri="{FF2B5EF4-FFF2-40B4-BE49-F238E27FC236}">
                    <a16:creationId xmlns:a16="http://schemas.microsoft.com/office/drawing/2014/main" id="{C7A04D30-5279-88AD-04FC-3AD44A4324BD}"/>
                  </a:ext>
                </a:extLst>
              </p:cNvPr>
              <p:cNvSpPr/>
              <p:nvPr/>
            </p:nvSpPr>
            <p:spPr>
              <a:xfrm>
                <a:off x="4273295"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76" name="Oval 2075">
                <a:extLst>
                  <a:ext uri="{FF2B5EF4-FFF2-40B4-BE49-F238E27FC236}">
                    <a16:creationId xmlns:a16="http://schemas.microsoft.com/office/drawing/2014/main" id="{DCEE7E4E-6E9F-FF04-9A07-E91C6EAFB7C6}"/>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77" name="TextBox 64">
                <a:extLst>
                  <a:ext uri="{FF2B5EF4-FFF2-40B4-BE49-F238E27FC236}">
                    <a16:creationId xmlns:a16="http://schemas.microsoft.com/office/drawing/2014/main" id="{AEEB399F-BA2E-E801-D245-69EEF43062FC}"/>
                  </a:ext>
                </a:extLst>
              </p:cNvPr>
              <p:cNvSpPr txBox="1"/>
              <p:nvPr/>
            </p:nvSpPr>
            <p:spPr>
              <a:xfrm>
                <a:off x="427586" y="6411084"/>
                <a:ext cx="1489282" cy="4171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Motivation</a:t>
                </a:r>
              </a:p>
              <a:p>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2078" name="TextBox 65">
                <a:extLst>
                  <a:ext uri="{FF2B5EF4-FFF2-40B4-BE49-F238E27FC236}">
                    <a16:creationId xmlns:a16="http://schemas.microsoft.com/office/drawing/2014/main" id="{170C5027-ED84-0B15-8F8E-A76FC7C664FF}"/>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2079" name="TextBox 66">
                <a:extLst>
                  <a:ext uri="{FF2B5EF4-FFF2-40B4-BE49-F238E27FC236}">
                    <a16:creationId xmlns:a16="http://schemas.microsoft.com/office/drawing/2014/main" id="{179417F4-2BE6-6AE0-1606-D6E63E31F4E0}"/>
                  </a:ext>
                </a:extLst>
              </p:cNvPr>
              <p:cNvSpPr txBox="1"/>
              <p:nvPr/>
            </p:nvSpPr>
            <p:spPr>
              <a:xfrm>
                <a:off x="2872404" y="6411420"/>
                <a:ext cx="1520189" cy="23314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b="1" dirty="0">
                    <a:solidFill>
                      <a:schemeClr val="bg1"/>
                    </a:solidFill>
                    <a:latin typeface="Times New Roman" panose="02020603050405020304" pitchFamily="18" charset="0"/>
                    <a:cs typeface="Times New Roman" panose="02020603050405020304" pitchFamily="18" charset="0"/>
                  </a:rPr>
                  <a:t>Framework &amp; Hypothesis</a:t>
                </a:r>
              </a:p>
            </p:txBody>
          </p:sp>
          <p:sp>
            <p:nvSpPr>
              <p:cNvPr id="2080" name="TextBox 67">
                <a:extLst>
                  <a:ext uri="{FF2B5EF4-FFF2-40B4-BE49-F238E27FC236}">
                    <a16:creationId xmlns:a16="http://schemas.microsoft.com/office/drawing/2014/main" id="{9D658FE1-C093-F8CF-ED64-9022979C34E4}"/>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b="1" dirty="0">
                  <a:solidFill>
                    <a:schemeClr val="bg1"/>
                  </a:solidFill>
                  <a:latin typeface="Times New Roman" panose="02020603050405020304" pitchFamily="18" charset="0"/>
                  <a:cs typeface="Times New Roman" panose="02020603050405020304" pitchFamily="18" charset="0"/>
                </a:endParaRPr>
              </a:p>
            </p:txBody>
          </p:sp>
        </p:grpSp>
        <p:sp>
          <p:nvSpPr>
            <p:cNvPr id="2070" name="TextBox 52">
              <a:extLst>
                <a:ext uri="{FF2B5EF4-FFF2-40B4-BE49-F238E27FC236}">
                  <a16:creationId xmlns:a16="http://schemas.microsoft.com/office/drawing/2014/main" id="{843D7F48-BFC0-A967-8FE9-5660F4C5567D}"/>
                </a:ext>
              </a:extLst>
            </p:cNvPr>
            <p:cNvSpPr txBox="1"/>
            <p:nvPr/>
          </p:nvSpPr>
          <p:spPr>
            <a:xfrm>
              <a:off x="5671913" y="6403216"/>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2081" name="Oval 2080">
            <a:extLst>
              <a:ext uri="{FF2B5EF4-FFF2-40B4-BE49-F238E27FC236}">
                <a16:creationId xmlns:a16="http://schemas.microsoft.com/office/drawing/2014/main" id="{490A513B-963A-BD19-2A1B-CA913562579D}"/>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82" name="Oval 2081">
            <a:extLst>
              <a:ext uri="{FF2B5EF4-FFF2-40B4-BE49-F238E27FC236}">
                <a16:creationId xmlns:a16="http://schemas.microsoft.com/office/drawing/2014/main" id="{83D16587-73FF-4383-5365-666A3CC65CDC}"/>
              </a:ext>
            </a:extLst>
          </p:cNvPr>
          <p:cNvSpPr/>
          <p:nvPr/>
        </p:nvSpPr>
        <p:spPr>
          <a:xfrm>
            <a:off x="10348487"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83" name="TextBox 67">
            <a:extLst>
              <a:ext uri="{FF2B5EF4-FFF2-40B4-BE49-F238E27FC236}">
                <a16:creationId xmlns:a16="http://schemas.microsoft.com/office/drawing/2014/main" id="{66162DDC-0A97-2208-0A40-192899B2EDC7}"/>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2084" name="TextBox 67">
            <a:extLst>
              <a:ext uri="{FF2B5EF4-FFF2-40B4-BE49-F238E27FC236}">
                <a16:creationId xmlns:a16="http://schemas.microsoft.com/office/drawing/2014/main" id="{C078E232-2F7C-E372-E474-C35AE6C0D030}"/>
              </a:ext>
            </a:extLst>
          </p:cNvPr>
          <p:cNvSpPr txBox="1"/>
          <p:nvPr/>
        </p:nvSpPr>
        <p:spPr>
          <a:xfrm>
            <a:off x="10492264" y="633242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2085" name="Rectangle 2084">
            <a:extLst>
              <a:ext uri="{FF2B5EF4-FFF2-40B4-BE49-F238E27FC236}">
                <a16:creationId xmlns:a16="http://schemas.microsoft.com/office/drawing/2014/main" id="{C101D646-7D86-A357-256E-D03EE9FCDE14}"/>
              </a:ext>
            </a:extLst>
          </p:cNvPr>
          <p:cNvSpPr/>
          <p:nvPr/>
        </p:nvSpPr>
        <p:spPr>
          <a:xfrm>
            <a:off x="7166827" y="6254397"/>
            <a:ext cx="5067064"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6" name="Rectangle 2085">
            <a:extLst>
              <a:ext uri="{FF2B5EF4-FFF2-40B4-BE49-F238E27FC236}">
                <a16:creationId xmlns:a16="http://schemas.microsoft.com/office/drawing/2014/main" id="{5A46DFDB-B298-EE7A-BB5F-DDF3ABC2ADD2}"/>
              </a:ext>
            </a:extLst>
          </p:cNvPr>
          <p:cNvSpPr/>
          <p:nvPr/>
        </p:nvSpPr>
        <p:spPr>
          <a:xfrm>
            <a:off x="5450880" y="6275239"/>
            <a:ext cx="1733888" cy="593673"/>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7" name="TextBox 52">
            <a:extLst>
              <a:ext uri="{FF2B5EF4-FFF2-40B4-BE49-F238E27FC236}">
                <a16:creationId xmlns:a16="http://schemas.microsoft.com/office/drawing/2014/main" id="{D8654022-E937-FE95-1036-1B00D145E888}"/>
              </a:ext>
            </a:extLst>
          </p:cNvPr>
          <p:cNvSpPr txBox="1"/>
          <p:nvPr/>
        </p:nvSpPr>
        <p:spPr>
          <a:xfrm>
            <a:off x="5540743" y="6336954"/>
            <a:ext cx="1518961"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2088" name="Rectangle 2087">
            <a:extLst>
              <a:ext uri="{FF2B5EF4-FFF2-40B4-BE49-F238E27FC236}">
                <a16:creationId xmlns:a16="http://schemas.microsoft.com/office/drawing/2014/main" id="{8B1E30D9-D433-5983-C488-5A46AFDCD905}"/>
              </a:ext>
            </a:extLst>
          </p:cNvPr>
          <p:cNvSpPr/>
          <p:nvPr/>
        </p:nvSpPr>
        <p:spPr>
          <a:xfrm>
            <a:off x="-6476" y="6264328"/>
            <a:ext cx="5440617"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0037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4823E4-89AB-8417-A975-78AA592EF78D}"/>
              </a:ext>
            </a:extLst>
          </p:cNvPr>
          <p:cNvPicPr>
            <a:picLocks noChangeAspect="1"/>
          </p:cNvPicPr>
          <p:nvPr/>
        </p:nvPicPr>
        <p:blipFill>
          <a:blip r:embed="rId3"/>
          <a:stretch>
            <a:fillRect/>
          </a:stretch>
        </p:blipFill>
        <p:spPr>
          <a:xfrm>
            <a:off x="1374799" y="1781832"/>
            <a:ext cx="8379881" cy="4157875"/>
          </a:xfrm>
          <a:prstGeom prst="rect">
            <a:avLst/>
          </a:prstGeom>
        </p:spPr>
      </p:pic>
      <p:sp>
        <p:nvSpPr>
          <p:cNvPr id="38" name="Rectangle 37">
            <a:extLst>
              <a:ext uri="{FF2B5EF4-FFF2-40B4-BE49-F238E27FC236}">
                <a16:creationId xmlns:a16="http://schemas.microsoft.com/office/drawing/2014/main" id="{F832D241-A2D0-5BA9-1217-3B7206154A02}"/>
              </a:ext>
            </a:extLst>
          </p:cNvPr>
          <p:cNvSpPr/>
          <p:nvPr/>
        </p:nvSpPr>
        <p:spPr>
          <a:xfrm>
            <a:off x="2498870" y="1228977"/>
            <a:ext cx="7194259" cy="440568"/>
          </a:xfrm>
          <a:prstGeom prst="rect">
            <a:avLst/>
          </a:prstGeom>
          <a:noFill/>
          <a:ln w="19050">
            <a:solidFill>
              <a:srgbClr val="735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Global map of TMT nationality diversity</a:t>
            </a:r>
          </a:p>
        </p:txBody>
      </p:sp>
      <p:sp>
        <p:nvSpPr>
          <p:cNvPr id="2" name="TextBox 1">
            <a:extLst>
              <a:ext uri="{FF2B5EF4-FFF2-40B4-BE49-F238E27FC236}">
                <a16:creationId xmlns:a16="http://schemas.microsoft.com/office/drawing/2014/main" id="{99187F47-9B3A-4AE0-E051-A6D6E7A13004}"/>
              </a:ext>
            </a:extLst>
          </p:cNvPr>
          <p:cNvSpPr txBox="1"/>
          <p:nvPr/>
        </p:nvSpPr>
        <p:spPr>
          <a:xfrm>
            <a:off x="11813123" y="5901368"/>
            <a:ext cx="540314" cy="369332"/>
          </a:xfrm>
          <a:prstGeom prst="rect">
            <a:avLst/>
          </a:prstGeom>
          <a:noFill/>
        </p:spPr>
        <p:txBody>
          <a:bodyPr wrap="square" rtlCol="0">
            <a:spAutoFit/>
          </a:bodyPr>
          <a:lstStyle/>
          <a:p>
            <a:r>
              <a:rPr lang="en-US" dirty="0"/>
              <a:t>11</a:t>
            </a:r>
          </a:p>
        </p:txBody>
      </p:sp>
      <p:graphicFrame>
        <p:nvGraphicFramePr>
          <p:cNvPr id="47" name="Table 46">
            <a:extLst>
              <a:ext uri="{FF2B5EF4-FFF2-40B4-BE49-F238E27FC236}">
                <a16:creationId xmlns:a16="http://schemas.microsoft.com/office/drawing/2014/main" id="{7C5C27AD-EB63-0740-141B-AB8A634127A6}"/>
              </a:ext>
            </a:extLst>
          </p:cNvPr>
          <p:cNvGraphicFramePr>
            <a:graphicFrameLocks noGrp="1"/>
          </p:cNvGraphicFramePr>
          <p:nvPr>
            <p:extLst>
              <p:ext uri="{D42A27DB-BD31-4B8C-83A1-F6EECF244321}">
                <p14:modId xmlns:p14="http://schemas.microsoft.com/office/powerpoint/2010/main" val="1316164789"/>
              </p:ext>
            </p:extLst>
          </p:nvPr>
        </p:nvGraphicFramePr>
        <p:xfrm>
          <a:off x="9563901" y="2396466"/>
          <a:ext cx="2452038" cy="2307590"/>
        </p:xfrm>
        <a:graphic>
          <a:graphicData uri="http://schemas.openxmlformats.org/drawingml/2006/table">
            <a:tbl>
              <a:tblPr firstRow="1" bandRow="1">
                <a:tableStyleId>{5C22544A-7EE6-4342-B048-85BDC9FD1C3A}</a:tableStyleId>
              </a:tblPr>
              <a:tblGrid>
                <a:gridCol w="1090734">
                  <a:extLst>
                    <a:ext uri="{9D8B030D-6E8A-4147-A177-3AD203B41FA5}">
                      <a16:colId xmlns:a16="http://schemas.microsoft.com/office/drawing/2014/main" val="3233223332"/>
                    </a:ext>
                  </a:extLst>
                </a:gridCol>
                <a:gridCol w="1361304">
                  <a:extLst>
                    <a:ext uri="{9D8B030D-6E8A-4147-A177-3AD203B41FA5}">
                      <a16:colId xmlns:a16="http://schemas.microsoft.com/office/drawing/2014/main" val="243015187"/>
                    </a:ext>
                  </a:extLst>
                </a:gridCol>
              </a:tblGrid>
              <a:tr h="185226">
                <a:tc>
                  <a:txBody>
                    <a:bodyPr/>
                    <a:lstStyle/>
                    <a:p>
                      <a:r>
                        <a:rPr lang="en-US" altLang="zh-CN" sz="1400" dirty="0">
                          <a:latin typeface="Times New Roman" panose="02020603050405020304" pitchFamily="18" charset="0"/>
                          <a:cs typeface="Times New Roman" panose="02020603050405020304" pitchFamily="18" charset="0"/>
                        </a:rPr>
                        <a:t>Continent</a:t>
                      </a:r>
                      <a:endParaRPr lang="en-US" sz="14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r>
                        <a:rPr lang="en-US" sz="1400" dirty="0">
                          <a:latin typeface="Times New Roman" panose="02020603050405020304" pitchFamily="18" charset="0"/>
                          <a:cs typeface="Times New Roman" panose="02020603050405020304" pitchFamily="18" charset="0"/>
                        </a:rPr>
                        <a:t>Diversity Mean</a:t>
                      </a:r>
                    </a:p>
                  </a:txBody>
                  <a:tcPr>
                    <a:solidFill>
                      <a:schemeClr val="accent5">
                        <a:lumMod val="75000"/>
                      </a:schemeClr>
                    </a:solidFill>
                  </a:tcPr>
                </a:tc>
                <a:extLst>
                  <a:ext uri="{0D108BD9-81ED-4DB2-BD59-A6C34878D82A}">
                    <a16:rowId xmlns:a16="http://schemas.microsoft.com/office/drawing/2014/main" val="4236588339"/>
                  </a:ext>
                </a:extLst>
              </a:tr>
              <a:tr h="281515">
                <a:tc>
                  <a:txBody>
                    <a:bodyPr/>
                    <a:lstStyle/>
                    <a:p>
                      <a:pPr algn="l" fontAlgn="ctr"/>
                      <a:r>
                        <a:rPr lang="en-US" sz="1400" b="0" i="0" u="none" strike="noStrike" dirty="0">
                          <a:solidFill>
                            <a:srgbClr val="2B3138"/>
                          </a:solidFill>
                          <a:effectLst/>
                          <a:latin typeface="Times New Roman" panose="02020603050405020304" pitchFamily="18" charset="0"/>
                          <a:cs typeface="Times New Roman" panose="02020603050405020304" pitchFamily="18" charset="0"/>
                        </a:rPr>
                        <a:t>Asia</a:t>
                      </a:r>
                    </a:p>
                  </a:txBody>
                  <a:tcPr marL="6350" marR="6350" marT="6350" anchor="ctr">
                    <a:solidFill>
                      <a:srgbClr val="F2F7FC"/>
                    </a:solidFill>
                  </a:tcPr>
                </a:tc>
                <a:tc>
                  <a:txBody>
                    <a:bodyPr/>
                    <a:lstStyle/>
                    <a:p>
                      <a:pPr algn="ctr"/>
                      <a:r>
                        <a:rPr lang="en-US" sz="1400" dirty="0">
                          <a:latin typeface="Times New Roman" panose="02020603050405020304" pitchFamily="18" charset="0"/>
                          <a:cs typeface="Times New Roman" panose="02020603050405020304" pitchFamily="18" charset="0"/>
                        </a:rPr>
                        <a:t>0.47</a:t>
                      </a:r>
                    </a:p>
                  </a:txBody>
                  <a:tcPr>
                    <a:solidFill>
                      <a:srgbClr val="F2F7FC"/>
                    </a:solidFill>
                  </a:tcPr>
                </a:tc>
                <a:extLst>
                  <a:ext uri="{0D108BD9-81ED-4DB2-BD59-A6C34878D82A}">
                    <a16:rowId xmlns:a16="http://schemas.microsoft.com/office/drawing/2014/main" val="4039964836"/>
                  </a:ext>
                </a:extLst>
              </a:tr>
              <a:tr h="442213">
                <a:tc>
                  <a:txBody>
                    <a:bodyPr/>
                    <a:lstStyle/>
                    <a:p>
                      <a:pPr algn="l" fontAlgn="ctr"/>
                      <a:r>
                        <a:rPr lang="en-US" sz="1400" b="0" i="0" u="none" strike="noStrike" dirty="0">
                          <a:solidFill>
                            <a:srgbClr val="2B3138"/>
                          </a:solidFill>
                          <a:effectLst/>
                          <a:latin typeface="Times New Roman" panose="02020603050405020304" pitchFamily="18" charset="0"/>
                          <a:cs typeface="Times New Roman" panose="02020603050405020304" pitchFamily="18" charset="0"/>
                        </a:rPr>
                        <a:t>Australia and Oceania</a:t>
                      </a:r>
                    </a:p>
                  </a:txBody>
                  <a:tcPr marL="6350" marR="6350" marT="6350" anchor="ctr">
                    <a:solidFill>
                      <a:srgbClr val="F2F7FC"/>
                    </a:solidFill>
                  </a:tcPr>
                </a:tc>
                <a:tc>
                  <a:txBody>
                    <a:bodyPr/>
                    <a:lstStyle/>
                    <a:p>
                      <a:pPr algn="ctr"/>
                      <a:r>
                        <a:rPr lang="en-US" sz="1400" dirty="0">
                          <a:latin typeface="Times New Roman" panose="02020603050405020304" pitchFamily="18" charset="0"/>
                          <a:cs typeface="Times New Roman" panose="02020603050405020304" pitchFamily="18" charset="0"/>
                        </a:rPr>
                        <a:t>0.6</a:t>
                      </a:r>
                    </a:p>
                  </a:txBody>
                  <a:tcPr>
                    <a:solidFill>
                      <a:srgbClr val="F2F7FC"/>
                    </a:solidFill>
                  </a:tcPr>
                </a:tc>
                <a:extLst>
                  <a:ext uri="{0D108BD9-81ED-4DB2-BD59-A6C34878D82A}">
                    <a16:rowId xmlns:a16="http://schemas.microsoft.com/office/drawing/2014/main" val="2870327905"/>
                  </a:ext>
                </a:extLst>
              </a:tr>
              <a:tr h="281515">
                <a:tc>
                  <a:txBody>
                    <a:bodyPr/>
                    <a:lstStyle/>
                    <a:p>
                      <a:pPr algn="l" fontAlgn="ctr"/>
                      <a:r>
                        <a:rPr lang="en-US" sz="1400" b="0" i="0" u="none" strike="noStrike" dirty="0">
                          <a:solidFill>
                            <a:srgbClr val="2B3138"/>
                          </a:solidFill>
                          <a:effectLst/>
                          <a:latin typeface="Times New Roman" panose="02020603050405020304" pitchFamily="18" charset="0"/>
                          <a:cs typeface="Times New Roman" panose="02020603050405020304" pitchFamily="18" charset="0"/>
                        </a:rPr>
                        <a:t>Europe</a:t>
                      </a:r>
                    </a:p>
                  </a:txBody>
                  <a:tcPr marL="6350" marR="6350" marT="6350" anchor="ctr">
                    <a:solidFill>
                      <a:srgbClr val="F2F7FC"/>
                    </a:solidFill>
                  </a:tcPr>
                </a:tc>
                <a:tc>
                  <a:txBody>
                    <a:bodyPr/>
                    <a:lstStyle/>
                    <a:p>
                      <a:pPr algn="ctr"/>
                      <a:r>
                        <a:rPr lang="en-US" sz="1400" dirty="0">
                          <a:latin typeface="Times New Roman" panose="02020603050405020304" pitchFamily="18" charset="0"/>
                          <a:cs typeface="Times New Roman" panose="02020603050405020304" pitchFamily="18" charset="0"/>
                        </a:rPr>
                        <a:t>0.5</a:t>
                      </a:r>
                    </a:p>
                  </a:txBody>
                  <a:tcPr>
                    <a:solidFill>
                      <a:srgbClr val="F2F7FC"/>
                    </a:solidFill>
                  </a:tcPr>
                </a:tc>
                <a:extLst>
                  <a:ext uri="{0D108BD9-81ED-4DB2-BD59-A6C34878D82A}">
                    <a16:rowId xmlns:a16="http://schemas.microsoft.com/office/drawing/2014/main" val="2258850018"/>
                  </a:ext>
                </a:extLst>
              </a:tr>
              <a:tr h="281515">
                <a:tc>
                  <a:txBody>
                    <a:bodyPr/>
                    <a:lstStyle/>
                    <a:p>
                      <a:pPr algn="l" fontAlgn="ctr"/>
                      <a:r>
                        <a:rPr lang="en-US" sz="1400" b="0" i="0" u="none" strike="noStrike" dirty="0">
                          <a:solidFill>
                            <a:srgbClr val="2B3138"/>
                          </a:solidFill>
                          <a:effectLst/>
                          <a:latin typeface="Times New Roman" panose="02020603050405020304" pitchFamily="18" charset="0"/>
                          <a:cs typeface="Times New Roman" panose="02020603050405020304" pitchFamily="18" charset="0"/>
                        </a:rPr>
                        <a:t>North America</a:t>
                      </a:r>
                    </a:p>
                  </a:txBody>
                  <a:tcPr marL="6350" marR="6350" marT="6350" anchor="ctr">
                    <a:solidFill>
                      <a:srgbClr val="F2F7FC"/>
                    </a:solidFill>
                  </a:tcPr>
                </a:tc>
                <a:tc>
                  <a:txBody>
                    <a:bodyPr/>
                    <a:lstStyle/>
                    <a:p>
                      <a:pPr algn="ctr"/>
                      <a:r>
                        <a:rPr lang="en-US" sz="1400" dirty="0">
                          <a:latin typeface="Times New Roman" panose="02020603050405020304" pitchFamily="18" charset="0"/>
                          <a:cs typeface="Times New Roman" panose="02020603050405020304" pitchFamily="18" charset="0"/>
                        </a:rPr>
                        <a:t>0.37</a:t>
                      </a:r>
                    </a:p>
                  </a:txBody>
                  <a:tcPr>
                    <a:solidFill>
                      <a:srgbClr val="F2F7FC"/>
                    </a:solidFill>
                  </a:tcPr>
                </a:tc>
                <a:extLst>
                  <a:ext uri="{0D108BD9-81ED-4DB2-BD59-A6C34878D82A}">
                    <a16:rowId xmlns:a16="http://schemas.microsoft.com/office/drawing/2014/main" val="2661689205"/>
                  </a:ext>
                </a:extLst>
              </a:tr>
              <a:tr h="281515">
                <a:tc>
                  <a:txBody>
                    <a:bodyPr/>
                    <a:lstStyle/>
                    <a:p>
                      <a:pPr algn="l" fontAlgn="ctr"/>
                      <a:r>
                        <a:rPr lang="en-US" sz="1400" b="0" i="0" u="none" strike="noStrike" dirty="0">
                          <a:solidFill>
                            <a:srgbClr val="2B3138"/>
                          </a:solidFill>
                          <a:effectLst/>
                          <a:latin typeface="Times New Roman" panose="02020603050405020304" pitchFamily="18" charset="0"/>
                          <a:cs typeface="Times New Roman" panose="02020603050405020304" pitchFamily="18" charset="0"/>
                        </a:rPr>
                        <a:t>South America</a:t>
                      </a:r>
                    </a:p>
                  </a:txBody>
                  <a:tcPr marL="6350" marR="6350" marT="6350" anchor="ctr">
                    <a:solidFill>
                      <a:srgbClr val="F2F7FC"/>
                    </a:solidFill>
                  </a:tcPr>
                </a:tc>
                <a:tc>
                  <a:txBody>
                    <a:bodyPr/>
                    <a:lstStyle/>
                    <a:p>
                      <a:pPr algn="ctr"/>
                      <a:r>
                        <a:rPr lang="en-US" sz="1400" dirty="0">
                          <a:latin typeface="Times New Roman" panose="02020603050405020304" pitchFamily="18" charset="0"/>
                          <a:cs typeface="Times New Roman" panose="02020603050405020304" pitchFamily="18" charset="0"/>
                        </a:rPr>
                        <a:t>0.44</a:t>
                      </a:r>
                    </a:p>
                  </a:txBody>
                  <a:tcPr>
                    <a:solidFill>
                      <a:srgbClr val="F2F7FC"/>
                    </a:solidFill>
                  </a:tcPr>
                </a:tc>
                <a:extLst>
                  <a:ext uri="{0D108BD9-81ED-4DB2-BD59-A6C34878D82A}">
                    <a16:rowId xmlns:a16="http://schemas.microsoft.com/office/drawing/2014/main" val="2669136780"/>
                  </a:ext>
                </a:extLst>
              </a:tr>
              <a:tr h="281515">
                <a:tc>
                  <a:txBody>
                    <a:bodyPr/>
                    <a:lstStyle/>
                    <a:p>
                      <a:pPr algn="l" fontAlgn="ctr"/>
                      <a:r>
                        <a:rPr lang="en-US" sz="1400" b="1" i="0" u="none" strike="noStrike" dirty="0">
                          <a:solidFill>
                            <a:srgbClr val="2B3138"/>
                          </a:solidFill>
                          <a:effectLst/>
                          <a:latin typeface="Times New Roman" panose="02020603050405020304" pitchFamily="18" charset="0"/>
                          <a:cs typeface="Times New Roman" panose="02020603050405020304" pitchFamily="18" charset="0"/>
                        </a:rPr>
                        <a:t>World</a:t>
                      </a:r>
                    </a:p>
                  </a:txBody>
                  <a:tcPr marL="6350" marR="6350" marT="6350" anchor="ctr">
                    <a:solidFill>
                      <a:srgbClr val="F2F7FC"/>
                    </a:solidFill>
                  </a:tcPr>
                </a:tc>
                <a:tc>
                  <a:txBody>
                    <a:bodyPr/>
                    <a:lstStyle/>
                    <a:p>
                      <a:pPr algn="ctr"/>
                      <a:r>
                        <a:rPr lang="en-US" sz="1400" b="1" dirty="0">
                          <a:latin typeface="Times New Roman" panose="02020603050405020304" pitchFamily="18" charset="0"/>
                          <a:cs typeface="Times New Roman" panose="02020603050405020304" pitchFamily="18" charset="0"/>
                        </a:rPr>
                        <a:t>0.44</a:t>
                      </a:r>
                    </a:p>
                  </a:txBody>
                  <a:tcPr>
                    <a:solidFill>
                      <a:srgbClr val="F2F7FC"/>
                    </a:solidFill>
                  </a:tcPr>
                </a:tc>
                <a:extLst>
                  <a:ext uri="{0D108BD9-81ED-4DB2-BD59-A6C34878D82A}">
                    <a16:rowId xmlns:a16="http://schemas.microsoft.com/office/drawing/2014/main" val="3843444911"/>
                  </a:ext>
                </a:extLst>
              </a:tr>
            </a:tbl>
          </a:graphicData>
        </a:graphic>
      </p:graphicFrame>
      <p:pic>
        <p:nvPicPr>
          <p:cNvPr id="1028" name="Picture 4" descr="Green Map pointer icon on a Transparent Background 23652060 PNG">
            <a:extLst>
              <a:ext uri="{FF2B5EF4-FFF2-40B4-BE49-F238E27FC236}">
                <a16:creationId xmlns:a16="http://schemas.microsoft.com/office/drawing/2014/main" id="{70D24E9D-3BDC-BEC0-4589-15FBA06E17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9465" y="4016237"/>
            <a:ext cx="272601" cy="2726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Green Map pointer icon on a Transparent Background 23652060 PNG">
            <a:extLst>
              <a:ext uri="{FF2B5EF4-FFF2-40B4-BE49-F238E27FC236}">
                <a16:creationId xmlns:a16="http://schemas.microsoft.com/office/drawing/2014/main" id="{79A563D3-BB49-82BE-D665-B88CBF808A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0382" y="4839674"/>
            <a:ext cx="272601" cy="2726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Green Map pointer icon on a Transparent Background 23652060 PNG">
            <a:extLst>
              <a:ext uri="{FF2B5EF4-FFF2-40B4-BE49-F238E27FC236}">
                <a16:creationId xmlns:a16="http://schemas.microsoft.com/office/drawing/2014/main" id="{4D9C0B2E-BD25-3A97-4CCA-8D3BA6251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7995" y="5227690"/>
            <a:ext cx="272601" cy="2726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Green Map pointer icon on a Transparent Background 23652060 PNG">
            <a:extLst>
              <a:ext uri="{FF2B5EF4-FFF2-40B4-BE49-F238E27FC236}">
                <a16:creationId xmlns:a16="http://schemas.microsoft.com/office/drawing/2014/main" id="{B4300E30-8463-B07A-8465-8B0C7B7D53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5662" y="2660985"/>
            <a:ext cx="272601" cy="2726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reen Map pointer icon on a Transparent Background 23652060 PNG">
            <a:extLst>
              <a:ext uri="{FF2B5EF4-FFF2-40B4-BE49-F238E27FC236}">
                <a16:creationId xmlns:a16="http://schemas.microsoft.com/office/drawing/2014/main" id="{0D377DCA-24AD-1FE9-8AB5-A38F90C050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137" y="2433418"/>
            <a:ext cx="272601" cy="2726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A7F9E95-A72A-7E31-4935-CF5917D79C10}"/>
              </a:ext>
            </a:extLst>
          </p:cNvPr>
          <p:cNvSpPr/>
          <p:nvPr/>
        </p:nvSpPr>
        <p:spPr>
          <a:xfrm>
            <a:off x="0" y="88589"/>
            <a:ext cx="12192000" cy="787628"/>
          </a:xfrm>
          <a:prstGeom prst="rect">
            <a:avLst/>
          </a:prstGeom>
          <a:solidFill>
            <a:schemeClr val="accent1">
              <a:lumMod val="75000"/>
            </a:schemeClr>
          </a:solidFill>
          <a:ln>
            <a:solidFill>
              <a:srgbClr val="ECF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Times New Roman" panose="02020603050405020304" pitchFamily="18" charset="0"/>
                <a:cs typeface="Times New Roman" panose="02020603050405020304" pitchFamily="18" charset="0"/>
              </a:rPr>
              <a:t>Statistics on TMT nationality diversity </a:t>
            </a:r>
          </a:p>
        </p:txBody>
      </p:sp>
      <p:pic>
        <p:nvPicPr>
          <p:cNvPr id="10" name="Picture 4" descr="Green Map pointer icon on a Transparent Background 23652060 PNG">
            <a:extLst>
              <a:ext uri="{FF2B5EF4-FFF2-40B4-BE49-F238E27FC236}">
                <a16:creationId xmlns:a16="http://schemas.microsoft.com/office/drawing/2014/main" id="{DD2EDBA3-4251-DF89-2FF4-B773BB5174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7320" y="2433989"/>
            <a:ext cx="272601" cy="27260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CEFA654E-AA00-7A61-539A-9FDAF23D1D39}"/>
              </a:ext>
            </a:extLst>
          </p:cNvPr>
          <p:cNvGrpSpPr/>
          <p:nvPr/>
        </p:nvGrpSpPr>
        <p:grpSpPr>
          <a:xfrm>
            <a:off x="911540" y="3702391"/>
            <a:ext cx="8628415" cy="2372739"/>
            <a:chOff x="-1727276" y="2625866"/>
            <a:chExt cx="9099287" cy="2678915"/>
          </a:xfrm>
        </p:grpSpPr>
        <p:pic>
          <p:nvPicPr>
            <p:cNvPr id="29" name="Picture 28">
              <a:extLst>
                <a:ext uri="{FF2B5EF4-FFF2-40B4-BE49-F238E27FC236}">
                  <a16:creationId xmlns:a16="http://schemas.microsoft.com/office/drawing/2014/main" id="{8465727B-B3BF-CFEB-C09C-72FA535128CC}"/>
                </a:ext>
              </a:extLst>
            </p:cNvPr>
            <p:cNvPicPr>
              <a:picLocks noChangeAspect="1"/>
            </p:cNvPicPr>
            <p:nvPr/>
          </p:nvPicPr>
          <p:blipFill>
            <a:blip r:embed="rId5"/>
            <a:stretch>
              <a:fillRect/>
            </a:stretch>
          </p:blipFill>
          <p:spPr>
            <a:xfrm>
              <a:off x="-1727276" y="2625866"/>
              <a:ext cx="1617383" cy="2412819"/>
            </a:xfrm>
            <a:prstGeom prst="rect">
              <a:avLst/>
            </a:prstGeom>
          </p:spPr>
        </p:pic>
        <p:grpSp>
          <p:nvGrpSpPr>
            <p:cNvPr id="30" name="Group 29">
              <a:extLst>
                <a:ext uri="{FF2B5EF4-FFF2-40B4-BE49-F238E27FC236}">
                  <a16:creationId xmlns:a16="http://schemas.microsoft.com/office/drawing/2014/main" id="{82F23311-7ADC-9F8C-88B4-D568A9B76148}"/>
                </a:ext>
              </a:extLst>
            </p:cNvPr>
            <p:cNvGrpSpPr/>
            <p:nvPr/>
          </p:nvGrpSpPr>
          <p:grpSpPr>
            <a:xfrm>
              <a:off x="4830829" y="4997004"/>
              <a:ext cx="2541182" cy="307777"/>
              <a:chOff x="1322073" y="5422313"/>
              <a:chExt cx="2541182" cy="307777"/>
            </a:xfrm>
          </p:grpSpPr>
          <p:sp>
            <p:nvSpPr>
              <p:cNvPr id="32" name="Rectangle 31">
                <a:extLst>
                  <a:ext uri="{FF2B5EF4-FFF2-40B4-BE49-F238E27FC236}">
                    <a16:creationId xmlns:a16="http://schemas.microsoft.com/office/drawing/2014/main" id="{766272A5-B8FD-B6F5-5D31-3E8F2BA05BFF}"/>
                  </a:ext>
                </a:extLst>
              </p:cNvPr>
              <p:cNvSpPr/>
              <p:nvPr/>
            </p:nvSpPr>
            <p:spPr>
              <a:xfrm>
                <a:off x="1322073" y="5454932"/>
                <a:ext cx="191386" cy="209519"/>
              </a:xfrm>
              <a:prstGeom prst="rect">
                <a:avLst/>
              </a:prstGeom>
              <a:solidFill>
                <a:srgbClr val="E0E0E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8D16704F-0349-0E6A-83F3-03727EC41838}"/>
                  </a:ext>
                </a:extLst>
              </p:cNvPr>
              <p:cNvSpPr txBox="1"/>
              <p:nvPr/>
            </p:nvSpPr>
            <p:spPr>
              <a:xfrm>
                <a:off x="1513460" y="5422313"/>
                <a:ext cx="2349795" cy="307777"/>
              </a:xfrm>
              <a:prstGeom prst="rect">
                <a:avLst/>
              </a:prstGeom>
              <a:noFill/>
            </p:spPr>
            <p:txBody>
              <a:bodyPr wrap="square" rtlCol="0">
                <a:spAutoFit/>
              </a:bodyPr>
              <a:lstStyle/>
              <a:p>
                <a:r>
                  <a:rPr lang="en-US" sz="1400" dirty="0">
                    <a:solidFill>
                      <a:schemeClr val="tx1">
                        <a:lumMod val="65000"/>
                        <a:lumOff val="35000"/>
                      </a:schemeClr>
                    </a:solidFill>
                    <a:latin typeface="Times New Roman" panose="02020603050405020304" pitchFamily="18" charset="0"/>
                    <a:cs typeface="Times New Roman" panose="02020603050405020304" pitchFamily="18" charset="0"/>
                  </a:rPr>
                  <a:t>Data is unavailable</a:t>
                </a:r>
              </a:p>
            </p:txBody>
          </p:sp>
        </p:grpSp>
      </p:grpSp>
      <p:grpSp>
        <p:nvGrpSpPr>
          <p:cNvPr id="87" name="Group 86">
            <a:extLst>
              <a:ext uri="{FF2B5EF4-FFF2-40B4-BE49-F238E27FC236}">
                <a16:creationId xmlns:a16="http://schemas.microsoft.com/office/drawing/2014/main" id="{154883F6-25A1-E575-81E4-4DBE70E23223}"/>
              </a:ext>
            </a:extLst>
          </p:cNvPr>
          <p:cNvGrpSpPr/>
          <p:nvPr/>
        </p:nvGrpSpPr>
        <p:grpSpPr>
          <a:xfrm>
            <a:off x="-5" y="6264326"/>
            <a:ext cx="12202504" cy="593675"/>
            <a:chOff x="0" y="124427"/>
            <a:chExt cx="9151876" cy="470607"/>
          </a:xfrm>
        </p:grpSpPr>
        <p:sp>
          <p:nvSpPr>
            <p:cNvPr id="88" name="Rectangle 87">
              <a:extLst>
                <a:ext uri="{FF2B5EF4-FFF2-40B4-BE49-F238E27FC236}">
                  <a16:creationId xmlns:a16="http://schemas.microsoft.com/office/drawing/2014/main" id="{B2386E67-C58C-F8C5-34D6-3ACB3F9E8C8A}"/>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89" name="Rectangle 88">
              <a:extLst>
                <a:ext uri="{FF2B5EF4-FFF2-40B4-BE49-F238E27FC236}">
                  <a16:creationId xmlns:a16="http://schemas.microsoft.com/office/drawing/2014/main" id="{9838BA8B-BEFD-8A0F-8192-FE4F1C95D20D}"/>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90" name="Group 89">
            <a:extLst>
              <a:ext uri="{FF2B5EF4-FFF2-40B4-BE49-F238E27FC236}">
                <a16:creationId xmlns:a16="http://schemas.microsoft.com/office/drawing/2014/main" id="{76C61F1F-ECF9-2474-FDD4-C08AB1C0B6C1}"/>
              </a:ext>
            </a:extLst>
          </p:cNvPr>
          <p:cNvGrpSpPr/>
          <p:nvPr/>
        </p:nvGrpSpPr>
        <p:grpSpPr>
          <a:xfrm>
            <a:off x="92532" y="6312406"/>
            <a:ext cx="12088971" cy="415023"/>
            <a:chOff x="427586" y="6403217"/>
            <a:chExt cx="8855784" cy="330924"/>
          </a:xfrm>
        </p:grpSpPr>
        <p:grpSp>
          <p:nvGrpSpPr>
            <p:cNvPr id="91" name="Group 90">
              <a:extLst>
                <a:ext uri="{FF2B5EF4-FFF2-40B4-BE49-F238E27FC236}">
                  <a16:creationId xmlns:a16="http://schemas.microsoft.com/office/drawing/2014/main" id="{63997F00-22F5-0CC9-458B-468D4E99C1AB}"/>
                </a:ext>
              </a:extLst>
            </p:cNvPr>
            <p:cNvGrpSpPr/>
            <p:nvPr/>
          </p:nvGrpSpPr>
          <p:grpSpPr>
            <a:xfrm>
              <a:off x="427586" y="6403217"/>
              <a:ext cx="8855784" cy="330924"/>
              <a:chOff x="427586" y="6403217"/>
              <a:chExt cx="8855784" cy="330924"/>
            </a:xfrm>
          </p:grpSpPr>
          <p:cxnSp>
            <p:nvCxnSpPr>
              <p:cNvPr id="93" name="Straight Connector 92">
                <a:extLst>
                  <a:ext uri="{FF2B5EF4-FFF2-40B4-BE49-F238E27FC236}">
                    <a16:creationId xmlns:a16="http://schemas.microsoft.com/office/drawing/2014/main" id="{F2506BCE-965D-B00C-2EA9-98729B76CB3C}"/>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694D9054-490F-DE1C-5D18-481CF02BB6D3}"/>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5" name="Oval 94">
                <a:extLst>
                  <a:ext uri="{FF2B5EF4-FFF2-40B4-BE49-F238E27FC236}">
                    <a16:creationId xmlns:a16="http://schemas.microsoft.com/office/drawing/2014/main" id="{44B3789B-E91A-8FEC-C0E6-72F12EC6934F}"/>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6" name="Oval 95">
                <a:extLst>
                  <a:ext uri="{FF2B5EF4-FFF2-40B4-BE49-F238E27FC236}">
                    <a16:creationId xmlns:a16="http://schemas.microsoft.com/office/drawing/2014/main" id="{13641791-B728-E6CD-7D98-D132F8E44F79}"/>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7" name="Oval 96">
                <a:extLst>
                  <a:ext uri="{FF2B5EF4-FFF2-40B4-BE49-F238E27FC236}">
                    <a16:creationId xmlns:a16="http://schemas.microsoft.com/office/drawing/2014/main" id="{27780517-ADA1-8C60-4706-66C13B697C08}"/>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8" name="Oval 97">
                <a:extLst>
                  <a:ext uri="{FF2B5EF4-FFF2-40B4-BE49-F238E27FC236}">
                    <a16:creationId xmlns:a16="http://schemas.microsoft.com/office/drawing/2014/main" id="{D1732C43-E49B-B12A-9D58-3C47E87DBAD9}"/>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9" name="TextBox 64">
                <a:extLst>
                  <a:ext uri="{FF2B5EF4-FFF2-40B4-BE49-F238E27FC236}">
                    <a16:creationId xmlns:a16="http://schemas.microsoft.com/office/drawing/2014/main" id="{5F0E375A-0918-0CB7-47A1-0A761D8AFBAB}"/>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100" name="TextBox 65">
                <a:extLst>
                  <a:ext uri="{FF2B5EF4-FFF2-40B4-BE49-F238E27FC236}">
                    <a16:creationId xmlns:a16="http://schemas.microsoft.com/office/drawing/2014/main" id="{6B755F0A-68CA-022D-EE9C-DCA26B5109BC}"/>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101" name="TextBox 66">
                <a:extLst>
                  <a:ext uri="{FF2B5EF4-FFF2-40B4-BE49-F238E27FC236}">
                    <a16:creationId xmlns:a16="http://schemas.microsoft.com/office/drawing/2014/main" id="{49F819DB-BE7F-B636-AA2C-320AB8956B49}"/>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102" name="TextBox 67">
                <a:extLst>
                  <a:ext uri="{FF2B5EF4-FFF2-40B4-BE49-F238E27FC236}">
                    <a16:creationId xmlns:a16="http://schemas.microsoft.com/office/drawing/2014/main" id="{A960E5E9-638C-D45F-8853-B76CA625DA8C}"/>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92" name="TextBox 52">
              <a:extLst>
                <a:ext uri="{FF2B5EF4-FFF2-40B4-BE49-F238E27FC236}">
                  <a16:creationId xmlns:a16="http://schemas.microsoft.com/office/drawing/2014/main" id="{AFFA9D6B-003D-E762-728D-388D94FA7444}"/>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103" name="Oval 102">
            <a:extLst>
              <a:ext uri="{FF2B5EF4-FFF2-40B4-BE49-F238E27FC236}">
                <a16:creationId xmlns:a16="http://schemas.microsoft.com/office/drawing/2014/main" id="{65C11D9C-D743-EB82-8C98-8E4FFB8AF066}"/>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 name="Oval 103">
            <a:extLst>
              <a:ext uri="{FF2B5EF4-FFF2-40B4-BE49-F238E27FC236}">
                <a16:creationId xmlns:a16="http://schemas.microsoft.com/office/drawing/2014/main" id="{239FFA09-DC7C-84E6-7297-DF57D353C848}"/>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5" name="TextBox 67">
            <a:extLst>
              <a:ext uri="{FF2B5EF4-FFF2-40B4-BE49-F238E27FC236}">
                <a16:creationId xmlns:a16="http://schemas.microsoft.com/office/drawing/2014/main" id="{C25A4912-EF4E-7B21-F422-51C738D9F8A2}"/>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106" name="TextBox 67">
            <a:extLst>
              <a:ext uri="{FF2B5EF4-FFF2-40B4-BE49-F238E27FC236}">
                <a16:creationId xmlns:a16="http://schemas.microsoft.com/office/drawing/2014/main" id="{B6EC574C-BF34-D0BE-5E01-7B45DCC944A7}"/>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107" name="Rectangle 106">
            <a:extLst>
              <a:ext uri="{FF2B5EF4-FFF2-40B4-BE49-F238E27FC236}">
                <a16:creationId xmlns:a16="http://schemas.microsoft.com/office/drawing/2014/main" id="{C7947344-2506-DC30-73C2-D72D82E54073}"/>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294D8AF5-B33D-DEEC-C055-85873549AF66}"/>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1329B700-79EC-76E6-C422-9AAD1CC64D8D}"/>
              </a:ext>
            </a:extLst>
          </p:cNvPr>
          <p:cNvGrpSpPr/>
          <p:nvPr/>
        </p:nvGrpSpPr>
        <p:grpSpPr>
          <a:xfrm>
            <a:off x="-5" y="6264326"/>
            <a:ext cx="12202504" cy="593675"/>
            <a:chOff x="0" y="124427"/>
            <a:chExt cx="9151876" cy="470607"/>
          </a:xfrm>
        </p:grpSpPr>
        <p:sp>
          <p:nvSpPr>
            <p:cNvPr id="110" name="Rectangle 109">
              <a:extLst>
                <a:ext uri="{FF2B5EF4-FFF2-40B4-BE49-F238E27FC236}">
                  <a16:creationId xmlns:a16="http://schemas.microsoft.com/office/drawing/2014/main" id="{1D35ED01-D3D1-AB71-AF02-8B9BEAA7ED94}"/>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111" name="Rectangle 110">
              <a:extLst>
                <a:ext uri="{FF2B5EF4-FFF2-40B4-BE49-F238E27FC236}">
                  <a16:creationId xmlns:a16="http://schemas.microsoft.com/office/drawing/2014/main" id="{F7D7B625-649E-ABEE-F09A-21716937B474}"/>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112" name="Group 111">
            <a:extLst>
              <a:ext uri="{FF2B5EF4-FFF2-40B4-BE49-F238E27FC236}">
                <a16:creationId xmlns:a16="http://schemas.microsoft.com/office/drawing/2014/main" id="{D19E9358-9FA8-3C88-321D-A0CD765C73F1}"/>
              </a:ext>
            </a:extLst>
          </p:cNvPr>
          <p:cNvGrpSpPr/>
          <p:nvPr/>
        </p:nvGrpSpPr>
        <p:grpSpPr>
          <a:xfrm>
            <a:off x="92532" y="6312402"/>
            <a:ext cx="12088971" cy="533087"/>
            <a:chOff x="427586" y="6403216"/>
            <a:chExt cx="8855784" cy="425064"/>
          </a:xfrm>
        </p:grpSpPr>
        <p:grpSp>
          <p:nvGrpSpPr>
            <p:cNvPr id="113" name="Group 112">
              <a:extLst>
                <a:ext uri="{FF2B5EF4-FFF2-40B4-BE49-F238E27FC236}">
                  <a16:creationId xmlns:a16="http://schemas.microsoft.com/office/drawing/2014/main" id="{7FB5306A-CB2C-B33E-1AEE-06B10EF3B44B}"/>
                </a:ext>
              </a:extLst>
            </p:cNvPr>
            <p:cNvGrpSpPr/>
            <p:nvPr/>
          </p:nvGrpSpPr>
          <p:grpSpPr>
            <a:xfrm>
              <a:off x="427586" y="6403217"/>
              <a:ext cx="8855784" cy="425063"/>
              <a:chOff x="427586" y="6403217"/>
              <a:chExt cx="8855784" cy="425063"/>
            </a:xfrm>
          </p:grpSpPr>
          <p:cxnSp>
            <p:nvCxnSpPr>
              <p:cNvPr id="115" name="Straight Connector 114">
                <a:extLst>
                  <a:ext uri="{FF2B5EF4-FFF2-40B4-BE49-F238E27FC236}">
                    <a16:creationId xmlns:a16="http://schemas.microsoft.com/office/drawing/2014/main" id="{0D7300AF-CD19-4742-EB57-92AB20C3420D}"/>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B9670527-B783-713B-599D-BE9F61641736}"/>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7" name="Oval 116">
                <a:extLst>
                  <a:ext uri="{FF2B5EF4-FFF2-40B4-BE49-F238E27FC236}">
                    <a16:creationId xmlns:a16="http://schemas.microsoft.com/office/drawing/2014/main" id="{8F7A52BC-0438-EBF1-F9FC-748DC2990486}"/>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8" name="Oval 117">
                <a:extLst>
                  <a:ext uri="{FF2B5EF4-FFF2-40B4-BE49-F238E27FC236}">
                    <a16:creationId xmlns:a16="http://schemas.microsoft.com/office/drawing/2014/main" id="{ABE4526A-3B9F-5B84-F3E7-752BC33808F5}"/>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9" name="Oval 118">
                <a:extLst>
                  <a:ext uri="{FF2B5EF4-FFF2-40B4-BE49-F238E27FC236}">
                    <a16:creationId xmlns:a16="http://schemas.microsoft.com/office/drawing/2014/main" id="{528998E1-F949-100B-251F-75497AEE62DF}"/>
                  </a:ext>
                </a:extLst>
              </p:cNvPr>
              <p:cNvSpPr/>
              <p:nvPr/>
            </p:nvSpPr>
            <p:spPr>
              <a:xfrm>
                <a:off x="4273295"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0" name="Oval 119">
                <a:extLst>
                  <a:ext uri="{FF2B5EF4-FFF2-40B4-BE49-F238E27FC236}">
                    <a16:creationId xmlns:a16="http://schemas.microsoft.com/office/drawing/2014/main" id="{53F30A19-6602-89E0-880D-BDE4483AB801}"/>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1" name="TextBox 64">
                <a:extLst>
                  <a:ext uri="{FF2B5EF4-FFF2-40B4-BE49-F238E27FC236}">
                    <a16:creationId xmlns:a16="http://schemas.microsoft.com/office/drawing/2014/main" id="{F3B12204-83FB-20BE-5E09-5B753389174C}"/>
                  </a:ext>
                </a:extLst>
              </p:cNvPr>
              <p:cNvSpPr txBox="1"/>
              <p:nvPr/>
            </p:nvSpPr>
            <p:spPr>
              <a:xfrm>
                <a:off x="427586" y="6411084"/>
                <a:ext cx="1489282" cy="4171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Motivation</a:t>
                </a:r>
              </a:p>
              <a:p>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122" name="TextBox 65">
                <a:extLst>
                  <a:ext uri="{FF2B5EF4-FFF2-40B4-BE49-F238E27FC236}">
                    <a16:creationId xmlns:a16="http://schemas.microsoft.com/office/drawing/2014/main" id="{ED9EAC27-B40A-D790-25B2-18FEE1504B56}"/>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123" name="TextBox 66">
                <a:extLst>
                  <a:ext uri="{FF2B5EF4-FFF2-40B4-BE49-F238E27FC236}">
                    <a16:creationId xmlns:a16="http://schemas.microsoft.com/office/drawing/2014/main" id="{5469D84D-67EB-0979-8D8D-B87E65D09161}"/>
                  </a:ext>
                </a:extLst>
              </p:cNvPr>
              <p:cNvSpPr txBox="1"/>
              <p:nvPr/>
            </p:nvSpPr>
            <p:spPr>
              <a:xfrm>
                <a:off x="2872404" y="6411420"/>
                <a:ext cx="1520189" cy="23314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b="1" dirty="0">
                    <a:solidFill>
                      <a:schemeClr val="bg1"/>
                    </a:solidFill>
                    <a:latin typeface="Times New Roman" panose="02020603050405020304" pitchFamily="18" charset="0"/>
                    <a:cs typeface="Times New Roman" panose="02020603050405020304" pitchFamily="18" charset="0"/>
                  </a:rPr>
                  <a:t>Framework &amp; Hypothesis</a:t>
                </a:r>
              </a:p>
            </p:txBody>
          </p:sp>
          <p:sp>
            <p:nvSpPr>
              <p:cNvPr id="124" name="TextBox 67">
                <a:extLst>
                  <a:ext uri="{FF2B5EF4-FFF2-40B4-BE49-F238E27FC236}">
                    <a16:creationId xmlns:a16="http://schemas.microsoft.com/office/drawing/2014/main" id="{14797BE5-CE10-F88F-D851-46376023D810}"/>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b="1" dirty="0">
                  <a:solidFill>
                    <a:schemeClr val="bg1"/>
                  </a:solidFill>
                  <a:latin typeface="Times New Roman" panose="02020603050405020304" pitchFamily="18" charset="0"/>
                  <a:cs typeface="Times New Roman" panose="02020603050405020304" pitchFamily="18" charset="0"/>
                </a:endParaRPr>
              </a:p>
            </p:txBody>
          </p:sp>
        </p:grpSp>
        <p:sp>
          <p:nvSpPr>
            <p:cNvPr id="114" name="TextBox 52">
              <a:extLst>
                <a:ext uri="{FF2B5EF4-FFF2-40B4-BE49-F238E27FC236}">
                  <a16:creationId xmlns:a16="http://schemas.microsoft.com/office/drawing/2014/main" id="{58ADAF4B-6708-2D06-BCC4-7BF9487C197C}"/>
                </a:ext>
              </a:extLst>
            </p:cNvPr>
            <p:cNvSpPr txBox="1"/>
            <p:nvPr/>
          </p:nvSpPr>
          <p:spPr>
            <a:xfrm>
              <a:off x="5671913" y="6403216"/>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125" name="Oval 124">
            <a:extLst>
              <a:ext uri="{FF2B5EF4-FFF2-40B4-BE49-F238E27FC236}">
                <a16:creationId xmlns:a16="http://schemas.microsoft.com/office/drawing/2014/main" id="{5BA6C498-D94A-5404-B262-EC4F9608DF56}"/>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6" name="Oval 125">
            <a:extLst>
              <a:ext uri="{FF2B5EF4-FFF2-40B4-BE49-F238E27FC236}">
                <a16:creationId xmlns:a16="http://schemas.microsoft.com/office/drawing/2014/main" id="{5289FBE2-F0E9-7CB7-39C3-D28D34AF72B2}"/>
              </a:ext>
            </a:extLst>
          </p:cNvPr>
          <p:cNvSpPr/>
          <p:nvPr/>
        </p:nvSpPr>
        <p:spPr>
          <a:xfrm>
            <a:off x="10348487"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7" name="TextBox 67">
            <a:extLst>
              <a:ext uri="{FF2B5EF4-FFF2-40B4-BE49-F238E27FC236}">
                <a16:creationId xmlns:a16="http://schemas.microsoft.com/office/drawing/2014/main" id="{7AC34944-E10A-A3AC-28C0-54D118D47E51}"/>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1024" name="TextBox 67">
            <a:extLst>
              <a:ext uri="{FF2B5EF4-FFF2-40B4-BE49-F238E27FC236}">
                <a16:creationId xmlns:a16="http://schemas.microsoft.com/office/drawing/2014/main" id="{811B176E-81C6-3538-0931-D735076E31A9}"/>
              </a:ext>
            </a:extLst>
          </p:cNvPr>
          <p:cNvSpPr txBox="1"/>
          <p:nvPr/>
        </p:nvSpPr>
        <p:spPr>
          <a:xfrm>
            <a:off x="10492264" y="633242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1025" name="Rectangle 1024">
            <a:extLst>
              <a:ext uri="{FF2B5EF4-FFF2-40B4-BE49-F238E27FC236}">
                <a16:creationId xmlns:a16="http://schemas.microsoft.com/office/drawing/2014/main" id="{7F07EFFE-8EDC-A01C-8272-924F39E20A5D}"/>
              </a:ext>
            </a:extLst>
          </p:cNvPr>
          <p:cNvSpPr/>
          <p:nvPr/>
        </p:nvSpPr>
        <p:spPr>
          <a:xfrm>
            <a:off x="7166827" y="6254397"/>
            <a:ext cx="5067064"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6" name="Rectangle 1025">
            <a:extLst>
              <a:ext uri="{FF2B5EF4-FFF2-40B4-BE49-F238E27FC236}">
                <a16:creationId xmlns:a16="http://schemas.microsoft.com/office/drawing/2014/main" id="{DD0963A7-0F9E-DD09-2DCA-CCBAF5B15726}"/>
              </a:ext>
            </a:extLst>
          </p:cNvPr>
          <p:cNvSpPr/>
          <p:nvPr/>
        </p:nvSpPr>
        <p:spPr>
          <a:xfrm>
            <a:off x="5450880" y="6275239"/>
            <a:ext cx="1733888" cy="593673"/>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TextBox 52">
            <a:extLst>
              <a:ext uri="{FF2B5EF4-FFF2-40B4-BE49-F238E27FC236}">
                <a16:creationId xmlns:a16="http://schemas.microsoft.com/office/drawing/2014/main" id="{4DA10F53-140D-B349-98D7-D8E5B88A5C2C}"/>
              </a:ext>
            </a:extLst>
          </p:cNvPr>
          <p:cNvSpPr txBox="1"/>
          <p:nvPr/>
        </p:nvSpPr>
        <p:spPr>
          <a:xfrm>
            <a:off x="5540743" y="6336954"/>
            <a:ext cx="1518961"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1029" name="Rectangle 1028">
            <a:extLst>
              <a:ext uri="{FF2B5EF4-FFF2-40B4-BE49-F238E27FC236}">
                <a16:creationId xmlns:a16="http://schemas.microsoft.com/office/drawing/2014/main" id="{A46096BA-3035-E038-1EC4-3232700FAA38}"/>
              </a:ext>
            </a:extLst>
          </p:cNvPr>
          <p:cNvSpPr/>
          <p:nvPr/>
        </p:nvSpPr>
        <p:spPr>
          <a:xfrm>
            <a:off x="-6476" y="6264328"/>
            <a:ext cx="5440617"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4462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a:extLst>
              <a:ext uri="{FF2B5EF4-FFF2-40B4-BE49-F238E27FC236}">
                <a16:creationId xmlns:a16="http://schemas.microsoft.com/office/drawing/2014/main" id="{B7662DC3-87EF-DA05-D6AF-94D44D8236EA}"/>
              </a:ext>
            </a:extLst>
          </p:cNvPr>
          <p:cNvPicPr>
            <a:picLocks noChangeAspect="1"/>
          </p:cNvPicPr>
          <p:nvPr/>
        </p:nvPicPr>
        <p:blipFill>
          <a:blip r:embed="rId3"/>
          <a:stretch>
            <a:fillRect/>
          </a:stretch>
        </p:blipFill>
        <p:spPr>
          <a:xfrm>
            <a:off x="1415754" y="1754499"/>
            <a:ext cx="9547133" cy="4496442"/>
          </a:xfrm>
          <a:prstGeom prst="rect">
            <a:avLst/>
          </a:prstGeom>
        </p:spPr>
      </p:pic>
      <p:sp>
        <p:nvSpPr>
          <p:cNvPr id="5" name="Rectangle 4"/>
          <p:cNvSpPr/>
          <p:nvPr/>
        </p:nvSpPr>
        <p:spPr>
          <a:xfrm>
            <a:off x="0" y="88589"/>
            <a:ext cx="12192000" cy="976972"/>
          </a:xfrm>
          <a:prstGeom prst="rect">
            <a:avLst/>
          </a:prstGeom>
          <a:solidFill>
            <a:schemeClr val="accent1">
              <a:lumMod val="75000"/>
            </a:schemeClr>
          </a:solidFill>
          <a:ln>
            <a:solidFill>
              <a:srgbClr val="ECF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Times New Roman" panose="02020603050405020304" pitchFamily="18" charset="0"/>
                <a:cs typeface="Times New Roman" panose="02020603050405020304" pitchFamily="18" charset="0"/>
              </a:rPr>
              <a:t>  Result : Higher TMT nationality diversity contributes to lower carbon emission level and carbon intensity</a:t>
            </a:r>
          </a:p>
        </p:txBody>
      </p:sp>
      <p:grpSp>
        <p:nvGrpSpPr>
          <p:cNvPr id="6" name="Group 5">
            <a:extLst>
              <a:ext uri="{FF2B5EF4-FFF2-40B4-BE49-F238E27FC236}">
                <a16:creationId xmlns:a16="http://schemas.microsoft.com/office/drawing/2014/main" id="{43B0286B-CFDE-4163-8382-E197A888A4C7}"/>
              </a:ext>
            </a:extLst>
          </p:cNvPr>
          <p:cNvGrpSpPr/>
          <p:nvPr/>
        </p:nvGrpSpPr>
        <p:grpSpPr>
          <a:xfrm>
            <a:off x="-5" y="6264326"/>
            <a:ext cx="12202504" cy="593675"/>
            <a:chOff x="0" y="124427"/>
            <a:chExt cx="9151876" cy="470607"/>
          </a:xfrm>
        </p:grpSpPr>
        <p:sp>
          <p:nvSpPr>
            <p:cNvPr id="21" name="Rectangle 20">
              <a:extLst>
                <a:ext uri="{FF2B5EF4-FFF2-40B4-BE49-F238E27FC236}">
                  <a16:creationId xmlns:a16="http://schemas.microsoft.com/office/drawing/2014/main" id="{5B54C437-344E-477B-A6F3-4963392F415A}"/>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22" name="Rectangle 21">
              <a:extLst>
                <a:ext uri="{FF2B5EF4-FFF2-40B4-BE49-F238E27FC236}">
                  <a16:creationId xmlns:a16="http://schemas.microsoft.com/office/drawing/2014/main" id="{87502CA4-995A-4F4E-BA8B-9B88EC5E1021}"/>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7" name="Group 6">
            <a:extLst>
              <a:ext uri="{FF2B5EF4-FFF2-40B4-BE49-F238E27FC236}">
                <a16:creationId xmlns:a16="http://schemas.microsoft.com/office/drawing/2014/main" id="{F7221BA2-CDC0-487F-89CE-0C594D72B03B}"/>
              </a:ext>
            </a:extLst>
          </p:cNvPr>
          <p:cNvGrpSpPr/>
          <p:nvPr/>
        </p:nvGrpSpPr>
        <p:grpSpPr>
          <a:xfrm>
            <a:off x="92532" y="6312406"/>
            <a:ext cx="12088971" cy="415023"/>
            <a:chOff x="427586" y="6403217"/>
            <a:chExt cx="8855784" cy="330924"/>
          </a:xfrm>
        </p:grpSpPr>
        <p:grpSp>
          <p:nvGrpSpPr>
            <p:cNvPr id="8" name="Group 7"/>
            <p:cNvGrpSpPr/>
            <p:nvPr/>
          </p:nvGrpSpPr>
          <p:grpSpPr>
            <a:xfrm>
              <a:off x="427586" y="6403217"/>
              <a:ext cx="8855784" cy="330924"/>
              <a:chOff x="427586" y="6403217"/>
              <a:chExt cx="8855784" cy="330924"/>
            </a:xfrm>
          </p:grpSpPr>
          <p:cxnSp>
            <p:nvCxnSpPr>
              <p:cNvPr id="10" name="Straight Connector 9"/>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Oval 11"/>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Oval 12"/>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4" name="Oval 13"/>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5" name="Oval 14"/>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TextBox 64"/>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18" name="TextBox 65"/>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19" name="TextBox 66"/>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20" name="TextBox 67"/>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grpSp>
        <p:sp>
          <p:nvSpPr>
            <p:cNvPr id="9" name="TextBox 52">
              <a:extLst>
                <a:ext uri="{FF2B5EF4-FFF2-40B4-BE49-F238E27FC236}">
                  <a16:creationId xmlns:a16="http://schemas.microsoft.com/office/drawing/2014/main" id="{43F45946-BE7B-4575-A7C7-A156AA0EBC97}"/>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3" name="Oval 2">
            <a:extLst>
              <a:ext uri="{FF2B5EF4-FFF2-40B4-BE49-F238E27FC236}">
                <a16:creationId xmlns:a16="http://schemas.microsoft.com/office/drawing/2014/main" id="{C8B3E8B0-6AF4-3DB4-7C84-72FE67ACD196}"/>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 name="Oval 3">
            <a:extLst>
              <a:ext uri="{FF2B5EF4-FFF2-40B4-BE49-F238E27FC236}">
                <a16:creationId xmlns:a16="http://schemas.microsoft.com/office/drawing/2014/main" id="{97C4EB07-5E7D-89B4-20C9-ADE4229C204C}"/>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TextBox 67">
            <a:extLst>
              <a:ext uri="{FF2B5EF4-FFF2-40B4-BE49-F238E27FC236}">
                <a16:creationId xmlns:a16="http://schemas.microsoft.com/office/drawing/2014/main" id="{EDB6BC89-8116-5375-9840-30D16950ABE2}"/>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25" name="TextBox 67">
            <a:extLst>
              <a:ext uri="{FF2B5EF4-FFF2-40B4-BE49-F238E27FC236}">
                <a16:creationId xmlns:a16="http://schemas.microsoft.com/office/drawing/2014/main" id="{49486200-A790-4844-AE1E-2C9A0DBE865F}"/>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35" name="Rectangle 34">
            <a:extLst>
              <a:ext uri="{FF2B5EF4-FFF2-40B4-BE49-F238E27FC236}">
                <a16:creationId xmlns:a16="http://schemas.microsoft.com/office/drawing/2014/main" id="{A498A64B-AD78-2F2D-CDDA-1E9DD21CBFE5}"/>
              </a:ext>
            </a:extLst>
          </p:cNvPr>
          <p:cNvSpPr/>
          <p:nvPr/>
        </p:nvSpPr>
        <p:spPr>
          <a:xfrm>
            <a:off x="8930512" y="6286457"/>
            <a:ext cx="332525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43CAD41-6EA8-7E3D-3DE1-4D0E746CF9A3}"/>
              </a:ext>
            </a:extLst>
          </p:cNvPr>
          <p:cNvSpPr/>
          <p:nvPr/>
        </p:nvSpPr>
        <p:spPr>
          <a:xfrm>
            <a:off x="7176911" y="6276839"/>
            <a:ext cx="1724404" cy="581161"/>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6AF4736-1ED0-DF66-0327-C94F9D960616}"/>
              </a:ext>
            </a:extLst>
          </p:cNvPr>
          <p:cNvSpPr/>
          <p:nvPr/>
        </p:nvSpPr>
        <p:spPr>
          <a:xfrm>
            <a:off x="17778" y="6251813"/>
            <a:ext cx="7138137" cy="606187"/>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832D241-A2D0-5BA9-1217-3B7206154A02}"/>
              </a:ext>
            </a:extLst>
          </p:cNvPr>
          <p:cNvSpPr/>
          <p:nvPr/>
        </p:nvSpPr>
        <p:spPr>
          <a:xfrm>
            <a:off x="1063475" y="1228977"/>
            <a:ext cx="10401045" cy="440568"/>
          </a:xfrm>
          <a:prstGeom prst="rect">
            <a:avLst/>
          </a:prstGeom>
          <a:noFill/>
          <a:ln w="19050">
            <a:solidFill>
              <a:srgbClr val="735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The effect of TMT nationality diversity on corporate carbon emissions (level)</a:t>
            </a:r>
          </a:p>
        </p:txBody>
      </p:sp>
      <p:sp>
        <p:nvSpPr>
          <p:cNvPr id="2" name="TextBox 1">
            <a:extLst>
              <a:ext uri="{FF2B5EF4-FFF2-40B4-BE49-F238E27FC236}">
                <a16:creationId xmlns:a16="http://schemas.microsoft.com/office/drawing/2014/main" id="{99187F47-9B3A-4AE0-E051-A6D6E7A13004}"/>
              </a:ext>
            </a:extLst>
          </p:cNvPr>
          <p:cNvSpPr txBox="1"/>
          <p:nvPr/>
        </p:nvSpPr>
        <p:spPr>
          <a:xfrm>
            <a:off x="11813123" y="5901368"/>
            <a:ext cx="424982" cy="369332"/>
          </a:xfrm>
          <a:prstGeom prst="rect">
            <a:avLst/>
          </a:prstGeom>
          <a:noFill/>
        </p:spPr>
        <p:txBody>
          <a:bodyPr wrap="square" rtlCol="0">
            <a:spAutoFit/>
          </a:bodyPr>
          <a:lstStyle/>
          <a:p>
            <a:r>
              <a:rPr lang="en-US" dirty="0"/>
              <a:t>8</a:t>
            </a:r>
          </a:p>
        </p:txBody>
      </p:sp>
      <p:sp>
        <p:nvSpPr>
          <p:cNvPr id="28" name="Rectangle 27">
            <a:extLst>
              <a:ext uri="{FF2B5EF4-FFF2-40B4-BE49-F238E27FC236}">
                <a16:creationId xmlns:a16="http://schemas.microsoft.com/office/drawing/2014/main" id="{5FA7B3C2-6A97-0FD7-6B7C-293C2FCD05F8}"/>
              </a:ext>
            </a:extLst>
          </p:cNvPr>
          <p:cNvSpPr/>
          <p:nvPr/>
        </p:nvSpPr>
        <p:spPr>
          <a:xfrm>
            <a:off x="1428277" y="2307298"/>
            <a:ext cx="9514324" cy="474813"/>
          </a:xfrm>
          <a:prstGeom prst="rect">
            <a:avLst/>
          </a:prstGeom>
          <a:noFill/>
          <a:ln w="28575">
            <a:solidFill>
              <a:srgbClr val="735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D74BA5E-B3D8-21A1-F116-1317FB55478A}"/>
              </a:ext>
            </a:extLst>
          </p:cNvPr>
          <p:cNvGrpSpPr/>
          <p:nvPr/>
        </p:nvGrpSpPr>
        <p:grpSpPr>
          <a:xfrm>
            <a:off x="-5" y="6264326"/>
            <a:ext cx="12202504" cy="593675"/>
            <a:chOff x="0" y="124427"/>
            <a:chExt cx="9151876" cy="470607"/>
          </a:xfrm>
        </p:grpSpPr>
        <p:sp>
          <p:nvSpPr>
            <p:cNvPr id="26" name="Rectangle 25">
              <a:extLst>
                <a:ext uri="{FF2B5EF4-FFF2-40B4-BE49-F238E27FC236}">
                  <a16:creationId xmlns:a16="http://schemas.microsoft.com/office/drawing/2014/main" id="{09BB7B5C-AF57-9BDB-E11C-809C0DD468C7}"/>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27" name="Rectangle 26">
              <a:extLst>
                <a:ext uri="{FF2B5EF4-FFF2-40B4-BE49-F238E27FC236}">
                  <a16:creationId xmlns:a16="http://schemas.microsoft.com/office/drawing/2014/main" id="{7ABDC028-A33D-0BC4-C596-C351F30FB6AF}"/>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30" name="Group 29">
            <a:extLst>
              <a:ext uri="{FF2B5EF4-FFF2-40B4-BE49-F238E27FC236}">
                <a16:creationId xmlns:a16="http://schemas.microsoft.com/office/drawing/2014/main" id="{37515570-2DA6-8718-6FE0-D91AE58D7780}"/>
              </a:ext>
            </a:extLst>
          </p:cNvPr>
          <p:cNvGrpSpPr/>
          <p:nvPr/>
        </p:nvGrpSpPr>
        <p:grpSpPr>
          <a:xfrm>
            <a:off x="92532" y="6312406"/>
            <a:ext cx="12088971" cy="415023"/>
            <a:chOff x="427586" y="6403217"/>
            <a:chExt cx="8855784" cy="330924"/>
          </a:xfrm>
        </p:grpSpPr>
        <p:grpSp>
          <p:nvGrpSpPr>
            <p:cNvPr id="31" name="Group 30">
              <a:extLst>
                <a:ext uri="{FF2B5EF4-FFF2-40B4-BE49-F238E27FC236}">
                  <a16:creationId xmlns:a16="http://schemas.microsoft.com/office/drawing/2014/main" id="{E746D82E-16B1-C286-A2C1-A01F1EDE9013}"/>
                </a:ext>
              </a:extLst>
            </p:cNvPr>
            <p:cNvGrpSpPr/>
            <p:nvPr/>
          </p:nvGrpSpPr>
          <p:grpSpPr>
            <a:xfrm>
              <a:off x="427586" y="6403217"/>
              <a:ext cx="8855784" cy="330924"/>
              <a:chOff x="427586" y="6403217"/>
              <a:chExt cx="8855784" cy="330924"/>
            </a:xfrm>
          </p:grpSpPr>
          <p:cxnSp>
            <p:nvCxnSpPr>
              <p:cNvPr id="33" name="Straight Connector 32">
                <a:extLst>
                  <a:ext uri="{FF2B5EF4-FFF2-40B4-BE49-F238E27FC236}">
                    <a16:creationId xmlns:a16="http://schemas.microsoft.com/office/drawing/2014/main" id="{BBD51CDD-D719-DA89-3AB2-BFAF0D424718}"/>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C50EE1CC-B076-2906-2966-7544D07BE162}"/>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Oval 36">
                <a:extLst>
                  <a:ext uri="{FF2B5EF4-FFF2-40B4-BE49-F238E27FC236}">
                    <a16:creationId xmlns:a16="http://schemas.microsoft.com/office/drawing/2014/main" id="{0A9FD5EC-24B6-7F5A-2339-819036F098B2}"/>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Oval 38">
                <a:extLst>
                  <a:ext uri="{FF2B5EF4-FFF2-40B4-BE49-F238E27FC236}">
                    <a16:creationId xmlns:a16="http://schemas.microsoft.com/office/drawing/2014/main" id="{8FC4CDE5-2BCF-FE08-5CC6-36BD0BEB8C9F}"/>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Oval 39">
                <a:extLst>
                  <a:ext uri="{FF2B5EF4-FFF2-40B4-BE49-F238E27FC236}">
                    <a16:creationId xmlns:a16="http://schemas.microsoft.com/office/drawing/2014/main" id="{DA810233-69DD-CF0F-AB16-718099C3C49C}"/>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Oval 40">
                <a:extLst>
                  <a:ext uri="{FF2B5EF4-FFF2-40B4-BE49-F238E27FC236}">
                    <a16:creationId xmlns:a16="http://schemas.microsoft.com/office/drawing/2014/main" id="{5D3EA8C9-F020-C6AC-01CC-45B03F04A344}"/>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TextBox 64">
                <a:extLst>
                  <a:ext uri="{FF2B5EF4-FFF2-40B4-BE49-F238E27FC236}">
                    <a16:creationId xmlns:a16="http://schemas.microsoft.com/office/drawing/2014/main" id="{1A3D172C-A0E3-CDB6-D8C4-CA05F15ECE21}"/>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43" name="TextBox 65">
                <a:extLst>
                  <a:ext uri="{FF2B5EF4-FFF2-40B4-BE49-F238E27FC236}">
                    <a16:creationId xmlns:a16="http://schemas.microsoft.com/office/drawing/2014/main" id="{E4EC1D7C-445B-CDBE-5AEC-1B4D2848352A}"/>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44" name="TextBox 66">
                <a:extLst>
                  <a:ext uri="{FF2B5EF4-FFF2-40B4-BE49-F238E27FC236}">
                    <a16:creationId xmlns:a16="http://schemas.microsoft.com/office/drawing/2014/main" id="{3384460D-6A34-B8B0-A5AB-E5AC3D6EBCAC}"/>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45" name="TextBox 67">
                <a:extLst>
                  <a:ext uri="{FF2B5EF4-FFF2-40B4-BE49-F238E27FC236}">
                    <a16:creationId xmlns:a16="http://schemas.microsoft.com/office/drawing/2014/main" id="{1DF78448-B5B7-BB30-6886-AFDFE7A426E6}"/>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32" name="TextBox 52">
              <a:extLst>
                <a:ext uri="{FF2B5EF4-FFF2-40B4-BE49-F238E27FC236}">
                  <a16:creationId xmlns:a16="http://schemas.microsoft.com/office/drawing/2014/main" id="{BB2C5320-53CE-F916-C697-371D160896D4}"/>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46" name="Oval 45">
            <a:extLst>
              <a:ext uri="{FF2B5EF4-FFF2-40B4-BE49-F238E27FC236}">
                <a16:creationId xmlns:a16="http://schemas.microsoft.com/office/drawing/2014/main" id="{1D828F26-0055-332F-8040-3E58C1A9C55B}"/>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Oval 46">
            <a:extLst>
              <a:ext uri="{FF2B5EF4-FFF2-40B4-BE49-F238E27FC236}">
                <a16:creationId xmlns:a16="http://schemas.microsoft.com/office/drawing/2014/main" id="{651BA39E-0F95-D5F9-0BA4-26507FEEDC82}"/>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TextBox 67">
            <a:extLst>
              <a:ext uri="{FF2B5EF4-FFF2-40B4-BE49-F238E27FC236}">
                <a16:creationId xmlns:a16="http://schemas.microsoft.com/office/drawing/2014/main" id="{764ACD6C-987B-0800-1343-D27880D21329}"/>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49" name="TextBox 67">
            <a:extLst>
              <a:ext uri="{FF2B5EF4-FFF2-40B4-BE49-F238E27FC236}">
                <a16:creationId xmlns:a16="http://schemas.microsoft.com/office/drawing/2014/main" id="{15DFA2B7-98DE-ED6A-47E1-6E851EEA45FA}"/>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50" name="Rectangle 49">
            <a:extLst>
              <a:ext uri="{FF2B5EF4-FFF2-40B4-BE49-F238E27FC236}">
                <a16:creationId xmlns:a16="http://schemas.microsoft.com/office/drawing/2014/main" id="{A9B0653F-FE74-BAAD-DB00-E674941B89C3}"/>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06B48F37-46D6-094F-82FC-076C2419317C}"/>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1F8318EA-B980-D95A-317A-F95089A4763C}"/>
              </a:ext>
            </a:extLst>
          </p:cNvPr>
          <p:cNvGrpSpPr/>
          <p:nvPr/>
        </p:nvGrpSpPr>
        <p:grpSpPr>
          <a:xfrm>
            <a:off x="-5" y="6264326"/>
            <a:ext cx="12202504" cy="593675"/>
            <a:chOff x="0" y="124427"/>
            <a:chExt cx="9151876" cy="470607"/>
          </a:xfrm>
        </p:grpSpPr>
        <p:sp>
          <p:nvSpPr>
            <p:cNvPr id="54" name="Rectangle 53">
              <a:extLst>
                <a:ext uri="{FF2B5EF4-FFF2-40B4-BE49-F238E27FC236}">
                  <a16:creationId xmlns:a16="http://schemas.microsoft.com/office/drawing/2014/main" id="{3A76AF0A-D254-6BF2-C868-6FADF8C7E4E7}"/>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55" name="Rectangle 54">
              <a:extLst>
                <a:ext uri="{FF2B5EF4-FFF2-40B4-BE49-F238E27FC236}">
                  <a16:creationId xmlns:a16="http://schemas.microsoft.com/office/drawing/2014/main" id="{9DA9BC96-6C4D-2579-1054-3D16FD1D35ED}"/>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56" name="Group 55">
            <a:extLst>
              <a:ext uri="{FF2B5EF4-FFF2-40B4-BE49-F238E27FC236}">
                <a16:creationId xmlns:a16="http://schemas.microsoft.com/office/drawing/2014/main" id="{C3D1F04F-3494-DEAF-B28A-0BAE7FEFBFFB}"/>
              </a:ext>
            </a:extLst>
          </p:cNvPr>
          <p:cNvGrpSpPr/>
          <p:nvPr/>
        </p:nvGrpSpPr>
        <p:grpSpPr>
          <a:xfrm>
            <a:off x="92532" y="6312406"/>
            <a:ext cx="12088971" cy="415023"/>
            <a:chOff x="427586" y="6403217"/>
            <a:chExt cx="8855784" cy="330924"/>
          </a:xfrm>
        </p:grpSpPr>
        <p:grpSp>
          <p:nvGrpSpPr>
            <p:cNvPr id="57" name="Group 56">
              <a:extLst>
                <a:ext uri="{FF2B5EF4-FFF2-40B4-BE49-F238E27FC236}">
                  <a16:creationId xmlns:a16="http://schemas.microsoft.com/office/drawing/2014/main" id="{774B7356-36DB-6573-9BAD-126653C3CD0D}"/>
                </a:ext>
              </a:extLst>
            </p:cNvPr>
            <p:cNvGrpSpPr/>
            <p:nvPr/>
          </p:nvGrpSpPr>
          <p:grpSpPr>
            <a:xfrm>
              <a:off x="427586" y="6403217"/>
              <a:ext cx="8855784" cy="330924"/>
              <a:chOff x="427586" y="6403217"/>
              <a:chExt cx="8855784" cy="330924"/>
            </a:xfrm>
          </p:grpSpPr>
          <p:cxnSp>
            <p:nvCxnSpPr>
              <p:cNvPr id="59" name="Straight Connector 58">
                <a:extLst>
                  <a:ext uri="{FF2B5EF4-FFF2-40B4-BE49-F238E27FC236}">
                    <a16:creationId xmlns:a16="http://schemas.microsoft.com/office/drawing/2014/main" id="{75C760E1-1403-BF5D-7B29-CF3D162F89E7}"/>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8AE13308-7591-9424-798B-2F260295D259}"/>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1" name="Oval 60">
                <a:extLst>
                  <a:ext uri="{FF2B5EF4-FFF2-40B4-BE49-F238E27FC236}">
                    <a16:creationId xmlns:a16="http://schemas.microsoft.com/office/drawing/2014/main" id="{63E09F7F-4CAF-D0B7-0B76-9E6DC8284062}"/>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2" name="Oval 61">
                <a:extLst>
                  <a:ext uri="{FF2B5EF4-FFF2-40B4-BE49-F238E27FC236}">
                    <a16:creationId xmlns:a16="http://schemas.microsoft.com/office/drawing/2014/main" id="{A2BC4373-8978-9E09-5067-491223960864}"/>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3" name="Oval 62">
                <a:extLst>
                  <a:ext uri="{FF2B5EF4-FFF2-40B4-BE49-F238E27FC236}">
                    <a16:creationId xmlns:a16="http://schemas.microsoft.com/office/drawing/2014/main" id="{CCB625AE-36F5-812A-593C-BC7D5FE806D5}"/>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4" name="Oval 63">
                <a:extLst>
                  <a:ext uri="{FF2B5EF4-FFF2-40B4-BE49-F238E27FC236}">
                    <a16:creationId xmlns:a16="http://schemas.microsoft.com/office/drawing/2014/main" id="{F14D8046-6A10-88CE-3F35-22D3FB9EED74}"/>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5" name="TextBox 64">
                <a:extLst>
                  <a:ext uri="{FF2B5EF4-FFF2-40B4-BE49-F238E27FC236}">
                    <a16:creationId xmlns:a16="http://schemas.microsoft.com/office/drawing/2014/main" id="{6299E781-E97B-9854-A772-7C5EE2DCBC4C}"/>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66" name="TextBox 65">
                <a:extLst>
                  <a:ext uri="{FF2B5EF4-FFF2-40B4-BE49-F238E27FC236}">
                    <a16:creationId xmlns:a16="http://schemas.microsoft.com/office/drawing/2014/main" id="{BEF6B1B9-A628-AD12-FEFC-1A466E3BF921}"/>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67" name="TextBox 66">
                <a:extLst>
                  <a:ext uri="{FF2B5EF4-FFF2-40B4-BE49-F238E27FC236}">
                    <a16:creationId xmlns:a16="http://schemas.microsoft.com/office/drawing/2014/main" id="{6F3C2FAF-1E01-BA72-B2A8-C816C3FE23AF}"/>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68" name="TextBox 67">
                <a:extLst>
                  <a:ext uri="{FF2B5EF4-FFF2-40B4-BE49-F238E27FC236}">
                    <a16:creationId xmlns:a16="http://schemas.microsoft.com/office/drawing/2014/main" id="{FAF1C089-81AF-821E-52B6-B9EC271EF360}"/>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58" name="TextBox 52">
              <a:extLst>
                <a:ext uri="{FF2B5EF4-FFF2-40B4-BE49-F238E27FC236}">
                  <a16:creationId xmlns:a16="http://schemas.microsoft.com/office/drawing/2014/main" id="{738667F2-5301-B451-A64C-228D63D6558D}"/>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69" name="Oval 68">
            <a:extLst>
              <a:ext uri="{FF2B5EF4-FFF2-40B4-BE49-F238E27FC236}">
                <a16:creationId xmlns:a16="http://schemas.microsoft.com/office/drawing/2014/main" id="{C515FBCE-7785-C24C-A99E-87140A17A5D2}"/>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0" name="Oval 69">
            <a:extLst>
              <a:ext uri="{FF2B5EF4-FFF2-40B4-BE49-F238E27FC236}">
                <a16:creationId xmlns:a16="http://schemas.microsoft.com/office/drawing/2014/main" id="{D34632DA-4043-3A38-B6E9-2B04455A7281}"/>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1" name="TextBox 67">
            <a:extLst>
              <a:ext uri="{FF2B5EF4-FFF2-40B4-BE49-F238E27FC236}">
                <a16:creationId xmlns:a16="http://schemas.microsoft.com/office/drawing/2014/main" id="{1DA2E624-5314-27D4-ADE5-1484A78E61AA}"/>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72" name="TextBox 67">
            <a:extLst>
              <a:ext uri="{FF2B5EF4-FFF2-40B4-BE49-F238E27FC236}">
                <a16:creationId xmlns:a16="http://schemas.microsoft.com/office/drawing/2014/main" id="{8C9F11F0-573C-1F15-C3EE-6471FF3888EF}"/>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73" name="Rectangle 72">
            <a:extLst>
              <a:ext uri="{FF2B5EF4-FFF2-40B4-BE49-F238E27FC236}">
                <a16:creationId xmlns:a16="http://schemas.microsoft.com/office/drawing/2014/main" id="{049007D6-D72B-E00F-A7F3-89C85339830F}"/>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E7DE5BC-04A6-AADA-8991-D9719302C982}"/>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2575E37F-BB12-FAAE-F371-7AC00FA2CB3E}"/>
              </a:ext>
            </a:extLst>
          </p:cNvPr>
          <p:cNvGrpSpPr/>
          <p:nvPr/>
        </p:nvGrpSpPr>
        <p:grpSpPr>
          <a:xfrm>
            <a:off x="-5" y="6264326"/>
            <a:ext cx="12202504" cy="593675"/>
            <a:chOff x="0" y="124427"/>
            <a:chExt cx="9151876" cy="470607"/>
          </a:xfrm>
        </p:grpSpPr>
        <p:sp>
          <p:nvSpPr>
            <p:cNvPr id="76" name="Rectangle 75">
              <a:extLst>
                <a:ext uri="{FF2B5EF4-FFF2-40B4-BE49-F238E27FC236}">
                  <a16:creationId xmlns:a16="http://schemas.microsoft.com/office/drawing/2014/main" id="{1C4F6D8E-AF56-154C-1C42-8ACA78BE5903}"/>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77" name="Rectangle 76">
              <a:extLst>
                <a:ext uri="{FF2B5EF4-FFF2-40B4-BE49-F238E27FC236}">
                  <a16:creationId xmlns:a16="http://schemas.microsoft.com/office/drawing/2014/main" id="{B39080E1-505D-6C52-6C82-11FD2B570248}"/>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78" name="Group 77">
            <a:extLst>
              <a:ext uri="{FF2B5EF4-FFF2-40B4-BE49-F238E27FC236}">
                <a16:creationId xmlns:a16="http://schemas.microsoft.com/office/drawing/2014/main" id="{7C6A7C26-0489-0142-9651-CD49DB170A4B}"/>
              </a:ext>
            </a:extLst>
          </p:cNvPr>
          <p:cNvGrpSpPr/>
          <p:nvPr/>
        </p:nvGrpSpPr>
        <p:grpSpPr>
          <a:xfrm>
            <a:off x="92532" y="6312402"/>
            <a:ext cx="12088971" cy="533087"/>
            <a:chOff x="427586" y="6403216"/>
            <a:chExt cx="8855784" cy="425064"/>
          </a:xfrm>
        </p:grpSpPr>
        <p:grpSp>
          <p:nvGrpSpPr>
            <p:cNvPr id="79" name="Group 78">
              <a:extLst>
                <a:ext uri="{FF2B5EF4-FFF2-40B4-BE49-F238E27FC236}">
                  <a16:creationId xmlns:a16="http://schemas.microsoft.com/office/drawing/2014/main" id="{7AD25D45-F402-1D90-D28F-DF81BB5DA035}"/>
                </a:ext>
              </a:extLst>
            </p:cNvPr>
            <p:cNvGrpSpPr/>
            <p:nvPr/>
          </p:nvGrpSpPr>
          <p:grpSpPr>
            <a:xfrm>
              <a:off x="427586" y="6403217"/>
              <a:ext cx="8855784" cy="425063"/>
              <a:chOff x="427586" y="6403217"/>
              <a:chExt cx="8855784" cy="425063"/>
            </a:xfrm>
          </p:grpSpPr>
          <p:cxnSp>
            <p:nvCxnSpPr>
              <p:cNvPr id="81" name="Straight Connector 80">
                <a:extLst>
                  <a:ext uri="{FF2B5EF4-FFF2-40B4-BE49-F238E27FC236}">
                    <a16:creationId xmlns:a16="http://schemas.microsoft.com/office/drawing/2014/main" id="{0FFA5F1E-95A1-027C-4A74-3B871678D547}"/>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3C426971-269A-600E-0A41-4B22A1F7FC8D}"/>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3" name="Oval 82">
                <a:extLst>
                  <a:ext uri="{FF2B5EF4-FFF2-40B4-BE49-F238E27FC236}">
                    <a16:creationId xmlns:a16="http://schemas.microsoft.com/office/drawing/2014/main" id="{BD95E5DB-9397-3C95-3B42-646C59E09C5D}"/>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4" name="Oval 83">
                <a:extLst>
                  <a:ext uri="{FF2B5EF4-FFF2-40B4-BE49-F238E27FC236}">
                    <a16:creationId xmlns:a16="http://schemas.microsoft.com/office/drawing/2014/main" id="{E3837CC0-3D4E-833B-B68D-6171CAEEC821}"/>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5" name="Oval 84">
                <a:extLst>
                  <a:ext uri="{FF2B5EF4-FFF2-40B4-BE49-F238E27FC236}">
                    <a16:creationId xmlns:a16="http://schemas.microsoft.com/office/drawing/2014/main" id="{71E4B5C1-1DEF-CCF8-B107-0502FC8AD9FE}"/>
                  </a:ext>
                </a:extLst>
              </p:cNvPr>
              <p:cNvSpPr/>
              <p:nvPr/>
            </p:nvSpPr>
            <p:spPr>
              <a:xfrm>
                <a:off x="4273295"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6" name="Oval 85">
                <a:extLst>
                  <a:ext uri="{FF2B5EF4-FFF2-40B4-BE49-F238E27FC236}">
                    <a16:creationId xmlns:a16="http://schemas.microsoft.com/office/drawing/2014/main" id="{E24AF4C8-60A4-4680-9CFE-9236F3153311}"/>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7" name="TextBox 64">
                <a:extLst>
                  <a:ext uri="{FF2B5EF4-FFF2-40B4-BE49-F238E27FC236}">
                    <a16:creationId xmlns:a16="http://schemas.microsoft.com/office/drawing/2014/main" id="{5AB850B3-80DA-4A3F-70A6-C6196CF6D495}"/>
                  </a:ext>
                </a:extLst>
              </p:cNvPr>
              <p:cNvSpPr txBox="1"/>
              <p:nvPr/>
            </p:nvSpPr>
            <p:spPr>
              <a:xfrm>
                <a:off x="427586" y="6411084"/>
                <a:ext cx="1489282" cy="4171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Motivation</a:t>
                </a:r>
              </a:p>
              <a:p>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88" name="TextBox 65">
                <a:extLst>
                  <a:ext uri="{FF2B5EF4-FFF2-40B4-BE49-F238E27FC236}">
                    <a16:creationId xmlns:a16="http://schemas.microsoft.com/office/drawing/2014/main" id="{A5697B5D-3ECB-6ABD-B071-E64F070A0519}"/>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89" name="TextBox 66">
                <a:extLst>
                  <a:ext uri="{FF2B5EF4-FFF2-40B4-BE49-F238E27FC236}">
                    <a16:creationId xmlns:a16="http://schemas.microsoft.com/office/drawing/2014/main" id="{88FAEDFB-6494-EB1F-86A8-13F41CAD031C}"/>
                  </a:ext>
                </a:extLst>
              </p:cNvPr>
              <p:cNvSpPr txBox="1"/>
              <p:nvPr/>
            </p:nvSpPr>
            <p:spPr>
              <a:xfrm>
                <a:off x="2872404" y="6411420"/>
                <a:ext cx="1520189" cy="23314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b="1" dirty="0">
                    <a:solidFill>
                      <a:schemeClr val="bg1"/>
                    </a:solidFill>
                    <a:latin typeface="Times New Roman" panose="02020603050405020304" pitchFamily="18" charset="0"/>
                    <a:cs typeface="Times New Roman" panose="02020603050405020304" pitchFamily="18" charset="0"/>
                  </a:rPr>
                  <a:t>Framework &amp; Hypothesis</a:t>
                </a:r>
              </a:p>
            </p:txBody>
          </p:sp>
          <p:sp>
            <p:nvSpPr>
              <p:cNvPr id="90" name="TextBox 67">
                <a:extLst>
                  <a:ext uri="{FF2B5EF4-FFF2-40B4-BE49-F238E27FC236}">
                    <a16:creationId xmlns:a16="http://schemas.microsoft.com/office/drawing/2014/main" id="{3299B3E8-01E1-3165-562D-1253AE560672}"/>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b="1" dirty="0">
                  <a:solidFill>
                    <a:schemeClr val="bg1"/>
                  </a:solidFill>
                  <a:latin typeface="Times New Roman" panose="02020603050405020304" pitchFamily="18" charset="0"/>
                  <a:cs typeface="Times New Roman" panose="02020603050405020304" pitchFamily="18" charset="0"/>
                </a:endParaRPr>
              </a:p>
            </p:txBody>
          </p:sp>
        </p:grpSp>
        <p:sp>
          <p:nvSpPr>
            <p:cNvPr id="80" name="TextBox 52">
              <a:extLst>
                <a:ext uri="{FF2B5EF4-FFF2-40B4-BE49-F238E27FC236}">
                  <a16:creationId xmlns:a16="http://schemas.microsoft.com/office/drawing/2014/main" id="{F7E9BCDD-4545-19F0-5B6C-9C3F7876CBAF}"/>
                </a:ext>
              </a:extLst>
            </p:cNvPr>
            <p:cNvSpPr txBox="1"/>
            <p:nvPr/>
          </p:nvSpPr>
          <p:spPr>
            <a:xfrm>
              <a:off x="5671913" y="6403216"/>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91" name="Oval 90">
            <a:extLst>
              <a:ext uri="{FF2B5EF4-FFF2-40B4-BE49-F238E27FC236}">
                <a16:creationId xmlns:a16="http://schemas.microsoft.com/office/drawing/2014/main" id="{FD49B3CA-EABD-B27B-FA23-1D2CB606C12E}"/>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2" name="Oval 91">
            <a:extLst>
              <a:ext uri="{FF2B5EF4-FFF2-40B4-BE49-F238E27FC236}">
                <a16:creationId xmlns:a16="http://schemas.microsoft.com/office/drawing/2014/main" id="{6EAEF1E2-E3FF-56EA-B297-BB684B4340E8}"/>
              </a:ext>
            </a:extLst>
          </p:cNvPr>
          <p:cNvSpPr/>
          <p:nvPr/>
        </p:nvSpPr>
        <p:spPr>
          <a:xfrm>
            <a:off x="10348487"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3" name="TextBox 67">
            <a:extLst>
              <a:ext uri="{FF2B5EF4-FFF2-40B4-BE49-F238E27FC236}">
                <a16:creationId xmlns:a16="http://schemas.microsoft.com/office/drawing/2014/main" id="{FE3EFBF9-BA26-3A94-C956-584E1FF185D7}"/>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94" name="TextBox 67">
            <a:extLst>
              <a:ext uri="{FF2B5EF4-FFF2-40B4-BE49-F238E27FC236}">
                <a16:creationId xmlns:a16="http://schemas.microsoft.com/office/drawing/2014/main" id="{A0BB2558-F1D6-BBCE-1024-639625C83F78}"/>
              </a:ext>
            </a:extLst>
          </p:cNvPr>
          <p:cNvSpPr txBox="1"/>
          <p:nvPr/>
        </p:nvSpPr>
        <p:spPr>
          <a:xfrm>
            <a:off x="10492264" y="633242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95" name="Rectangle 94">
            <a:extLst>
              <a:ext uri="{FF2B5EF4-FFF2-40B4-BE49-F238E27FC236}">
                <a16:creationId xmlns:a16="http://schemas.microsoft.com/office/drawing/2014/main" id="{E4EC95F3-0F7E-4F65-6CEA-B70CF4FD608E}"/>
              </a:ext>
            </a:extLst>
          </p:cNvPr>
          <p:cNvSpPr/>
          <p:nvPr/>
        </p:nvSpPr>
        <p:spPr>
          <a:xfrm>
            <a:off x="9006483" y="6254397"/>
            <a:ext cx="3227407"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DC10DC34-F8EC-C7BB-0E11-E2D90F5BB967}"/>
              </a:ext>
            </a:extLst>
          </p:cNvPr>
          <p:cNvSpPr/>
          <p:nvPr/>
        </p:nvSpPr>
        <p:spPr>
          <a:xfrm>
            <a:off x="7172076" y="6295424"/>
            <a:ext cx="1811225" cy="552647"/>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52">
            <a:extLst>
              <a:ext uri="{FF2B5EF4-FFF2-40B4-BE49-F238E27FC236}">
                <a16:creationId xmlns:a16="http://schemas.microsoft.com/office/drawing/2014/main" id="{A8B1310B-1ADF-11B2-1391-D3CBABF2FBAF}"/>
              </a:ext>
            </a:extLst>
          </p:cNvPr>
          <p:cNvSpPr txBox="1"/>
          <p:nvPr/>
        </p:nvSpPr>
        <p:spPr>
          <a:xfrm>
            <a:off x="5540743" y="6336954"/>
            <a:ext cx="1518961"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98" name="Rectangle 97">
            <a:extLst>
              <a:ext uri="{FF2B5EF4-FFF2-40B4-BE49-F238E27FC236}">
                <a16:creationId xmlns:a16="http://schemas.microsoft.com/office/drawing/2014/main" id="{1BEE6B39-7ADE-0D45-FCA9-D116F1C4C0F6}"/>
              </a:ext>
            </a:extLst>
          </p:cNvPr>
          <p:cNvSpPr/>
          <p:nvPr/>
        </p:nvSpPr>
        <p:spPr>
          <a:xfrm>
            <a:off x="-6476" y="6264328"/>
            <a:ext cx="7166648"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0673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571290C3-CB8D-0FE2-0F01-476CFED8D9B0}"/>
              </a:ext>
            </a:extLst>
          </p:cNvPr>
          <p:cNvPicPr>
            <a:picLocks noChangeAspect="1"/>
          </p:cNvPicPr>
          <p:nvPr/>
        </p:nvPicPr>
        <p:blipFill>
          <a:blip r:embed="rId3"/>
          <a:stretch>
            <a:fillRect/>
          </a:stretch>
        </p:blipFill>
        <p:spPr>
          <a:xfrm>
            <a:off x="1527242" y="1731717"/>
            <a:ext cx="9240675" cy="4447544"/>
          </a:xfrm>
          <a:prstGeom prst="rect">
            <a:avLst/>
          </a:prstGeom>
        </p:spPr>
      </p:pic>
      <p:sp>
        <p:nvSpPr>
          <p:cNvPr id="5" name="Rectangle 4"/>
          <p:cNvSpPr/>
          <p:nvPr/>
        </p:nvSpPr>
        <p:spPr>
          <a:xfrm>
            <a:off x="0" y="88589"/>
            <a:ext cx="12192000" cy="976972"/>
          </a:xfrm>
          <a:prstGeom prst="rect">
            <a:avLst/>
          </a:prstGeom>
          <a:solidFill>
            <a:schemeClr val="accent1">
              <a:lumMod val="75000"/>
            </a:schemeClr>
          </a:solidFill>
          <a:ln>
            <a:solidFill>
              <a:srgbClr val="ECF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Times New Roman" panose="02020603050405020304" pitchFamily="18" charset="0"/>
                <a:cs typeface="Times New Roman" panose="02020603050405020304" pitchFamily="18" charset="0"/>
              </a:rPr>
              <a:t>In economic terms, </a:t>
            </a:r>
            <a:r>
              <a:rPr lang="en-US" dirty="0">
                <a:solidFill>
                  <a:schemeClr val="bg1"/>
                </a:solidFill>
                <a:latin typeface="Times New Roman" panose="02020603050405020304" pitchFamily="18" charset="0"/>
                <a:cs typeface="Times New Roman" panose="02020603050405020304" pitchFamily="18" charset="0"/>
              </a:rPr>
              <a:t>increasing nationality diversity by one standard deviation is associated with a </a:t>
            </a:r>
            <a:r>
              <a:rPr lang="en-US" b="1" dirty="0">
                <a:solidFill>
                  <a:schemeClr val="bg1"/>
                </a:solidFill>
                <a:latin typeface="Times New Roman" panose="02020603050405020304" pitchFamily="18" charset="0"/>
                <a:cs typeface="Times New Roman" panose="02020603050405020304" pitchFamily="18" charset="0"/>
              </a:rPr>
              <a:t>1.02% reduction </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in direct carbon emissions. This decrease is roughly </a:t>
            </a:r>
            <a:r>
              <a:rPr lang="en-US" b="1" dirty="0">
                <a:solidFill>
                  <a:schemeClr val="bg1"/>
                </a:solidFill>
                <a:latin typeface="Times New Roman" panose="02020603050405020304" pitchFamily="18" charset="0"/>
                <a:cs typeface="Times New Roman" panose="02020603050405020304" pitchFamily="18" charset="0"/>
              </a:rPr>
              <a:t>one-third of the median annual growth rate </a:t>
            </a:r>
            <a:r>
              <a:rPr lang="en-US" dirty="0">
                <a:solidFill>
                  <a:schemeClr val="bg1"/>
                </a:solidFill>
                <a:latin typeface="Times New Roman" panose="02020603050405020304" pitchFamily="18" charset="0"/>
                <a:cs typeface="Times New Roman" panose="02020603050405020304" pitchFamily="18" charset="0"/>
              </a:rPr>
              <a:t>in </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direct carbon emissions around the world. </a:t>
            </a:r>
          </a:p>
        </p:txBody>
      </p:sp>
      <p:sp>
        <p:nvSpPr>
          <p:cNvPr id="38" name="Rectangle 37">
            <a:extLst>
              <a:ext uri="{FF2B5EF4-FFF2-40B4-BE49-F238E27FC236}">
                <a16:creationId xmlns:a16="http://schemas.microsoft.com/office/drawing/2014/main" id="{F832D241-A2D0-5BA9-1217-3B7206154A02}"/>
              </a:ext>
            </a:extLst>
          </p:cNvPr>
          <p:cNvSpPr/>
          <p:nvPr/>
        </p:nvSpPr>
        <p:spPr>
          <a:xfrm>
            <a:off x="1063475" y="1228977"/>
            <a:ext cx="10401045" cy="440568"/>
          </a:xfrm>
          <a:prstGeom prst="rect">
            <a:avLst/>
          </a:prstGeom>
          <a:noFill/>
          <a:ln w="19050">
            <a:solidFill>
              <a:srgbClr val="735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The effect of TMT nationality diversity on corporate carbon emissions (intensity)</a:t>
            </a:r>
          </a:p>
        </p:txBody>
      </p:sp>
      <p:sp>
        <p:nvSpPr>
          <p:cNvPr id="2" name="TextBox 1">
            <a:extLst>
              <a:ext uri="{FF2B5EF4-FFF2-40B4-BE49-F238E27FC236}">
                <a16:creationId xmlns:a16="http://schemas.microsoft.com/office/drawing/2014/main" id="{99187F47-9B3A-4AE0-E051-A6D6E7A13004}"/>
              </a:ext>
            </a:extLst>
          </p:cNvPr>
          <p:cNvSpPr txBox="1"/>
          <p:nvPr/>
        </p:nvSpPr>
        <p:spPr>
          <a:xfrm>
            <a:off x="11813122" y="5901368"/>
            <a:ext cx="471839" cy="369332"/>
          </a:xfrm>
          <a:prstGeom prst="rect">
            <a:avLst/>
          </a:prstGeom>
          <a:noFill/>
        </p:spPr>
        <p:txBody>
          <a:bodyPr wrap="square" rtlCol="0">
            <a:spAutoFit/>
          </a:bodyPr>
          <a:lstStyle/>
          <a:p>
            <a:r>
              <a:rPr lang="en-US" dirty="0"/>
              <a:t>9</a:t>
            </a:r>
          </a:p>
        </p:txBody>
      </p:sp>
      <p:sp>
        <p:nvSpPr>
          <p:cNvPr id="28" name="Rectangle 27">
            <a:extLst>
              <a:ext uri="{FF2B5EF4-FFF2-40B4-BE49-F238E27FC236}">
                <a16:creationId xmlns:a16="http://schemas.microsoft.com/office/drawing/2014/main" id="{5FA7B3C2-6A97-0FD7-6B7C-293C2FCD05F8}"/>
              </a:ext>
            </a:extLst>
          </p:cNvPr>
          <p:cNvSpPr/>
          <p:nvPr/>
        </p:nvSpPr>
        <p:spPr>
          <a:xfrm>
            <a:off x="1527242" y="2453250"/>
            <a:ext cx="9240674" cy="440568"/>
          </a:xfrm>
          <a:prstGeom prst="rect">
            <a:avLst/>
          </a:prstGeom>
          <a:noFill/>
          <a:ln w="28575">
            <a:solidFill>
              <a:srgbClr val="735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5CF0C355-A67C-ADE0-99CA-0768E93EE639}"/>
              </a:ext>
            </a:extLst>
          </p:cNvPr>
          <p:cNvGrpSpPr/>
          <p:nvPr/>
        </p:nvGrpSpPr>
        <p:grpSpPr>
          <a:xfrm>
            <a:off x="-5" y="6264326"/>
            <a:ext cx="12202504" cy="593675"/>
            <a:chOff x="0" y="124427"/>
            <a:chExt cx="9151876" cy="470607"/>
          </a:xfrm>
        </p:grpSpPr>
        <p:sp>
          <p:nvSpPr>
            <p:cNvPr id="27" name="Rectangle 26">
              <a:extLst>
                <a:ext uri="{FF2B5EF4-FFF2-40B4-BE49-F238E27FC236}">
                  <a16:creationId xmlns:a16="http://schemas.microsoft.com/office/drawing/2014/main" id="{33015335-925C-7220-62A1-9B9DFA9DA7F2}"/>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29" name="Rectangle 28">
              <a:extLst>
                <a:ext uri="{FF2B5EF4-FFF2-40B4-BE49-F238E27FC236}">
                  <a16:creationId xmlns:a16="http://schemas.microsoft.com/office/drawing/2014/main" id="{5D188EF1-7553-E18C-E04E-7A44F8889A3B}"/>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30" name="Group 29">
            <a:extLst>
              <a:ext uri="{FF2B5EF4-FFF2-40B4-BE49-F238E27FC236}">
                <a16:creationId xmlns:a16="http://schemas.microsoft.com/office/drawing/2014/main" id="{6A8EF304-4320-B0DE-8662-A733489D881A}"/>
              </a:ext>
            </a:extLst>
          </p:cNvPr>
          <p:cNvGrpSpPr/>
          <p:nvPr/>
        </p:nvGrpSpPr>
        <p:grpSpPr>
          <a:xfrm>
            <a:off x="92532" y="6312406"/>
            <a:ext cx="12088971" cy="415023"/>
            <a:chOff x="427586" y="6403217"/>
            <a:chExt cx="8855784" cy="330924"/>
          </a:xfrm>
        </p:grpSpPr>
        <p:grpSp>
          <p:nvGrpSpPr>
            <p:cNvPr id="31" name="Group 30">
              <a:extLst>
                <a:ext uri="{FF2B5EF4-FFF2-40B4-BE49-F238E27FC236}">
                  <a16:creationId xmlns:a16="http://schemas.microsoft.com/office/drawing/2014/main" id="{15394A18-882D-A1C7-1B6B-5A9A24CD94B9}"/>
                </a:ext>
              </a:extLst>
            </p:cNvPr>
            <p:cNvGrpSpPr/>
            <p:nvPr/>
          </p:nvGrpSpPr>
          <p:grpSpPr>
            <a:xfrm>
              <a:off x="427586" y="6403217"/>
              <a:ext cx="8855784" cy="330924"/>
              <a:chOff x="427586" y="6403217"/>
              <a:chExt cx="8855784" cy="330924"/>
            </a:xfrm>
          </p:grpSpPr>
          <p:cxnSp>
            <p:nvCxnSpPr>
              <p:cNvPr id="33" name="Straight Connector 32">
                <a:extLst>
                  <a:ext uri="{FF2B5EF4-FFF2-40B4-BE49-F238E27FC236}">
                    <a16:creationId xmlns:a16="http://schemas.microsoft.com/office/drawing/2014/main" id="{398F5AD1-9072-AFFF-8490-0E8C506323D2}"/>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CAF7EA39-E63B-D06B-3A0E-16BEF12B74F1}"/>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Oval 36">
                <a:extLst>
                  <a:ext uri="{FF2B5EF4-FFF2-40B4-BE49-F238E27FC236}">
                    <a16:creationId xmlns:a16="http://schemas.microsoft.com/office/drawing/2014/main" id="{B7F8CA01-EE46-D2CB-38A8-0D16D9C34C67}"/>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Oval 38">
                <a:extLst>
                  <a:ext uri="{FF2B5EF4-FFF2-40B4-BE49-F238E27FC236}">
                    <a16:creationId xmlns:a16="http://schemas.microsoft.com/office/drawing/2014/main" id="{37F2DBBB-6FD4-AB99-B050-5EEC6973C6FD}"/>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Oval 39">
                <a:extLst>
                  <a:ext uri="{FF2B5EF4-FFF2-40B4-BE49-F238E27FC236}">
                    <a16:creationId xmlns:a16="http://schemas.microsoft.com/office/drawing/2014/main" id="{22FB0496-65DF-C2F3-6800-F7AB151D5DB1}"/>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Oval 40">
                <a:extLst>
                  <a:ext uri="{FF2B5EF4-FFF2-40B4-BE49-F238E27FC236}">
                    <a16:creationId xmlns:a16="http://schemas.microsoft.com/office/drawing/2014/main" id="{5A8B6C47-9F4C-9372-1FA0-2461E230F6CB}"/>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TextBox 64">
                <a:extLst>
                  <a:ext uri="{FF2B5EF4-FFF2-40B4-BE49-F238E27FC236}">
                    <a16:creationId xmlns:a16="http://schemas.microsoft.com/office/drawing/2014/main" id="{B9834ECF-403B-02C9-6E09-61D73D15FA63}"/>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43" name="TextBox 65">
                <a:extLst>
                  <a:ext uri="{FF2B5EF4-FFF2-40B4-BE49-F238E27FC236}">
                    <a16:creationId xmlns:a16="http://schemas.microsoft.com/office/drawing/2014/main" id="{368F46D4-8782-E9E1-2DCC-95C1C53B8A08}"/>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44" name="TextBox 66">
                <a:extLst>
                  <a:ext uri="{FF2B5EF4-FFF2-40B4-BE49-F238E27FC236}">
                    <a16:creationId xmlns:a16="http://schemas.microsoft.com/office/drawing/2014/main" id="{5994ED32-E3A5-9BF6-F93B-752CD8A0A71A}"/>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45" name="TextBox 67">
                <a:extLst>
                  <a:ext uri="{FF2B5EF4-FFF2-40B4-BE49-F238E27FC236}">
                    <a16:creationId xmlns:a16="http://schemas.microsoft.com/office/drawing/2014/main" id="{6D905D47-C8C1-59C0-C38C-6F0EC9AEAEBD}"/>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grpSp>
        <p:sp>
          <p:nvSpPr>
            <p:cNvPr id="32" name="TextBox 52">
              <a:extLst>
                <a:ext uri="{FF2B5EF4-FFF2-40B4-BE49-F238E27FC236}">
                  <a16:creationId xmlns:a16="http://schemas.microsoft.com/office/drawing/2014/main" id="{186A0CBE-DA78-569C-4931-C7C508CC9542}"/>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46" name="Oval 45">
            <a:extLst>
              <a:ext uri="{FF2B5EF4-FFF2-40B4-BE49-F238E27FC236}">
                <a16:creationId xmlns:a16="http://schemas.microsoft.com/office/drawing/2014/main" id="{DAE34BFF-67CA-7A34-79BC-4B45369AC6E4}"/>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Oval 46">
            <a:extLst>
              <a:ext uri="{FF2B5EF4-FFF2-40B4-BE49-F238E27FC236}">
                <a16:creationId xmlns:a16="http://schemas.microsoft.com/office/drawing/2014/main" id="{B6F5C2A0-16BF-45D2-45B2-BB1A771AF4E3}"/>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TextBox 67">
            <a:extLst>
              <a:ext uri="{FF2B5EF4-FFF2-40B4-BE49-F238E27FC236}">
                <a16:creationId xmlns:a16="http://schemas.microsoft.com/office/drawing/2014/main" id="{4CD104CC-A2AD-D978-B41E-E2F5BA37A0D6}"/>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49" name="TextBox 67">
            <a:extLst>
              <a:ext uri="{FF2B5EF4-FFF2-40B4-BE49-F238E27FC236}">
                <a16:creationId xmlns:a16="http://schemas.microsoft.com/office/drawing/2014/main" id="{98A1AF0E-28F2-A67C-1101-2F99954975C5}"/>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50" name="Rectangle 49">
            <a:extLst>
              <a:ext uri="{FF2B5EF4-FFF2-40B4-BE49-F238E27FC236}">
                <a16:creationId xmlns:a16="http://schemas.microsoft.com/office/drawing/2014/main" id="{98C2DDC0-F7A1-55E8-0937-45159D10198A}"/>
              </a:ext>
            </a:extLst>
          </p:cNvPr>
          <p:cNvSpPr/>
          <p:nvPr/>
        </p:nvSpPr>
        <p:spPr>
          <a:xfrm>
            <a:off x="8930512" y="6286457"/>
            <a:ext cx="332525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4FFEC375-CC6D-1973-116F-BED0ACCCD7DD}"/>
              </a:ext>
            </a:extLst>
          </p:cNvPr>
          <p:cNvSpPr/>
          <p:nvPr/>
        </p:nvSpPr>
        <p:spPr>
          <a:xfrm>
            <a:off x="7176911" y="6276839"/>
            <a:ext cx="1724404" cy="581161"/>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9C427B8-B814-C58D-BD17-EB4AF8FCE1FA}"/>
              </a:ext>
            </a:extLst>
          </p:cNvPr>
          <p:cNvSpPr/>
          <p:nvPr/>
        </p:nvSpPr>
        <p:spPr>
          <a:xfrm>
            <a:off x="17778" y="6251813"/>
            <a:ext cx="7138137" cy="606187"/>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96CB800A-FF98-B27A-1476-8ABE4EA56BB6}"/>
              </a:ext>
            </a:extLst>
          </p:cNvPr>
          <p:cNvGrpSpPr/>
          <p:nvPr/>
        </p:nvGrpSpPr>
        <p:grpSpPr>
          <a:xfrm>
            <a:off x="-5" y="6264326"/>
            <a:ext cx="12202504" cy="593675"/>
            <a:chOff x="0" y="124427"/>
            <a:chExt cx="9151876" cy="470607"/>
          </a:xfrm>
        </p:grpSpPr>
        <p:sp>
          <p:nvSpPr>
            <p:cNvPr id="54" name="Rectangle 53">
              <a:extLst>
                <a:ext uri="{FF2B5EF4-FFF2-40B4-BE49-F238E27FC236}">
                  <a16:creationId xmlns:a16="http://schemas.microsoft.com/office/drawing/2014/main" id="{C804B3D2-DEB8-DDE0-BC3F-B6DD245C223A}"/>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55" name="Rectangle 54">
              <a:extLst>
                <a:ext uri="{FF2B5EF4-FFF2-40B4-BE49-F238E27FC236}">
                  <a16:creationId xmlns:a16="http://schemas.microsoft.com/office/drawing/2014/main" id="{3E4B0049-3076-CFC0-8127-0AA2283945E1}"/>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56" name="Group 55">
            <a:extLst>
              <a:ext uri="{FF2B5EF4-FFF2-40B4-BE49-F238E27FC236}">
                <a16:creationId xmlns:a16="http://schemas.microsoft.com/office/drawing/2014/main" id="{DFB937E2-9D27-8D28-9297-ED6BC3650871}"/>
              </a:ext>
            </a:extLst>
          </p:cNvPr>
          <p:cNvGrpSpPr/>
          <p:nvPr/>
        </p:nvGrpSpPr>
        <p:grpSpPr>
          <a:xfrm>
            <a:off x="92532" y="6312406"/>
            <a:ext cx="12088971" cy="415023"/>
            <a:chOff x="427586" y="6403217"/>
            <a:chExt cx="8855784" cy="330924"/>
          </a:xfrm>
        </p:grpSpPr>
        <p:grpSp>
          <p:nvGrpSpPr>
            <p:cNvPr id="57" name="Group 56">
              <a:extLst>
                <a:ext uri="{FF2B5EF4-FFF2-40B4-BE49-F238E27FC236}">
                  <a16:creationId xmlns:a16="http://schemas.microsoft.com/office/drawing/2014/main" id="{FEAA006B-2469-0CAA-78BB-3281E9422322}"/>
                </a:ext>
              </a:extLst>
            </p:cNvPr>
            <p:cNvGrpSpPr/>
            <p:nvPr/>
          </p:nvGrpSpPr>
          <p:grpSpPr>
            <a:xfrm>
              <a:off x="427586" y="6403217"/>
              <a:ext cx="8855784" cy="330924"/>
              <a:chOff x="427586" y="6403217"/>
              <a:chExt cx="8855784" cy="330924"/>
            </a:xfrm>
          </p:grpSpPr>
          <p:cxnSp>
            <p:nvCxnSpPr>
              <p:cNvPr id="59" name="Straight Connector 58">
                <a:extLst>
                  <a:ext uri="{FF2B5EF4-FFF2-40B4-BE49-F238E27FC236}">
                    <a16:creationId xmlns:a16="http://schemas.microsoft.com/office/drawing/2014/main" id="{CC4637EC-979D-00B7-8AFA-C3A2172CDD89}"/>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BE29EA53-8C56-2103-D99B-12945A8BA2F9}"/>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1" name="Oval 60">
                <a:extLst>
                  <a:ext uri="{FF2B5EF4-FFF2-40B4-BE49-F238E27FC236}">
                    <a16:creationId xmlns:a16="http://schemas.microsoft.com/office/drawing/2014/main" id="{66D2B581-3727-C3AD-AAFE-ED46C4AD65BA}"/>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2" name="Oval 61">
                <a:extLst>
                  <a:ext uri="{FF2B5EF4-FFF2-40B4-BE49-F238E27FC236}">
                    <a16:creationId xmlns:a16="http://schemas.microsoft.com/office/drawing/2014/main" id="{3B71DC2F-D3F4-E2F2-A16D-663A33EB1FBF}"/>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3" name="Oval 62">
                <a:extLst>
                  <a:ext uri="{FF2B5EF4-FFF2-40B4-BE49-F238E27FC236}">
                    <a16:creationId xmlns:a16="http://schemas.microsoft.com/office/drawing/2014/main" id="{DB69004F-355D-1146-F948-C09012179B1B}"/>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4" name="Oval 63">
                <a:extLst>
                  <a:ext uri="{FF2B5EF4-FFF2-40B4-BE49-F238E27FC236}">
                    <a16:creationId xmlns:a16="http://schemas.microsoft.com/office/drawing/2014/main" id="{6316C430-1D0C-6D3C-584D-74C9C305F547}"/>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5" name="TextBox 64">
                <a:extLst>
                  <a:ext uri="{FF2B5EF4-FFF2-40B4-BE49-F238E27FC236}">
                    <a16:creationId xmlns:a16="http://schemas.microsoft.com/office/drawing/2014/main" id="{1D91FC2D-2D8D-6968-22E9-5C3B57D6D668}"/>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66" name="TextBox 65">
                <a:extLst>
                  <a:ext uri="{FF2B5EF4-FFF2-40B4-BE49-F238E27FC236}">
                    <a16:creationId xmlns:a16="http://schemas.microsoft.com/office/drawing/2014/main" id="{D9521544-AB20-2C9B-23F8-C215B896AEBB}"/>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67" name="TextBox 66">
                <a:extLst>
                  <a:ext uri="{FF2B5EF4-FFF2-40B4-BE49-F238E27FC236}">
                    <a16:creationId xmlns:a16="http://schemas.microsoft.com/office/drawing/2014/main" id="{86DAB40B-C086-3A1B-F7F2-B0615814C3D3}"/>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68" name="TextBox 67">
                <a:extLst>
                  <a:ext uri="{FF2B5EF4-FFF2-40B4-BE49-F238E27FC236}">
                    <a16:creationId xmlns:a16="http://schemas.microsoft.com/office/drawing/2014/main" id="{9BCCC91D-4019-EEF1-3C48-D14A8880D25A}"/>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58" name="TextBox 52">
              <a:extLst>
                <a:ext uri="{FF2B5EF4-FFF2-40B4-BE49-F238E27FC236}">
                  <a16:creationId xmlns:a16="http://schemas.microsoft.com/office/drawing/2014/main" id="{E7AEB3F5-DF8A-F933-62EB-29D5B270EFE9}"/>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69" name="Oval 68">
            <a:extLst>
              <a:ext uri="{FF2B5EF4-FFF2-40B4-BE49-F238E27FC236}">
                <a16:creationId xmlns:a16="http://schemas.microsoft.com/office/drawing/2014/main" id="{F6CEEB76-7095-7EA2-B439-2C943FB5DDB2}"/>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0" name="Oval 69">
            <a:extLst>
              <a:ext uri="{FF2B5EF4-FFF2-40B4-BE49-F238E27FC236}">
                <a16:creationId xmlns:a16="http://schemas.microsoft.com/office/drawing/2014/main" id="{F794B74D-EDD5-8EDD-6226-D061AECAA452}"/>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1" name="TextBox 67">
            <a:extLst>
              <a:ext uri="{FF2B5EF4-FFF2-40B4-BE49-F238E27FC236}">
                <a16:creationId xmlns:a16="http://schemas.microsoft.com/office/drawing/2014/main" id="{09FDE68C-5065-FE7B-D20C-72B21A2529DF}"/>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72" name="TextBox 67">
            <a:extLst>
              <a:ext uri="{FF2B5EF4-FFF2-40B4-BE49-F238E27FC236}">
                <a16:creationId xmlns:a16="http://schemas.microsoft.com/office/drawing/2014/main" id="{08DF52C4-976D-D80C-4EC9-E45E158872BE}"/>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73" name="Rectangle 72">
            <a:extLst>
              <a:ext uri="{FF2B5EF4-FFF2-40B4-BE49-F238E27FC236}">
                <a16:creationId xmlns:a16="http://schemas.microsoft.com/office/drawing/2014/main" id="{627029AE-ABD3-0BA1-09CE-FFF12F3B73A8}"/>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766DAA7-CD7F-6A6A-034D-0F0BC33FEFB8}"/>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544AC395-49FB-6903-669C-3F1CC5EC313D}"/>
              </a:ext>
            </a:extLst>
          </p:cNvPr>
          <p:cNvGrpSpPr/>
          <p:nvPr/>
        </p:nvGrpSpPr>
        <p:grpSpPr>
          <a:xfrm>
            <a:off x="-5" y="6264326"/>
            <a:ext cx="12202504" cy="593675"/>
            <a:chOff x="0" y="124427"/>
            <a:chExt cx="9151876" cy="470607"/>
          </a:xfrm>
        </p:grpSpPr>
        <p:sp>
          <p:nvSpPr>
            <p:cNvPr id="76" name="Rectangle 75">
              <a:extLst>
                <a:ext uri="{FF2B5EF4-FFF2-40B4-BE49-F238E27FC236}">
                  <a16:creationId xmlns:a16="http://schemas.microsoft.com/office/drawing/2014/main" id="{6567DEE7-1991-91DE-2FAC-1DB7ED68ABE7}"/>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77" name="Rectangle 76">
              <a:extLst>
                <a:ext uri="{FF2B5EF4-FFF2-40B4-BE49-F238E27FC236}">
                  <a16:creationId xmlns:a16="http://schemas.microsoft.com/office/drawing/2014/main" id="{7F7E89E8-068D-4D9A-D871-3B2EB2C2154D}"/>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78" name="Group 77">
            <a:extLst>
              <a:ext uri="{FF2B5EF4-FFF2-40B4-BE49-F238E27FC236}">
                <a16:creationId xmlns:a16="http://schemas.microsoft.com/office/drawing/2014/main" id="{F7688FC8-E719-6E72-CAC2-FF6E3BA75C21}"/>
              </a:ext>
            </a:extLst>
          </p:cNvPr>
          <p:cNvGrpSpPr/>
          <p:nvPr/>
        </p:nvGrpSpPr>
        <p:grpSpPr>
          <a:xfrm>
            <a:off x="92532" y="6312406"/>
            <a:ext cx="12088971" cy="415023"/>
            <a:chOff x="427586" y="6403217"/>
            <a:chExt cx="8855784" cy="330924"/>
          </a:xfrm>
        </p:grpSpPr>
        <p:grpSp>
          <p:nvGrpSpPr>
            <p:cNvPr id="79" name="Group 78">
              <a:extLst>
                <a:ext uri="{FF2B5EF4-FFF2-40B4-BE49-F238E27FC236}">
                  <a16:creationId xmlns:a16="http://schemas.microsoft.com/office/drawing/2014/main" id="{DD2AF979-1B30-2BFD-4705-0FF32DB5EF30}"/>
                </a:ext>
              </a:extLst>
            </p:cNvPr>
            <p:cNvGrpSpPr/>
            <p:nvPr/>
          </p:nvGrpSpPr>
          <p:grpSpPr>
            <a:xfrm>
              <a:off x="427586" y="6403217"/>
              <a:ext cx="8855784" cy="330924"/>
              <a:chOff x="427586" y="6403217"/>
              <a:chExt cx="8855784" cy="330924"/>
            </a:xfrm>
          </p:grpSpPr>
          <p:cxnSp>
            <p:nvCxnSpPr>
              <p:cNvPr id="81" name="Straight Connector 80">
                <a:extLst>
                  <a:ext uri="{FF2B5EF4-FFF2-40B4-BE49-F238E27FC236}">
                    <a16:creationId xmlns:a16="http://schemas.microsoft.com/office/drawing/2014/main" id="{FC5092D3-CA94-B716-9363-8B201274891E}"/>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19B635C2-8F63-6340-71D5-78A86015BC75}"/>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3" name="Oval 82">
                <a:extLst>
                  <a:ext uri="{FF2B5EF4-FFF2-40B4-BE49-F238E27FC236}">
                    <a16:creationId xmlns:a16="http://schemas.microsoft.com/office/drawing/2014/main" id="{CC9907C2-549D-E3A4-CF0E-3CB853E601E9}"/>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4" name="Oval 83">
                <a:extLst>
                  <a:ext uri="{FF2B5EF4-FFF2-40B4-BE49-F238E27FC236}">
                    <a16:creationId xmlns:a16="http://schemas.microsoft.com/office/drawing/2014/main" id="{DB5F6EB5-A407-99AA-87F8-0371081A490B}"/>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5" name="Oval 84">
                <a:extLst>
                  <a:ext uri="{FF2B5EF4-FFF2-40B4-BE49-F238E27FC236}">
                    <a16:creationId xmlns:a16="http://schemas.microsoft.com/office/drawing/2014/main" id="{1672026B-1A8D-5404-FB4F-94F16E69D0D2}"/>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6" name="Oval 85">
                <a:extLst>
                  <a:ext uri="{FF2B5EF4-FFF2-40B4-BE49-F238E27FC236}">
                    <a16:creationId xmlns:a16="http://schemas.microsoft.com/office/drawing/2014/main" id="{653B6F2D-E9F0-4081-82FD-CC69C0B8A246}"/>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7" name="TextBox 86">
                <a:extLst>
                  <a:ext uri="{FF2B5EF4-FFF2-40B4-BE49-F238E27FC236}">
                    <a16:creationId xmlns:a16="http://schemas.microsoft.com/office/drawing/2014/main" id="{579BA80A-7BA6-1819-654F-AC9E237E94C0}"/>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88" name="TextBox 87">
                <a:extLst>
                  <a:ext uri="{FF2B5EF4-FFF2-40B4-BE49-F238E27FC236}">
                    <a16:creationId xmlns:a16="http://schemas.microsoft.com/office/drawing/2014/main" id="{322B0C65-6DCE-1816-3C5C-143826E07821}"/>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89" name="TextBox 88">
                <a:extLst>
                  <a:ext uri="{FF2B5EF4-FFF2-40B4-BE49-F238E27FC236}">
                    <a16:creationId xmlns:a16="http://schemas.microsoft.com/office/drawing/2014/main" id="{D7D801B7-2164-8753-4249-8DBE887A033F}"/>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90" name="TextBox 89">
                <a:extLst>
                  <a:ext uri="{FF2B5EF4-FFF2-40B4-BE49-F238E27FC236}">
                    <a16:creationId xmlns:a16="http://schemas.microsoft.com/office/drawing/2014/main" id="{9C353707-3D24-221F-6234-BE3578054491}"/>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80" name="TextBox 52">
              <a:extLst>
                <a:ext uri="{FF2B5EF4-FFF2-40B4-BE49-F238E27FC236}">
                  <a16:creationId xmlns:a16="http://schemas.microsoft.com/office/drawing/2014/main" id="{BF011E6B-03C2-9716-5EA8-9A7322C03CAB}"/>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91" name="Oval 90">
            <a:extLst>
              <a:ext uri="{FF2B5EF4-FFF2-40B4-BE49-F238E27FC236}">
                <a16:creationId xmlns:a16="http://schemas.microsoft.com/office/drawing/2014/main" id="{ECBFBD0D-4DB1-2D1B-3E07-B43FF01FD22F}"/>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2" name="Oval 91">
            <a:extLst>
              <a:ext uri="{FF2B5EF4-FFF2-40B4-BE49-F238E27FC236}">
                <a16:creationId xmlns:a16="http://schemas.microsoft.com/office/drawing/2014/main" id="{570BFD27-86AF-355A-C756-A5F2A6E02CAB}"/>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3" name="TextBox 67">
            <a:extLst>
              <a:ext uri="{FF2B5EF4-FFF2-40B4-BE49-F238E27FC236}">
                <a16:creationId xmlns:a16="http://schemas.microsoft.com/office/drawing/2014/main" id="{98E0C22B-EFCD-41CC-B9FD-D0D53F7968FF}"/>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94" name="TextBox 67">
            <a:extLst>
              <a:ext uri="{FF2B5EF4-FFF2-40B4-BE49-F238E27FC236}">
                <a16:creationId xmlns:a16="http://schemas.microsoft.com/office/drawing/2014/main" id="{43EFD713-3B36-3EFB-6D7C-2E86737B52BC}"/>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95" name="Rectangle 94">
            <a:extLst>
              <a:ext uri="{FF2B5EF4-FFF2-40B4-BE49-F238E27FC236}">
                <a16:creationId xmlns:a16="http://schemas.microsoft.com/office/drawing/2014/main" id="{C7FC91DB-0FC3-5D0E-FABF-E97994438428}"/>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5C4240B6-E425-3597-6854-0552179B6643}"/>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7E6A4468-B58A-523D-A206-EE3791DFEB41}"/>
              </a:ext>
            </a:extLst>
          </p:cNvPr>
          <p:cNvGrpSpPr/>
          <p:nvPr/>
        </p:nvGrpSpPr>
        <p:grpSpPr>
          <a:xfrm>
            <a:off x="-5" y="6264326"/>
            <a:ext cx="12202504" cy="593675"/>
            <a:chOff x="0" y="124427"/>
            <a:chExt cx="9151876" cy="470607"/>
          </a:xfrm>
        </p:grpSpPr>
        <p:sp>
          <p:nvSpPr>
            <p:cNvPr id="98" name="Rectangle 97">
              <a:extLst>
                <a:ext uri="{FF2B5EF4-FFF2-40B4-BE49-F238E27FC236}">
                  <a16:creationId xmlns:a16="http://schemas.microsoft.com/office/drawing/2014/main" id="{7E3BDC58-1F22-4F38-1B0D-01F07F6088E8}"/>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99" name="Rectangle 98">
              <a:extLst>
                <a:ext uri="{FF2B5EF4-FFF2-40B4-BE49-F238E27FC236}">
                  <a16:creationId xmlns:a16="http://schemas.microsoft.com/office/drawing/2014/main" id="{0D46A57B-078D-3F24-783D-05246FA88B45}"/>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100" name="Group 99">
            <a:extLst>
              <a:ext uri="{FF2B5EF4-FFF2-40B4-BE49-F238E27FC236}">
                <a16:creationId xmlns:a16="http://schemas.microsoft.com/office/drawing/2014/main" id="{0783A731-B7C8-B174-97D5-0ACEFDE72A79}"/>
              </a:ext>
            </a:extLst>
          </p:cNvPr>
          <p:cNvGrpSpPr/>
          <p:nvPr/>
        </p:nvGrpSpPr>
        <p:grpSpPr>
          <a:xfrm>
            <a:off x="92532" y="6312402"/>
            <a:ext cx="12088971" cy="533087"/>
            <a:chOff x="427586" y="6403216"/>
            <a:chExt cx="8855784" cy="425064"/>
          </a:xfrm>
        </p:grpSpPr>
        <p:grpSp>
          <p:nvGrpSpPr>
            <p:cNvPr id="101" name="Group 100">
              <a:extLst>
                <a:ext uri="{FF2B5EF4-FFF2-40B4-BE49-F238E27FC236}">
                  <a16:creationId xmlns:a16="http://schemas.microsoft.com/office/drawing/2014/main" id="{8EE980AC-7CFE-0284-195D-DA749A992E24}"/>
                </a:ext>
              </a:extLst>
            </p:cNvPr>
            <p:cNvGrpSpPr/>
            <p:nvPr/>
          </p:nvGrpSpPr>
          <p:grpSpPr>
            <a:xfrm>
              <a:off x="427586" y="6403217"/>
              <a:ext cx="8855784" cy="425063"/>
              <a:chOff x="427586" y="6403217"/>
              <a:chExt cx="8855784" cy="425063"/>
            </a:xfrm>
          </p:grpSpPr>
          <p:cxnSp>
            <p:nvCxnSpPr>
              <p:cNvPr id="103" name="Straight Connector 102">
                <a:extLst>
                  <a:ext uri="{FF2B5EF4-FFF2-40B4-BE49-F238E27FC236}">
                    <a16:creationId xmlns:a16="http://schemas.microsoft.com/office/drawing/2014/main" id="{5AF407FD-2E1A-85AA-DCE3-E1C1226A2C3E}"/>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52C1CD0A-5415-3A5A-B76B-D8DAB37FD1B8}"/>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5" name="Oval 104">
                <a:extLst>
                  <a:ext uri="{FF2B5EF4-FFF2-40B4-BE49-F238E27FC236}">
                    <a16:creationId xmlns:a16="http://schemas.microsoft.com/office/drawing/2014/main" id="{9B38B8BC-082C-62F0-DC62-5EF6F9DD7044}"/>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6" name="Oval 105">
                <a:extLst>
                  <a:ext uri="{FF2B5EF4-FFF2-40B4-BE49-F238E27FC236}">
                    <a16:creationId xmlns:a16="http://schemas.microsoft.com/office/drawing/2014/main" id="{C72883E1-3442-E27B-B541-4697C69F8E04}"/>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7" name="Oval 106">
                <a:extLst>
                  <a:ext uri="{FF2B5EF4-FFF2-40B4-BE49-F238E27FC236}">
                    <a16:creationId xmlns:a16="http://schemas.microsoft.com/office/drawing/2014/main" id="{BF05AF72-F849-B799-3B64-D95D79AF94B9}"/>
                  </a:ext>
                </a:extLst>
              </p:cNvPr>
              <p:cNvSpPr/>
              <p:nvPr/>
            </p:nvSpPr>
            <p:spPr>
              <a:xfrm>
                <a:off x="4273295"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8" name="Oval 107">
                <a:extLst>
                  <a:ext uri="{FF2B5EF4-FFF2-40B4-BE49-F238E27FC236}">
                    <a16:creationId xmlns:a16="http://schemas.microsoft.com/office/drawing/2014/main" id="{7E10E02E-2818-09B5-2036-51CBD4634439}"/>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9" name="TextBox 64">
                <a:extLst>
                  <a:ext uri="{FF2B5EF4-FFF2-40B4-BE49-F238E27FC236}">
                    <a16:creationId xmlns:a16="http://schemas.microsoft.com/office/drawing/2014/main" id="{A0AFE93E-3AF8-3E27-3A5E-B43EF92D5454}"/>
                  </a:ext>
                </a:extLst>
              </p:cNvPr>
              <p:cNvSpPr txBox="1"/>
              <p:nvPr/>
            </p:nvSpPr>
            <p:spPr>
              <a:xfrm>
                <a:off x="427586" y="6411084"/>
                <a:ext cx="1489282" cy="4171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Motivation</a:t>
                </a:r>
              </a:p>
              <a:p>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110" name="TextBox 65">
                <a:extLst>
                  <a:ext uri="{FF2B5EF4-FFF2-40B4-BE49-F238E27FC236}">
                    <a16:creationId xmlns:a16="http://schemas.microsoft.com/office/drawing/2014/main" id="{1C893D21-DF47-A48C-354A-B83860CACD9F}"/>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111" name="TextBox 66">
                <a:extLst>
                  <a:ext uri="{FF2B5EF4-FFF2-40B4-BE49-F238E27FC236}">
                    <a16:creationId xmlns:a16="http://schemas.microsoft.com/office/drawing/2014/main" id="{EC28358D-6D6F-CE25-0C55-DD5A0D5CC29A}"/>
                  </a:ext>
                </a:extLst>
              </p:cNvPr>
              <p:cNvSpPr txBox="1"/>
              <p:nvPr/>
            </p:nvSpPr>
            <p:spPr>
              <a:xfrm>
                <a:off x="2872404" y="6411420"/>
                <a:ext cx="1520189" cy="23314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b="1" dirty="0">
                    <a:solidFill>
                      <a:schemeClr val="bg1"/>
                    </a:solidFill>
                    <a:latin typeface="Times New Roman" panose="02020603050405020304" pitchFamily="18" charset="0"/>
                    <a:cs typeface="Times New Roman" panose="02020603050405020304" pitchFamily="18" charset="0"/>
                  </a:rPr>
                  <a:t>Framework &amp; Hypothesis</a:t>
                </a:r>
              </a:p>
            </p:txBody>
          </p:sp>
          <p:sp>
            <p:nvSpPr>
              <p:cNvPr id="112" name="TextBox 67">
                <a:extLst>
                  <a:ext uri="{FF2B5EF4-FFF2-40B4-BE49-F238E27FC236}">
                    <a16:creationId xmlns:a16="http://schemas.microsoft.com/office/drawing/2014/main" id="{2D945C62-B154-931D-050F-59ED2C7279C7}"/>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b="1" dirty="0">
                  <a:solidFill>
                    <a:schemeClr val="bg1"/>
                  </a:solidFill>
                  <a:latin typeface="Times New Roman" panose="02020603050405020304" pitchFamily="18" charset="0"/>
                  <a:cs typeface="Times New Roman" panose="02020603050405020304" pitchFamily="18" charset="0"/>
                </a:endParaRPr>
              </a:p>
            </p:txBody>
          </p:sp>
        </p:grpSp>
        <p:sp>
          <p:nvSpPr>
            <p:cNvPr id="102" name="TextBox 52">
              <a:extLst>
                <a:ext uri="{FF2B5EF4-FFF2-40B4-BE49-F238E27FC236}">
                  <a16:creationId xmlns:a16="http://schemas.microsoft.com/office/drawing/2014/main" id="{D83590E1-AC2B-4DA1-565F-8B4895ADD304}"/>
                </a:ext>
              </a:extLst>
            </p:cNvPr>
            <p:cNvSpPr txBox="1"/>
            <p:nvPr/>
          </p:nvSpPr>
          <p:spPr>
            <a:xfrm>
              <a:off x="5671913" y="6403216"/>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113" name="Oval 112">
            <a:extLst>
              <a:ext uri="{FF2B5EF4-FFF2-40B4-BE49-F238E27FC236}">
                <a16:creationId xmlns:a16="http://schemas.microsoft.com/office/drawing/2014/main" id="{F86E5787-E3FE-FB4B-C440-4EDBF9E0FBF8}"/>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4" name="Oval 113">
            <a:extLst>
              <a:ext uri="{FF2B5EF4-FFF2-40B4-BE49-F238E27FC236}">
                <a16:creationId xmlns:a16="http://schemas.microsoft.com/office/drawing/2014/main" id="{4881B189-B899-C9C3-5CC9-24C4499A6BCB}"/>
              </a:ext>
            </a:extLst>
          </p:cNvPr>
          <p:cNvSpPr/>
          <p:nvPr/>
        </p:nvSpPr>
        <p:spPr>
          <a:xfrm>
            <a:off x="10348487"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5" name="TextBox 67">
            <a:extLst>
              <a:ext uri="{FF2B5EF4-FFF2-40B4-BE49-F238E27FC236}">
                <a16:creationId xmlns:a16="http://schemas.microsoft.com/office/drawing/2014/main" id="{C20061A2-7E69-5781-C384-0388ABE36BD1}"/>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116" name="TextBox 67">
            <a:extLst>
              <a:ext uri="{FF2B5EF4-FFF2-40B4-BE49-F238E27FC236}">
                <a16:creationId xmlns:a16="http://schemas.microsoft.com/office/drawing/2014/main" id="{AA91955B-8304-5B54-C5AA-2FD47811687B}"/>
              </a:ext>
            </a:extLst>
          </p:cNvPr>
          <p:cNvSpPr txBox="1"/>
          <p:nvPr/>
        </p:nvSpPr>
        <p:spPr>
          <a:xfrm>
            <a:off x="10492264" y="633242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117" name="Rectangle 116">
            <a:extLst>
              <a:ext uri="{FF2B5EF4-FFF2-40B4-BE49-F238E27FC236}">
                <a16:creationId xmlns:a16="http://schemas.microsoft.com/office/drawing/2014/main" id="{D9FA506F-D614-8D15-A93D-B69E6AB3FC47}"/>
              </a:ext>
            </a:extLst>
          </p:cNvPr>
          <p:cNvSpPr/>
          <p:nvPr/>
        </p:nvSpPr>
        <p:spPr>
          <a:xfrm>
            <a:off x="9006483" y="6254397"/>
            <a:ext cx="3227407"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8B00F5D4-FF80-C1D9-CA01-A1C0949EE278}"/>
              </a:ext>
            </a:extLst>
          </p:cNvPr>
          <p:cNvSpPr/>
          <p:nvPr/>
        </p:nvSpPr>
        <p:spPr>
          <a:xfrm>
            <a:off x="7172076" y="6295424"/>
            <a:ext cx="1811225" cy="552647"/>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52">
            <a:extLst>
              <a:ext uri="{FF2B5EF4-FFF2-40B4-BE49-F238E27FC236}">
                <a16:creationId xmlns:a16="http://schemas.microsoft.com/office/drawing/2014/main" id="{800256C6-DD25-511D-EADB-D9814B56DDDB}"/>
              </a:ext>
            </a:extLst>
          </p:cNvPr>
          <p:cNvSpPr txBox="1"/>
          <p:nvPr/>
        </p:nvSpPr>
        <p:spPr>
          <a:xfrm>
            <a:off x="5540743" y="6336954"/>
            <a:ext cx="1518961"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120" name="Rectangle 119">
            <a:extLst>
              <a:ext uri="{FF2B5EF4-FFF2-40B4-BE49-F238E27FC236}">
                <a16:creationId xmlns:a16="http://schemas.microsoft.com/office/drawing/2014/main" id="{D1956096-70A6-0AD5-EA07-2149E12FA8B6}"/>
              </a:ext>
            </a:extLst>
          </p:cNvPr>
          <p:cNvSpPr/>
          <p:nvPr/>
        </p:nvSpPr>
        <p:spPr>
          <a:xfrm>
            <a:off x="-6476" y="6264328"/>
            <a:ext cx="7166648"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0868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8589"/>
            <a:ext cx="12192000" cy="976972"/>
          </a:xfrm>
          <a:prstGeom prst="rect">
            <a:avLst/>
          </a:prstGeom>
          <a:solidFill>
            <a:schemeClr val="accent1">
              <a:lumMod val="75000"/>
            </a:schemeClr>
          </a:solidFill>
          <a:ln>
            <a:solidFill>
              <a:srgbClr val="ECF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Times New Roman" panose="02020603050405020304" pitchFamily="18" charset="0"/>
                <a:cs typeface="Times New Roman" panose="02020603050405020304" pitchFamily="18" charset="0"/>
              </a:rPr>
              <a:t>  Evidence from Diversity Disclosure Requirement, Regulation S-K in 2009</a:t>
            </a:r>
          </a:p>
        </p:txBody>
      </p:sp>
      <p:sp>
        <p:nvSpPr>
          <p:cNvPr id="33" name="Rectangle 32">
            <a:extLst>
              <a:ext uri="{FF2B5EF4-FFF2-40B4-BE49-F238E27FC236}">
                <a16:creationId xmlns:a16="http://schemas.microsoft.com/office/drawing/2014/main" id="{1DCC9A56-22C8-7729-1D49-81FA3F8578B3}"/>
              </a:ext>
            </a:extLst>
          </p:cNvPr>
          <p:cNvSpPr/>
          <p:nvPr/>
        </p:nvSpPr>
        <p:spPr>
          <a:xfrm>
            <a:off x="7145" y="1187276"/>
            <a:ext cx="3171990" cy="592466"/>
          </a:xfrm>
          <a:prstGeom prst="rect">
            <a:avLst/>
          </a:prstGeom>
          <a:solidFill>
            <a:srgbClr val="7357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Identification strategy</a:t>
            </a:r>
          </a:p>
        </p:txBody>
      </p:sp>
      <p:sp>
        <p:nvSpPr>
          <p:cNvPr id="37" name="TextBox 36">
            <a:extLst>
              <a:ext uri="{FF2B5EF4-FFF2-40B4-BE49-F238E27FC236}">
                <a16:creationId xmlns:a16="http://schemas.microsoft.com/office/drawing/2014/main" id="{AEEF6B9C-1C41-B507-8760-DD59AB6E3AF3}"/>
              </a:ext>
            </a:extLst>
          </p:cNvPr>
          <p:cNvSpPr txBox="1"/>
          <p:nvPr/>
        </p:nvSpPr>
        <p:spPr>
          <a:xfrm>
            <a:off x="850339" y="2147434"/>
            <a:ext cx="10491313" cy="3139321"/>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Securities and Exchange Commission (SEC) issued Regulation S-K (Item 407(c)(2)(vi)) in 2009, requiring corporate boards to </a:t>
            </a:r>
            <a:r>
              <a:rPr kumimoji="0" lang="en-US" altLang="en-US" sz="1800" b="0" i="0" u="none" strike="noStrike" cap="none" normalizeH="0" baseline="0" dirty="0">
                <a:ln>
                  <a:noFill/>
                </a:ln>
                <a:solidFill>
                  <a:srgbClr val="116FC6"/>
                </a:solidFill>
                <a:effectLst/>
                <a:latin typeface="Times New Roman" panose="02020603050405020304" pitchFamily="18" charset="0"/>
                <a:cs typeface="Times New Roman" panose="02020603050405020304" pitchFamily="18" charset="0"/>
              </a:rPr>
              <a:t>disclose in their proxy statements </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whether, and if so how, the nominating committee </a:t>
            </a:r>
            <a:r>
              <a:rPr kumimoji="0" lang="en-US" altLang="en-US" sz="1800" b="0" i="0" u="none" strike="noStrike" cap="none" normalizeH="0" baseline="0" dirty="0">
                <a:ln>
                  <a:noFill/>
                </a:ln>
                <a:solidFill>
                  <a:srgbClr val="116FC6"/>
                </a:solidFill>
                <a:effectLst/>
                <a:latin typeface="Times New Roman" panose="02020603050405020304" pitchFamily="18" charset="0"/>
                <a:cs typeface="Times New Roman" panose="02020603050405020304" pitchFamily="18" charset="0"/>
              </a:rPr>
              <a:t>considers diversity in identifying director </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nominees.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This regulation acts as an exogenous shock, introducing variation in TMT nationality diversity.</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en-US" altLang="en-US" dirty="0">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This will affect all public U.S. firm (treated group) while firms in other countries are not directly affected (control group)</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Studies, such as Kang, Kim, and Oh (2022), have utilized this regulation to analyze </a:t>
            </a:r>
            <a:r>
              <a:rPr lang="en-US" altLang="en-US" dirty="0">
                <a:latin typeface="Times New Roman" panose="02020603050405020304" pitchFamily="18" charset="0"/>
                <a:cs typeface="Times New Roman" panose="02020603050405020304" pitchFamily="18" charset="0"/>
              </a:rPr>
              <a:t>the impact of this regulation to the diversity</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5E8B9D1E-FDFE-C59A-5008-0B8C36A2BB3F}"/>
              </a:ext>
            </a:extLst>
          </p:cNvPr>
          <p:cNvSpPr txBox="1"/>
          <p:nvPr/>
        </p:nvSpPr>
        <p:spPr>
          <a:xfrm>
            <a:off x="11813122" y="5901368"/>
            <a:ext cx="471839" cy="369332"/>
          </a:xfrm>
          <a:prstGeom prst="rect">
            <a:avLst/>
          </a:prstGeom>
          <a:noFill/>
        </p:spPr>
        <p:txBody>
          <a:bodyPr wrap="square" rtlCol="0">
            <a:spAutoFit/>
          </a:bodyPr>
          <a:lstStyle/>
          <a:p>
            <a:r>
              <a:rPr lang="en-US" dirty="0"/>
              <a:t>10</a:t>
            </a:r>
          </a:p>
        </p:txBody>
      </p:sp>
      <p:grpSp>
        <p:nvGrpSpPr>
          <p:cNvPr id="16" name="Group 15">
            <a:extLst>
              <a:ext uri="{FF2B5EF4-FFF2-40B4-BE49-F238E27FC236}">
                <a16:creationId xmlns:a16="http://schemas.microsoft.com/office/drawing/2014/main" id="{15803C25-2281-1B4E-7212-D49005E6670B}"/>
              </a:ext>
            </a:extLst>
          </p:cNvPr>
          <p:cNvGrpSpPr/>
          <p:nvPr/>
        </p:nvGrpSpPr>
        <p:grpSpPr>
          <a:xfrm>
            <a:off x="-5" y="6264326"/>
            <a:ext cx="12202504" cy="593675"/>
            <a:chOff x="0" y="124427"/>
            <a:chExt cx="9151876" cy="470607"/>
          </a:xfrm>
        </p:grpSpPr>
        <p:sp>
          <p:nvSpPr>
            <p:cNvPr id="26" name="Rectangle 25">
              <a:extLst>
                <a:ext uri="{FF2B5EF4-FFF2-40B4-BE49-F238E27FC236}">
                  <a16:creationId xmlns:a16="http://schemas.microsoft.com/office/drawing/2014/main" id="{A31F29DB-930C-616F-0F2A-F1A87A228063}"/>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27" name="Rectangle 26">
              <a:extLst>
                <a:ext uri="{FF2B5EF4-FFF2-40B4-BE49-F238E27FC236}">
                  <a16:creationId xmlns:a16="http://schemas.microsoft.com/office/drawing/2014/main" id="{C5A70D47-087A-006B-5C06-8D677189BCBB}"/>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28" name="Group 27">
            <a:extLst>
              <a:ext uri="{FF2B5EF4-FFF2-40B4-BE49-F238E27FC236}">
                <a16:creationId xmlns:a16="http://schemas.microsoft.com/office/drawing/2014/main" id="{95D1D99A-9D17-058F-235A-14180D7CFF31}"/>
              </a:ext>
            </a:extLst>
          </p:cNvPr>
          <p:cNvGrpSpPr/>
          <p:nvPr/>
        </p:nvGrpSpPr>
        <p:grpSpPr>
          <a:xfrm>
            <a:off x="92532" y="6312406"/>
            <a:ext cx="12088971" cy="415023"/>
            <a:chOff x="427586" y="6403217"/>
            <a:chExt cx="8855784" cy="330924"/>
          </a:xfrm>
        </p:grpSpPr>
        <p:grpSp>
          <p:nvGrpSpPr>
            <p:cNvPr id="29" name="Group 28">
              <a:extLst>
                <a:ext uri="{FF2B5EF4-FFF2-40B4-BE49-F238E27FC236}">
                  <a16:creationId xmlns:a16="http://schemas.microsoft.com/office/drawing/2014/main" id="{B7B29FDA-26BD-1756-47BD-AAB0C129344D}"/>
                </a:ext>
              </a:extLst>
            </p:cNvPr>
            <p:cNvGrpSpPr/>
            <p:nvPr/>
          </p:nvGrpSpPr>
          <p:grpSpPr>
            <a:xfrm>
              <a:off x="427586" y="6403217"/>
              <a:ext cx="8855784" cy="330924"/>
              <a:chOff x="427586" y="6403217"/>
              <a:chExt cx="8855784" cy="330924"/>
            </a:xfrm>
          </p:grpSpPr>
          <p:cxnSp>
            <p:nvCxnSpPr>
              <p:cNvPr id="31" name="Straight Connector 30">
                <a:extLst>
                  <a:ext uri="{FF2B5EF4-FFF2-40B4-BE49-F238E27FC236}">
                    <a16:creationId xmlns:a16="http://schemas.microsoft.com/office/drawing/2014/main" id="{145F147D-9D7C-011E-19E1-0DE92CB19565}"/>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BB284771-274E-017F-FD2E-6B49624058B5}"/>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Oval 33">
                <a:extLst>
                  <a:ext uri="{FF2B5EF4-FFF2-40B4-BE49-F238E27FC236}">
                    <a16:creationId xmlns:a16="http://schemas.microsoft.com/office/drawing/2014/main" id="{0F5D888F-2F73-52D5-A4B6-8D190EE06DC2}"/>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Oval 37">
                <a:extLst>
                  <a:ext uri="{FF2B5EF4-FFF2-40B4-BE49-F238E27FC236}">
                    <a16:creationId xmlns:a16="http://schemas.microsoft.com/office/drawing/2014/main" id="{18FA53DF-459E-D9C0-C666-22CF0D7AA8A2}"/>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Oval 38">
                <a:extLst>
                  <a:ext uri="{FF2B5EF4-FFF2-40B4-BE49-F238E27FC236}">
                    <a16:creationId xmlns:a16="http://schemas.microsoft.com/office/drawing/2014/main" id="{FFB9E6B9-8259-AF00-9653-5F40B9FD3E81}"/>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Oval 39">
                <a:extLst>
                  <a:ext uri="{FF2B5EF4-FFF2-40B4-BE49-F238E27FC236}">
                    <a16:creationId xmlns:a16="http://schemas.microsoft.com/office/drawing/2014/main" id="{700ED59A-0092-AD0F-9B85-5E668A718873}"/>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TextBox 64">
                <a:extLst>
                  <a:ext uri="{FF2B5EF4-FFF2-40B4-BE49-F238E27FC236}">
                    <a16:creationId xmlns:a16="http://schemas.microsoft.com/office/drawing/2014/main" id="{946F8734-1391-5FDE-5AEA-61983BF32592}"/>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42" name="TextBox 65">
                <a:extLst>
                  <a:ext uri="{FF2B5EF4-FFF2-40B4-BE49-F238E27FC236}">
                    <a16:creationId xmlns:a16="http://schemas.microsoft.com/office/drawing/2014/main" id="{608790D3-A7F7-B008-D24F-4C1DB9FE77E3}"/>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43" name="TextBox 66">
                <a:extLst>
                  <a:ext uri="{FF2B5EF4-FFF2-40B4-BE49-F238E27FC236}">
                    <a16:creationId xmlns:a16="http://schemas.microsoft.com/office/drawing/2014/main" id="{AC4A5C48-1C40-C099-A72C-56C213B1E13A}"/>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44" name="TextBox 67">
                <a:extLst>
                  <a:ext uri="{FF2B5EF4-FFF2-40B4-BE49-F238E27FC236}">
                    <a16:creationId xmlns:a16="http://schemas.microsoft.com/office/drawing/2014/main" id="{1CED5864-0B27-D170-AEFF-7477EE09E7FE}"/>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grpSp>
        <p:sp>
          <p:nvSpPr>
            <p:cNvPr id="30" name="TextBox 52">
              <a:extLst>
                <a:ext uri="{FF2B5EF4-FFF2-40B4-BE49-F238E27FC236}">
                  <a16:creationId xmlns:a16="http://schemas.microsoft.com/office/drawing/2014/main" id="{5A027245-8D23-FFEB-D403-0B3FEE994C20}"/>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45" name="Oval 44">
            <a:extLst>
              <a:ext uri="{FF2B5EF4-FFF2-40B4-BE49-F238E27FC236}">
                <a16:creationId xmlns:a16="http://schemas.microsoft.com/office/drawing/2014/main" id="{1669D63E-8E12-6776-5B20-588FB99A33AC}"/>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Oval 45">
            <a:extLst>
              <a:ext uri="{FF2B5EF4-FFF2-40B4-BE49-F238E27FC236}">
                <a16:creationId xmlns:a16="http://schemas.microsoft.com/office/drawing/2014/main" id="{246E1C55-7A13-BC3A-D065-B5CA3BCF92B7}"/>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TextBox 67">
            <a:extLst>
              <a:ext uri="{FF2B5EF4-FFF2-40B4-BE49-F238E27FC236}">
                <a16:creationId xmlns:a16="http://schemas.microsoft.com/office/drawing/2014/main" id="{99A21F76-1CC4-5B50-3484-4811E86E5330}"/>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48" name="TextBox 67">
            <a:extLst>
              <a:ext uri="{FF2B5EF4-FFF2-40B4-BE49-F238E27FC236}">
                <a16:creationId xmlns:a16="http://schemas.microsoft.com/office/drawing/2014/main" id="{E5B4C98B-BA8E-A00F-388F-F769B6F9A9CF}"/>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49" name="Rectangle 48">
            <a:extLst>
              <a:ext uri="{FF2B5EF4-FFF2-40B4-BE49-F238E27FC236}">
                <a16:creationId xmlns:a16="http://schemas.microsoft.com/office/drawing/2014/main" id="{4C05E7F2-813C-0A91-D638-89D594D8952D}"/>
              </a:ext>
            </a:extLst>
          </p:cNvPr>
          <p:cNvSpPr/>
          <p:nvPr/>
        </p:nvSpPr>
        <p:spPr>
          <a:xfrm>
            <a:off x="8930512" y="6286457"/>
            <a:ext cx="332525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5F1E9F6-A18B-D943-2567-5CB1D765DFA5}"/>
              </a:ext>
            </a:extLst>
          </p:cNvPr>
          <p:cNvSpPr/>
          <p:nvPr/>
        </p:nvSpPr>
        <p:spPr>
          <a:xfrm>
            <a:off x="7176911" y="6276839"/>
            <a:ext cx="1724404" cy="581161"/>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E7474ED-B960-F2B7-1953-FECE810635E5}"/>
              </a:ext>
            </a:extLst>
          </p:cNvPr>
          <p:cNvSpPr/>
          <p:nvPr/>
        </p:nvSpPr>
        <p:spPr>
          <a:xfrm>
            <a:off x="17778" y="6251813"/>
            <a:ext cx="7138137" cy="606187"/>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8B166CF8-A1FF-1D0A-E0BF-EDDA6CF972A3}"/>
              </a:ext>
            </a:extLst>
          </p:cNvPr>
          <p:cNvGrpSpPr/>
          <p:nvPr/>
        </p:nvGrpSpPr>
        <p:grpSpPr>
          <a:xfrm>
            <a:off x="-5" y="6264326"/>
            <a:ext cx="12202504" cy="593675"/>
            <a:chOff x="0" y="124427"/>
            <a:chExt cx="9151876" cy="470607"/>
          </a:xfrm>
        </p:grpSpPr>
        <p:sp>
          <p:nvSpPr>
            <p:cNvPr id="53" name="Rectangle 52">
              <a:extLst>
                <a:ext uri="{FF2B5EF4-FFF2-40B4-BE49-F238E27FC236}">
                  <a16:creationId xmlns:a16="http://schemas.microsoft.com/office/drawing/2014/main" id="{832CCE2A-57BC-E51B-E24B-88C2BDD79A9C}"/>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54" name="Rectangle 53">
              <a:extLst>
                <a:ext uri="{FF2B5EF4-FFF2-40B4-BE49-F238E27FC236}">
                  <a16:creationId xmlns:a16="http://schemas.microsoft.com/office/drawing/2014/main" id="{36838435-F976-4C14-FDE4-BF5AFDC4B297}"/>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55" name="Group 54">
            <a:extLst>
              <a:ext uri="{FF2B5EF4-FFF2-40B4-BE49-F238E27FC236}">
                <a16:creationId xmlns:a16="http://schemas.microsoft.com/office/drawing/2014/main" id="{6CF93B04-B2CD-52A8-C4EC-B17679AF4BE2}"/>
              </a:ext>
            </a:extLst>
          </p:cNvPr>
          <p:cNvGrpSpPr/>
          <p:nvPr/>
        </p:nvGrpSpPr>
        <p:grpSpPr>
          <a:xfrm>
            <a:off x="92532" y="6312406"/>
            <a:ext cx="12088971" cy="415023"/>
            <a:chOff x="427586" y="6403217"/>
            <a:chExt cx="8855784" cy="330924"/>
          </a:xfrm>
        </p:grpSpPr>
        <p:grpSp>
          <p:nvGrpSpPr>
            <p:cNvPr id="56" name="Group 55">
              <a:extLst>
                <a:ext uri="{FF2B5EF4-FFF2-40B4-BE49-F238E27FC236}">
                  <a16:creationId xmlns:a16="http://schemas.microsoft.com/office/drawing/2014/main" id="{E6E0DF25-F717-1D81-9556-962BA86EFCF7}"/>
                </a:ext>
              </a:extLst>
            </p:cNvPr>
            <p:cNvGrpSpPr/>
            <p:nvPr/>
          </p:nvGrpSpPr>
          <p:grpSpPr>
            <a:xfrm>
              <a:off x="427586" y="6403217"/>
              <a:ext cx="8855784" cy="330924"/>
              <a:chOff x="427586" y="6403217"/>
              <a:chExt cx="8855784" cy="330924"/>
            </a:xfrm>
          </p:grpSpPr>
          <p:cxnSp>
            <p:nvCxnSpPr>
              <p:cNvPr id="58" name="Straight Connector 57">
                <a:extLst>
                  <a:ext uri="{FF2B5EF4-FFF2-40B4-BE49-F238E27FC236}">
                    <a16:creationId xmlns:a16="http://schemas.microsoft.com/office/drawing/2014/main" id="{658984CA-D03E-34B7-F846-5D7555CBD4F1}"/>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9606317B-B006-D680-B80C-F19EC7677F11}"/>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0" name="Oval 59">
                <a:extLst>
                  <a:ext uri="{FF2B5EF4-FFF2-40B4-BE49-F238E27FC236}">
                    <a16:creationId xmlns:a16="http://schemas.microsoft.com/office/drawing/2014/main" id="{22694C57-06C6-AC41-7A1A-3BDBC1619898}"/>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1" name="Oval 60">
                <a:extLst>
                  <a:ext uri="{FF2B5EF4-FFF2-40B4-BE49-F238E27FC236}">
                    <a16:creationId xmlns:a16="http://schemas.microsoft.com/office/drawing/2014/main" id="{E84D22AD-32DF-46DA-4A58-15EF9CE979E2}"/>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2" name="Oval 61">
                <a:extLst>
                  <a:ext uri="{FF2B5EF4-FFF2-40B4-BE49-F238E27FC236}">
                    <a16:creationId xmlns:a16="http://schemas.microsoft.com/office/drawing/2014/main" id="{25B45400-6A08-9FAF-95B8-C0EDBEED7432}"/>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3" name="Oval 62">
                <a:extLst>
                  <a:ext uri="{FF2B5EF4-FFF2-40B4-BE49-F238E27FC236}">
                    <a16:creationId xmlns:a16="http://schemas.microsoft.com/office/drawing/2014/main" id="{12977004-C097-D2D1-1ED2-7CFA64F6A3BE}"/>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4" name="TextBox 64">
                <a:extLst>
                  <a:ext uri="{FF2B5EF4-FFF2-40B4-BE49-F238E27FC236}">
                    <a16:creationId xmlns:a16="http://schemas.microsoft.com/office/drawing/2014/main" id="{984005A3-9252-810F-86CF-7B2B455644A2}"/>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65" name="TextBox 65">
                <a:extLst>
                  <a:ext uri="{FF2B5EF4-FFF2-40B4-BE49-F238E27FC236}">
                    <a16:creationId xmlns:a16="http://schemas.microsoft.com/office/drawing/2014/main" id="{5EBD98EF-1BDF-A042-A42D-E06478EED86D}"/>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66" name="TextBox 66">
                <a:extLst>
                  <a:ext uri="{FF2B5EF4-FFF2-40B4-BE49-F238E27FC236}">
                    <a16:creationId xmlns:a16="http://schemas.microsoft.com/office/drawing/2014/main" id="{C78D6616-8606-B624-60F9-2ABF717961E1}"/>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67" name="TextBox 67">
                <a:extLst>
                  <a:ext uri="{FF2B5EF4-FFF2-40B4-BE49-F238E27FC236}">
                    <a16:creationId xmlns:a16="http://schemas.microsoft.com/office/drawing/2014/main" id="{22784BF6-610F-8BAA-92FD-B081ED3DFF96}"/>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57" name="TextBox 52">
              <a:extLst>
                <a:ext uri="{FF2B5EF4-FFF2-40B4-BE49-F238E27FC236}">
                  <a16:creationId xmlns:a16="http://schemas.microsoft.com/office/drawing/2014/main" id="{153711F4-F774-22D4-15AC-9A49E2E2A12C}"/>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68" name="Oval 67">
            <a:extLst>
              <a:ext uri="{FF2B5EF4-FFF2-40B4-BE49-F238E27FC236}">
                <a16:creationId xmlns:a16="http://schemas.microsoft.com/office/drawing/2014/main" id="{695FEB11-1D7B-8BE4-4440-8F910912A274}"/>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9" name="Oval 68">
            <a:extLst>
              <a:ext uri="{FF2B5EF4-FFF2-40B4-BE49-F238E27FC236}">
                <a16:creationId xmlns:a16="http://schemas.microsoft.com/office/drawing/2014/main" id="{9C3095CC-92A2-6DF2-E764-A1CF221CF40E}"/>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0" name="TextBox 67">
            <a:extLst>
              <a:ext uri="{FF2B5EF4-FFF2-40B4-BE49-F238E27FC236}">
                <a16:creationId xmlns:a16="http://schemas.microsoft.com/office/drawing/2014/main" id="{842B660B-DA42-CC60-6D9B-E04D88214096}"/>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71" name="TextBox 67">
            <a:extLst>
              <a:ext uri="{FF2B5EF4-FFF2-40B4-BE49-F238E27FC236}">
                <a16:creationId xmlns:a16="http://schemas.microsoft.com/office/drawing/2014/main" id="{24D0B4B9-9A30-DDD7-0403-862779CAA527}"/>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72" name="Rectangle 71">
            <a:extLst>
              <a:ext uri="{FF2B5EF4-FFF2-40B4-BE49-F238E27FC236}">
                <a16:creationId xmlns:a16="http://schemas.microsoft.com/office/drawing/2014/main" id="{CE6A496E-78D8-60EF-D620-6624F117D10C}"/>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C943885-A3E5-3185-AA78-74D29E73E072}"/>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800B0594-BE56-FE58-F386-21E137253068}"/>
              </a:ext>
            </a:extLst>
          </p:cNvPr>
          <p:cNvGrpSpPr/>
          <p:nvPr/>
        </p:nvGrpSpPr>
        <p:grpSpPr>
          <a:xfrm>
            <a:off x="-5" y="6264326"/>
            <a:ext cx="12202504" cy="593675"/>
            <a:chOff x="0" y="124427"/>
            <a:chExt cx="9151876" cy="470607"/>
          </a:xfrm>
        </p:grpSpPr>
        <p:sp>
          <p:nvSpPr>
            <p:cNvPr id="75" name="Rectangle 74">
              <a:extLst>
                <a:ext uri="{FF2B5EF4-FFF2-40B4-BE49-F238E27FC236}">
                  <a16:creationId xmlns:a16="http://schemas.microsoft.com/office/drawing/2014/main" id="{FADBCC46-A01B-E1C4-68D6-C58BF4A9AF59}"/>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76" name="Rectangle 75">
              <a:extLst>
                <a:ext uri="{FF2B5EF4-FFF2-40B4-BE49-F238E27FC236}">
                  <a16:creationId xmlns:a16="http://schemas.microsoft.com/office/drawing/2014/main" id="{36E42715-0270-1F71-B413-95F25E6CD887}"/>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77" name="Group 76">
            <a:extLst>
              <a:ext uri="{FF2B5EF4-FFF2-40B4-BE49-F238E27FC236}">
                <a16:creationId xmlns:a16="http://schemas.microsoft.com/office/drawing/2014/main" id="{8613CBA3-7AEF-20B0-A129-E4A08A881DCD}"/>
              </a:ext>
            </a:extLst>
          </p:cNvPr>
          <p:cNvGrpSpPr/>
          <p:nvPr/>
        </p:nvGrpSpPr>
        <p:grpSpPr>
          <a:xfrm>
            <a:off x="92532" y="6312406"/>
            <a:ext cx="12088971" cy="415023"/>
            <a:chOff x="427586" y="6403217"/>
            <a:chExt cx="8855784" cy="330924"/>
          </a:xfrm>
        </p:grpSpPr>
        <p:grpSp>
          <p:nvGrpSpPr>
            <p:cNvPr id="78" name="Group 77">
              <a:extLst>
                <a:ext uri="{FF2B5EF4-FFF2-40B4-BE49-F238E27FC236}">
                  <a16:creationId xmlns:a16="http://schemas.microsoft.com/office/drawing/2014/main" id="{112D1110-64D6-7E7A-8F15-4B402D388279}"/>
                </a:ext>
              </a:extLst>
            </p:cNvPr>
            <p:cNvGrpSpPr/>
            <p:nvPr/>
          </p:nvGrpSpPr>
          <p:grpSpPr>
            <a:xfrm>
              <a:off x="427586" y="6403217"/>
              <a:ext cx="8855784" cy="330924"/>
              <a:chOff x="427586" y="6403217"/>
              <a:chExt cx="8855784" cy="330924"/>
            </a:xfrm>
          </p:grpSpPr>
          <p:cxnSp>
            <p:nvCxnSpPr>
              <p:cNvPr id="80" name="Straight Connector 79">
                <a:extLst>
                  <a:ext uri="{FF2B5EF4-FFF2-40B4-BE49-F238E27FC236}">
                    <a16:creationId xmlns:a16="http://schemas.microsoft.com/office/drawing/2014/main" id="{7A609F1C-0975-F155-3ED2-0537E299E092}"/>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3AEDDC3E-173E-44C3-6A16-EE4E6E0148EF}"/>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2" name="Oval 81">
                <a:extLst>
                  <a:ext uri="{FF2B5EF4-FFF2-40B4-BE49-F238E27FC236}">
                    <a16:creationId xmlns:a16="http://schemas.microsoft.com/office/drawing/2014/main" id="{E1670495-BE57-2A01-9339-F7FA42B2F470}"/>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3" name="Oval 82">
                <a:extLst>
                  <a:ext uri="{FF2B5EF4-FFF2-40B4-BE49-F238E27FC236}">
                    <a16:creationId xmlns:a16="http://schemas.microsoft.com/office/drawing/2014/main" id="{5E6DB79B-1EFF-E211-6A3C-2DF30F47E7C0}"/>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4" name="Oval 83">
                <a:extLst>
                  <a:ext uri="{FF2B5EF4-FFF2-40B4-BE49-F238E27FC236}">
                    <a16:creationId xmlns:a16="http://schemas.microsoft.com/office/drawing/2014/main" id="{67D95388-DB97-BCF0-D542-58F472CB314A}"/>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5" name="Oval 84">
                <a:extLst>
                  <a:ext uri="{FF2B5EF4-FFF2-40B4-BE49-F238E27FC236}">
                    <a16:creationId xmlns:a16="http://schemas.microsoft.com/office/drawing/2014/main" id="{46D1AF6C-5224-EB09-2467-8427B88D9E05}"/>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6" name="TextBox 85">
                <a:extLst>
                  <a:ext uri="{FF2B5EF4-FFF2-40B4-BE49-F238E27FC236}">
                    <a16:creationId xmlns:a16="http://schemas.microsoft.com/office/drawing/2014/main" id="{52A6C7D2-29D5-DCB4-34B8-BBF055B56150}"/>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87" name="TextBox 86">
                <a:extLst>
                  <a:ext uri="{FF2B5EF4-FFF2-40B4-BE49-F238E27FC236}">
                    <a16:creationId xmlns:a16="http://schemas.microsoft.com/office/drawing/2014/main" id="{BBD0B9B2-A806-0076-0C92-6E619790E4E9}"/>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88" name="TextBox 87">
                <a:extLst>
                  <a:ext uri="{FF2B5EF4-FFF2-40B4-BE49-F238E27FC236}">
                    <a16:creationId xmlns:a16="http://schemas.microsoft.com/office/drawing/2014/main" id="{5EAFFF3B-0EE9-6F8E-83F5-48405172F8DA}"/>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89" name="TextBox 88">
                <a:extLst>
                  <a:ext uri="{FF2B5EF4-FFF2-40B4-BE49-F238E27FC236}">
                    <a16:creationId xmlns:a16="http://schemas.microsoft.com/office/drawing/2014/main" id="{E1C26925-AF83-4EED-FA87-D3FD1AC471E5}"/>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79" name="TextBox 52">
              <a:extLst>
                <a:ext uri="{FF2B5EF4-FFF2-40B4-BE49-F238E27FC236}">
                  <a16:creationId xmlns:a16="http://schemas.microsoft.com/office/drawing/2014/main" id="{A4C64FAE-9881-F939-0BCF-14874FC45C7C}"/>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90" name="Oval 89">
            <a:extLst>
              <a:ext uri="{FF2B5EF4-FFF2-40B4-BE49-F238E27FC236}">
                <a16:creationId xmlns:a16="http://schemas.microsoft.com/office/drawing/2014/main" id="{D46864FF-E810-B252-C3F2-0A5C4C031AFA}"/>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1" name="Oval 90">
            <a:extLst>
              <a:ext uri="{FF2B5EF4-FFF2-40B4-BE49-F238E27FC236}">
                <a16:creationId xmlns:a16="http://schemas.microsoft.com/office/drawing/2014/main" id="{E6CF9F75-8655-9081-F863-81B70F080EA5}"/>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2" name="TextBox 67">
            <a:extLst>
              <a:ext uri="{FF2B5EF4-FFF2-40B4-BE49-F238E27FC236}">
                <a16:creationId xmlns:a16="http://schemas.microsoft.com/office/drawing/2014/main" id="{854A2EC3-F041-C71E-78A3-F75A40AF750C}"/>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93" name="TextBox 67">
            <a:extLst>
              <a:ext uri="{FF2B5EF4-FFF2-40B4-BE49-F238E27FC236}">
                <a16:creationId xmlns:a16="http://schemas.microsoft.com/office/drawing/2014/main" id="{D8E666CC-37BB-22B9-2285-88853E055E29}"/>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94" name="Rectangle 93">
            <a:extLst>
              <a:ext uri="{FF2B5EF4-FFF2-40B4-BE49-F238E27FC236}">
                <a16:creationId xmlns:a16="http://schemas.microsoft.com/office/drawing/2014/main" id="{D697245E-FA79-B531-53A5-32ACD3BF8F57}"/>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206A3894-CC72-7694-0CB1-9CFB8ADAAF42}"/>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BC9F2F5C-7198-9C4B-231E-AEF9E2F3C2D0}"/>
              </a:ext>
            </a:extLst>
          </p:cNvPr>
          <p:cNvGrpSpPr/>
          <p:nvPr/>
        </p:nvGrpSpPr>
        <p:grpSpPr>
          <a:xfrm>
            <a:off x="-5" y="6264326"/>
            <a:ext cx="12202504" cy="593675"/>
            <a:chOff x="0" y="124427"/>
            <a:chExt cx="9151876" cy="470607"/>
          </a:xfrm>
        </p:grpSpPr>
        <p:sp>
          <p:nvSpPr>
            <p:cNvPr id="97" name="Rectangle 96">
              <a:extLst>
                <a:ext uri="{FF2B5EF4-FFF2-40B4-BE49-F238E27FC236}">
                  <a16:creationId xmlns:a16="http://schemas.microsoft.com/office/drawing/2014/main" id="{C01F9711-50CE-D596-CADD-7F1CF772CC5B}"/>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98" name="Rectangle 97">
              <a:extLst>
                <a:ext uri="{FF2B5EF4-FFF2-40B4-BE49-F238E27FC236}">
                  <a16:creationId xmlns:a16="http://schemas.microsoft.com/office/drawing/2014/main" id="{F01E534F-E38D-2B74-FCBC-3337BE3519CB}"/>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99" name="Group 98">
            <a:extLst>
              <a:ext uri="{FF2B5EF4-FFF2-40B4-BE49-F238E27FC236}">
                <a16:creationId xmlns:a16="http://schemas.microsoft.com/office/drawing/2014/main" id="{D597077D-B210-B698-417F-360202350022}"/>
              </a:ext>
            </a:extLst>
          </p:cNvPr>
          <p:cNvGrpSpPr/>
          <p:nvPr/>
        </p:nvGrpSpPr>
        <p:grpSpPr>
          <a:xfrm>
            <a:off x="92532" y="6312402"/>
            <a:ext cx="12088971" cy="533087"/>
            <a:chOff x="427586" y="6403216"/>
            <a:chExt cx="8855784" cy="425064"/>
          </a:xfrm>
        </p:grpSpPr>
        <p:grpSp>
          <p:nvGrpSpPr>
            <p:cNvPr id="100" name="Group 99">
              <a:extLst>
                <a:ext uri="{FF2B5EF4-FFF2-40B4-BE49-F238E27FC236}">
                  <a16:creationId xmlns:a16="http://schemas.microsoft.com/office/drawing/2014/main" id="{761472A5-D8AF-8AE8-D1D5-48ABD3B32949}"/>
                </a:ext>
              </a:extLst>
            </p:cNvPr>
            <p:cNvGrpSpPr/>
            <p:nvPr/>
          </p:nvGrpSpPr>
          <p:grpSpPr>
            <a:xfrm>
              <a:off x="427586" y="6403217"/>
              <a:ext cx="8855784" cy="425063"/>
              <a:chOff x="427586" y="6403217"/>
              <a:chExt cx="8855784" cy="425063"/>
            </a:xfrm>
          </p:grpSpPr>
          <p:cxnSp>
            <p:nvCxnSpPr>
              <p:cNvPr id="102" name="Straight Connector 101">
                <a:extLst>
                  <a:ext uri="{FF2B5EF4-FFF2-40B4-BE49-F238E27FC236}">
                    <a16:creationId xmlns:a16="http://schemas.microsoft.com/office/drawing/2014/main" id="{09CA63F3-DC9B-2482-8366-48330A7F2D74}"/>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8BDDE1CD-F509-6F4F-2294-5E7D09D2E7AC}"/>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 name="Oval 103">
                <a:extLst>
                  <a:ext uri="{FF2B5EF4-FFF2-40B4-BE49-F238E27FC236}">
                    <a16:creationId xmlns:a16="http://schemas.microsoft.com/office/drawing/2014/main" id="{63D5085E-19A4-6317-E5A4-AC9D746393BA}"/>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5" name="Oval 104">
                <a:extLst>
                  <a:ext uri="{FF2B5EF4-FFF2-40B4-BE49-F238E27FC236}">
                    <a16:creationId xmlns:a16="http://schemas.microsoft.com/office/drawing/2014/main" id="{1F6FD01A-F340-3E72-6E35-4913F5581A5F}"/>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6" name="Oval 105">
                <a:extLst>
                  <a:ext uri="{FF2B5EF4-FFF2-40B4-BE49-F238E27FC236}">
                    <a16:creationId xmlns:a16="http://schemas.microsoft.com/office/drawing/2014/main" id="{B210D380-305E-3199-652B-917899D306DB}"/>
                  </a:ext>
                </a:extLst>
              </p:cNvPr>
              <p:cNvSpPr/>
              <p:nvPr/>
            </p:nvSpPr>
            <p:spPr>
              <a:xfrm>
                <a:off x="4273295"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7" name="Oval 106">
                <a:extLst>
                  <a:ext uri="{FF2B5EF4-FFF2-40B4-BE49-F238E27FC236}">
                    <a16:creationId xmlns:a16="http://schemas.microsoft.com/office/drawing/2014/main" id="{1F808248-BD4A-347B-C4E7-99E13552C42E}"/>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8" name="TextBox 64">
                <a:extLst>
                  <a:ext uri="{FF2B5EF4-FFF2-40B4-BE49-F238E27FC236}">
                    <a16:creationId xmlns:a16="http://schemas.microsoft.com/office/drawing/2014/main" id="{CB482245-40CD-4239-77D1-4F93286C72D6}"/>
                  </a:ext>
                </a:extLst>
              </p:cNvPr>
              <p:cNvSpPr txBox="1"/>
              <p:nvPr/>
            </p:nvSpPr>
            <p:spPr>
              <a:xfrm>
                <a:off x="427586" y="6411084"/>
                <a:ext cx="1489282" cy="4171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Motivation</a:t>
                </a:r>
              </a:p>
              <a:p>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109" name="TextBox 65">
                <a:extLst>
                  <a:ext uri="{FF2B5EF4-FFF2-40B4-BE49-F238E27FC236}">
                    <a16:creationId xmlns:a16="http://schemas.microsoft.com/office/drawing/2014/main" id="{7B1468B8-188F-8BF3-E051-93326DB6F79C}"/>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110" name="TextBox 66">
                <a:extLst>
                  <a:ext uri="{FF2B5EF4-FFF2-40B4-BE49-F238E27FC236}">
                    <a16:creationId xmlns:a16="http://schemas.microsoft.com/office/drawing/2014/main" id="{859CCAF7-1780-8744-7311-8B53A6859BF3}"/>
                  </a:ext>
                </a:extLst>
              </p:cNvPr>
              <p:cNvSpPr txBox="1"/>
              <p:nvPr/>
            </p:nvSpPr>
            <p:spPr>
              <a:xfrm>
                <a:off x="2872404" y="6411420"/>
                <a:ext cx="1520189" cy="23314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b="1" dirty="0">
                    <a:solidFill>
                      <a:schemeClr val="bg1"/>
                    </a:solidFill>
                    <a:latin typeface="Times New Roman" panose="02020603050405020304" pitchFamily="18" charset="0"/>
                    <a:cs typeface="Times New Roman" panose="02020603050405020304" pitchFamily="18" charset="0"/>
                  </a:rPr>
                  <a:t>Framework &amp; Hypothesis</a:t>
                </a:r>
              </a:p>
            </p:txBody>
          </p:sp>
          <p:sp>
            <p:nvSpPr>
              <p:cNvPr id="111" name="TextBox 67">
                <a:extLst>
                  <a:ext uri="{FF2B5EF4-FFF2-40B4-BE49-F238E27FC236}">
                    <a16:creationId xmlns:a16="http://schemas.microsoft.com/office/drawing/2014/main" id="{F5FB1920-78E7-1361-9BC9-7065E41C88CD}"/>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b="1" dirty="0">
                  <a:solidFill>
                    <a:schemeClr val="bg1"/>
                  </a:solidFill>
                  <a:latin typeface="Times New Roman" panose="02020603050405020304" pitchFamily="18" charset="0"/>
                  <a:cs typeface="Times New Roman" panose="02020603050405020304" pitchFamily="18" charset="0"/>
                </a:endParaRPr>
              </a:p>
            </p:txBody>
          </p:sp>
        </p:grpSp>
        <p:sp>
          <p:nvSpPr>
            <p:cNvPr id="101" name="TextBox 52">
              <a:extLst>
                <a:ext uri="{FF2B5EF4-FFF2-40B4-BE49-F238E27FC236}">
                  <a16:creationId xmlns:a16="http://schemas.microsoft.com/office/drawing/2014/main" id="{22522D2D-5D0B-67D3-DC7E-3321282CC6C9}"/>
                </a:ext>
              </a:extLst>
            </p:cNvPr>
            <p:cNvSpPr txBox="1"/>
            <p:nvPr/>
          </p:nvSpPr>
          <p:spPr>
            <a:xfrm>
              <a:off x="5671913" y="6403216"/>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112" name="Oval 111">
            <a:extLst>
              <a:ext uri="{FF2B5EF4-FFF2-40B4-BE49-F238E27FC236}">
                <a16:creationId xmlns:a16="http://schemas.microsoft.com/office/drawing/2014/main" id="{2C462E49-8BC6-ABB7-C433-30425F42AEB0}"/>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3" name="Oval 112">
            <a:extLst>
              <a:ext uri="{FF2B5EF4-FFF2-40B4-BE49-F238E27FC236}">
                <a16:creationId xmlns:a16="http://schemas.microsoft.com/office/drawing/2014/main" id="{2D024CF0-2438-226D-0CFD-22E27D92C5FC}"/>
              </a:ext>
            </a:extLst>
          </p:cNvPr>
          <p:cNvSpPr/>
          <p:nvPr/>
        </p:nvSpPr>
        <p:spPr>
          <a:xfrm>
            <a:off x="10348487"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4" name="TextBox 67">
            <a:extLst>
              <a:ext uri="{FF2B5EF4-FFF2-40B4-BE49-F238E27FC236}">
                <a16:creationId xmlns:a16="http://schemas.microsoft.com/office/drawing/2014/main" id="{B556DD83-47D9-E7DF-B55C-D72822822A8B}"/>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115" name="TextBox 67">
            <a:extLst>
              <a:ext uri="{FF2B5EF4-FFF2-40B4-BE49-F238E27FC236}">
                <a16:creationId xmlns:a16="http://schemas.microsoft.com/office/drawing/2014/main" id="{96FD3AC3-4E41-8D80-1867-8BD1E0B1FE6F}"/>
              </a:ext>
            </a:extLst>
          </p:cNvPr>
          <p:cNvSpPr txBox="1"/>
          <p:nvPr/>
        </p:nvSpPr>
        <p:spPr>
          <a:xfrm>
            <a:off x="10492264" y="633242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116" name="Rectangle 115">
            <a:extLst>
              <a:ext uri="{FF2B5EF4-FFF2-40B4-BE49-F238E27FC236}">
                <a16:creationId xmlns:a16="http://schemas.microsoft.com/office/drawing/2014/main" id="{871FFCD6-05CA-EF8B-46A1-1EE48A145ADC}"/>
              </a:ext>
            </a:extLst>
          </p:cNvPr>
          <p:cNvSpPr/>
          <p:nvPr/>
        </p:nvSpPr>
        <p:spPr>
          <a:xfrm>
            <a:off x="9006483" y="6254397"/>
            <a:ext cx="3227407"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a:extLst>
              <a:ext uri="{FF2B5EF4-FFF2-40B4-BE49-F238E27FC236}">
                <a16:creationId xmlns:a16="http://schemas.microsoft.com/office/drawing/2014/main" id="{F1224B83-C569-7951-C3C0-A2F3B1D8831E}"/>
              </a:ext>
            </a:extLst>
          </p:cNvPr>
          <p:cNvSpPr/>
          <p:nvPr/>
        </p:nvSpPr>
        <p:spPr>
          <a:xfrm>
            <a:off x="7172076" y="6295424"/>
            <a:ext cx="1811225" cy="552647"/>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52">
            <a:extLst>
              <a:ext uri="{FF2B5EF4-FFF2-40B4-BE49-F238E27FC236}">
                <a16:creationId xmlns:a16="http://schemas.microsoft.com/office/drawing/2014/main" id="{86D1871C-17FB-5011-A237-DD51397B075F}"/>
              </a:ext>
            </a:extLst>
          </p:cNvPr>
          <p:cNvSpPr txBox="1"/>
          <p:nvPr/>
        </p:nvSpPr>
        <p:spPr>
          <a:xfrm>
            <a:off x="5540743" y="6336954"/>
            <a:ext cx="1518961"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119" name="Rectangle 118">
            <a:extLst>
              <a:ext uri="{FF2B5EF4-FFF2-40B4-BE49-F238E27FC236}">
                <a16:creationId xmlns:a16="http://schemas.microsoft.com/office/drawing/2014/main" id="{B526A967-AEDA-7061-EAE3-04AE8996E7AF}"/>
              </a:ext>
            </a:extLst>
          </p:cNvPr>
          <p:cNvSpPr/>
          <p:nvPr/>
        </p:nvSpPr>
        <p:spPr>
          <a:xfrm>
            <a:off x="-6476" y="6264328"/>
            <a:ext cx="7166648"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0721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8589"/>
            <a:ext cx="12192000" cy="976972"/>
          </a:xfrm>
          <a:prstGeom prst="rect">
            <a:avLst/>
          </a:prstGeom>
          <a:solidFill>
            <a:schemeClr val="accent1">
              <a:lumMod val="75000"/>
            </a:schemeClr>
          </a:solidFill>
          <a:ln>
            <a:solidFill>
              <a:srgbClr val="ECF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Times New Roman" panose="02020603050405020304" pitchFamily="18" charset="0"/>
                <a:cs typeface="Times New Roman" panose="02020603050405020304" pitchFamily="18" charset="0"/>
              </a:rPr>
              <a:t>  Evidence from Diversity Disclosure Requirement, Regulation S-K in 2009</a:t>
            </a:r>
          </a:p>
        </p:txBody>
      </p:sp>
      <p:sp>
        <p:nvSpPr>
          <p:cNvPr id="25" name="TextBox 67">
            <a:extLst>
              <a:ext uri="{FF2B5EF4-FFF2-40B4-BE49-F238E27FC236}">
                <a16:creationId xmlns:a16="http://schemas.microsoft.com/office/drawing/2014/main" id="{49486200-A790-4844-AE1E-2C9A0DBE865F}"/>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33" name="Rectangle 32">
            <a:extLst>
              <a:ext uri="{FF2B5EF4-FFF2-40B4-BE49-F238E27FC236}">
                <a16:creationId xmlns:a16="http://schemas.microsoft.com/office/drawing/2014/main" id="{1DCC9A56-22C8-7729-1D49-81FA3F8578B3}"/>
              </a:ext>
            </a:extLst>
          </p:cNvPr>
          <p:cNvSpPr/>
          <p:nvPr/>
        </p:nvSpPr>
        <p:spPr>
          <a:xfrm>
            <a:off x="7145" y="1187276"/>
            <a:ext cx="3171990" cy="592466"/>
          </a:xfrm>
          <a:prstGeom prst="rect">
            <a:avLst/>
          </a:prstGeom>
          <a:solidFill>
            <a:srgbClr val="7357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Identification strategy</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EEF6B9C-1C41-B507-8760-DD59AB6E3AF3}"/>
                  </a:ext>
                </a:extLst>
              </p:cNvPr>
              <p:cNvSpPr txBox="1"/>
              <p:nvPr/>
            </p:nvSpPr>
            <p:spPr>
              <a:xfrm>
                <a:off x="850339" y="2553809"/>
                <a:ext cx="10491313" cy="369332"/>
              </a:xfrm>
              <a:prstGeom prst="rect">
                <a:avLst/>
              </a:prstGeom>
              <a:noFill/>
            </p:spPr>
            <p:txBody>
              <a:bodyPr wrap="square">
                <a:spAutoFit/>
              </a:bodyPr>
              <a:lstStyle/>
              <a:p>
                <a:pPr marR="0" lvl="0" algn="ctr" defTabSz="914400" rtl="0" eaLnBrk="0" fontAlgn="base" latinLnBrk="0" hangingPunct="0">
                  <a:lnSpc>
                    <a:spcPct val="100000"/>
                  </a:lnSpc>
                  <a:spcBef>
                    <a:spcPct val="0"/>
                  </a:spcBef>
                  <a:spcAft>
                    <a:spcPct val="0"/>
                  </a:spcAft>
                  <a:buClrTx/>
                  <a:buSzTx/>
                  <a:tabLst/>
                </a:pPr>
                <a:r>
                  <a:rPr lang="en-US" sz="1800" kern="0" dirty="0" err="1">
                    <a:effectLst/>
                    <a:latin typeface="Times New Roman" panose="02020603050405020304" pitchFamily="18" charset="0"/>
                    <a:ea typeface="Times New Roman" panose="02020603050405020304" pitchFamily="18" charset="0"/>
                  </a:rPr>
                  <a:t>Y</a:t>
                </a:r>
                <a:r>
                  <a:rPr lang="en-US" sz="1800" baseline="-25000" dirty="0" err="1">
                    <a:effectLst/>
                    <a:latin typeface="Times New Roman" panose="02020603050405020304" pitchFamily="18" charset="0"/>
                    <a:ea typeface="DengXian" panose="02010600030101010101" pitchFamily="2" charset="-122"/>
                  </a:rPr>
                  <a:t>i,t</a:t>
                </a:r>
                <a:r>
                  <a:rPr lang="en-US" sz="1800" baseline="-25000" dirty="0">
                    <a:effectLst/>
                    <a:latin typeface="Times New Roman" panose="02020603050405020304" pitchFamily="18" charset="0"/>
                    <a:ea typeface="DengXian" panose="02010600030101010101" pitchFamily="2" charset="-122"/>
                  </a:rPr>
                  <a:t> </a:t>
                </a:r>
                <a:r>
                  <a:rPr lang="en-US" sz="1800" dirty="0">
                    <a:effectLst/>
                    <a:latin typeface="Times New Roman" panose="02020603050405020304" pitchFamily="18" charset="0"/>
                    <a:ea typeface="DengXian" panose="02010600030101010101" pitchFamily="2" charset="-122"/>
                  </a:rPr>
                  <a:t>=  </a:t>
                </a:r>
                <a:r>
                  <a:rPr lang="en-US" sz="1800" dirty="0">
                    <a:effectLst/>
                    <a:latin typeface="Cambria Math" panose="02040503050406030204" pitchFamily="18" charset="0"/>
                    <a:ea typeface="DengXian" panose="02010600030101010101" pitchFamily="2" charset="-122"/>
                    <a:cs typeface="Cambria Math" panose="02040503050406030204" pitchFamily="18" charset="0"/>
                  </a:rPr>
                  <a:t>𝛼</a:t>
                </a:r>
                <a:r>
                  <a:rPr lang="en-US" sz="1800" dirty="0">
                    <a:effectLst/>
                    <a:latin typeface="Times New Roman" panose="02020603050405020304" pitchFamily="18" charset="0"/>
                    <a:ea typeface="DengXian" panose="02010600030101010101" pitchFamily="2" charset="-122"/>
                  </a:rPr>
                  <a:t> + β</a:t>
                </a:r>
                <a:r>
                  <a:rPr lang="en-US" sz="1800" baseline="-25000" dirty="0">
                    <a:effectLst/>
                    <a:latin typeface="Times New Roman" panose="02020603050405020304" pitchFamily="18" charset="0"/>
                    <a:ea typeface="DengXian" panose="02010600030101010101" pitchFamily="2" charset="-122"/>
                  </a:rPr>
                  <a:t>1</a:t>
                </a:r>
                <a:r>
                  <a:rPr lang="en-US" sz="1800" kern="0" dirty="0">
                    <a:effectLst/>
                    <a:latin typeface="Times New Roman" panose="02020603050405020304" pitchFamily="18" charset="0"/>
                    <a:ea typeface="Times New Roman" panose="02020603050405020304" pitchFamily="18" charset="0"/>
                  </a:rPr>
                  <a:t>Treat</a:t>
                </a:r>
                <a:r>
                  <a:rPr lang="en-US" sz="1800" b="1" baseline="-25000" dirty="0">
                    <a:effectLst/>
                    <a:latin typeface="Times New Roman" panose="02020603050405020304" pitchFamily="18" charset="0"/>
                    <a:ea typeface="DengXian" panose="02010600030101010101" pitchFamily="2" charset="-122"/>
                  </a:rPr>
                  <a:t>i  </a:t>
                </a:r>
                <a:r>
                  <a:rPr lang="en-US" sz="1800" dirty="0">
                    <a:effectLst/>
                    <a:latin typeface="Times New Roman" panose="02020603050405020304" pitchFamily="18" charset="0"/>
                    <a:ea typeface="DengXian" panose="02010600030101010101" pitchFamily="2" charset="-122"/>
                  </a:rPr>
                  <a:t>× </a:t>
                </a:r>
                <a:r>
                  <a:rPr lang="en-US" dirty="0" err="1">
                    <a:latin typeface="Times New Roman" panose="02020603050405020304" pitchFamily="18" charset="0"/>
                    <a:ea typeface="DengXian" panose="02010600030101010101" pitchFamily="2" charset="-122"/>
                  </a:rPr>
                  <a:t>Post</a:t>
                </a:r>
                <a:r>
                  <a:rPr lang="en-US" sz="1800" baseline="-25000" dirty="0" err="1">
                    <a:effectLst/>
                    <a:latin typeface="Times New Roman" panose="02020603050405020304" pitchFamily="18" charset="0"/>
                    <a:ea typeface="DengXian" panose="02010600030101010101" pitchFamily="2" charset="-122"/>
                  </a:rPr>
                  <a:t>i,t</a:t>
                </a:r>
                <a:r>
                  <a:rPr lang="en-US" sz="1800" dirty="0">
                    <a:effectLst/>
                    <a:latin typeface="Times New Roman" panose="02020603050405020304" pitchFamily="18" charset="0"/>
                    <a:ea typeface="DengXian" panose="02010600030101010101" pitchFamily="2" charset="-122"/>
                  </a:rPr>
                  <a:t> + </a:t>
                </a:r>
                <a14:m>
                  <m:oMath xmlns:m="http://schemas.openxmlformats.org/officeDocument/2006/math">
                    <m:r>
                      <a:rPr lang="en-US" sz="1800" i="1">
                        <a:effectLst/>
                        <a:latin typeface="Cambria Math" panose="02040503050406030204" pitchFamily="18" charset="0"/>
                        <a:ea typeface="DengXian" panose="02010600030101010101" pitchFamily="2" charset="-122"/>
                        <a:cs typeface="Times New Roman" panose="02020603050405020304" pitchFamily="18" charset="0"/>
                      </a:rPr>
                      <m:t> </m:t>
                    </m:r>
                    <m:nary>
                      <m:naryPr>
                        <m:chr m:val="∑"/>
                        <m:grow m:val="on"/>
                        <m:ctrlPr>
                          <a:rPr lang="en-US" i="1">
                            <a:effectLst/>
                            <a:latin typeface="Cambria Math" panose="02040503050406030204" pitchFamily="18" charset="0"/>
                            <a:cs typeface="Times New Roman" panose="02020603050405020304" pitchFamily="18" charset="0"/>
                          </a:rPr>
                        </m:ctrlPr>
                      </m:naryPr>
                      <m:sub>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𝑘</m:t>
                        </m:r>
                        <m:r>
                          <a:rPr lang="en-US" sz="1800" i="1">
                            <a:effectLst/>
                            <a:latin typeface="Cambria Math" panose="02040503050406030204" pitchFamily="18" charset="0"/>
                            <a:ea typeface="Cambria Math" panose="02040503050406030204" pitchFamily="18" charset="0"/>
                            <a:cs typeface="Times New Roman" panose="02020603050405020304" pitchFamily="18" charset="0"/>
                          </a:rPr>
                          <m:t>=2</m:t>
                        </m:r>
                      </m:sub>
                      <m:sup>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𝑛</m:t>
                        </m:r>
                      </m:sup>
                      <m:e>
                        <m:r>
                          <m:rPr>
                            <m:sty m:val="p"/>
                          </m:rPr>
                          <a:rPr lang="en-US" sz="1800">
                            <a:effectLst/>
                            <a:latin typeface="Cambria Math" panose="02040503050406030204" pitchFamily="18" charset="0"/>
                            <a:ea typeface="DengXian" panose="02010600030101010101" pitchFamily="2" charset="-122"/>
                            <a:cs typeface="Times New Roman" panose="02020603050405020304" pitchFamily="18" charset="0"/>
                          </a:rPr>
                          <m:t>β</m:t>
                        </m:r>
                      </m:e>
                    </m:nary>
                  </m:oMath>
                </a14:m>
                <a:r>
                  <a:rPr lang="en-US" sz="1800" baseline="-25000" dirty="0">
                    <a:effectLst/>
                    <a:latin typeface="Times New Roman" panose="02020603050405020304" pitchFamily="18" charset="0"/>
                    <a:ea typeface="DengXian" panose="02010600030101010101" pitchFamily="2" charset="-122"/>
                  </a:rPr>
                  <a:t>k</a:t>
                </a:r>
                <a:r>
                  <a:rPr lang="en-US" sz="1800" dirty="0">
                    <a:effectLst/>
                    <a:latin typeface="Times New Roman" panose="02020603050405020304" pitchFamily="18" charset="0"/>
                    <a:ea typeface="DengXian" panose="02010600030101010101" pitchFamily="2" charset="-122"/>
                  </a:rPr>
                  <a:t>(Control)</a:t>
                </a:r>
                <a:r>
                  <a:rPr lang="en-US" sz="1800" baseline="-25000" dirty="0" err="1">
                    <a:effectLst/>
                    <a:latin typeface="Times New Roman" panose="02020603050405020304" pitchFamily="18" charset="0"/>
                    <a:ea typeface="DengXian" panose="02010600030101010101" pitchFamily="2" charset="-122"/>
                  </a:rPr>
                  <a:t>i,t</a:t>
                </a:r>
                <a:r>
                  <a:rPr lang="en-US" sz="1800" baseline="-25000" dirty="0">
                    <a:effectLst/>
                    <a:latin typeface="Times New Roman" panose="02020603050405020304" pitchFamily="18" charset="0"/>
                    <a:ea typeface="DengXian" panose="02010600030101010101" pitchFamily="2" charset="-122"/>
                  </a:rPr>
                  <a:t>  </a:t>
                </a:r>
                <a:r>
                  <a:rPr lang="en-US" sz="1800" dirty="0">
                    <a:effectLst/>
                    <a:latin typeface="Times New Roman" panose="02020603050405020304" pitchFamily="18" charset="0"/>
                    <a:ea typeface="DengXian" panose="02010600030101010101" pitchFamily="2" charset="-122"/>
                  </a:rPr>
                  <a:t> + FE + </a:t>
                </a:r>
                <a:r>
                  <a:rPr lang="en-US" sz="1800" dirty="0" err="1">
                    <a:effectLst/>
                    <a:latin typeface="Times New Roman" panose="02020603050405020304" pitchFamily="18" charset="0"/>
                    <a:ea typeface="DengXian" panose="02010600030101010101" pitchFamily="2" charset="-122"/>
                  </a:rPr>
                  <a:t>ε</a:t>
                </a:r>
                <a:r>
                  <a:rPr lang="en-US" sz="1800" baseline="-25000" dirty="0" err="1">
                    <a:effectLst/>
                    <a:latin typeface="Times New Roman" panose="02020603050405020304" pitchFamily="18" charset="0"/>
                    <a:ea typeface="DengXian" panose="02010600030101010101" pitchFamily="2" charset="-122"/>
                  </a:rPr>
                  <a:t>i,t</a:t>
                </a:r>
                <a:r>
                  <a:rPr lang="en-US" sz="1800" dirty="0">
                    <a:effectLst/>
                    <a:latin typeface="Times New Roman" panose="02020603050405020304" pitchFamily="18" charset="0"/>
                    <a:ea typeface="DengXian" panose="02010600030101010101" pitchFamily="2" charset="-122"/>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mc:Choice>
        <mc:Fallback xmlns="">
          <p:sp>
            <p:nvSpPr>
              <p:cNvPr id="37" name="TextBox 36">
                <a:extLst>
                  <a:ext uri="{FF2B5EF4-FFF2-40B4-BE49-F238E27FC236}">
                    <a16:creationId xmlns:a16="http://schemas.microsoft.com/office/drawing/2014/main" id="{AEEF6B9C-1C41-B507-8760-DD59AB6E3AF3}"/>
                  </a:ext>
                </a:extLst>
              </p:cNvPr>
              <p:cNvSpPr txBox="1">
                <a:spLocks noRot="1" noChangeAspect="1" noMove="1" noResize="1" noEditPoints="1" noAdjustHandles="1" noChangeArrowheads="1" noChangeShapeType="1" noTextEdit="1"/>
              </p:cNvSpPr>
              <p:nvPr/>
            </p:nvSpPr>
            <p:spPr>
              <a:xfrm>
                <a:off x="850339" y="2553809"/>
                <a:ext cx="10491313" cy="369332"/>
              </a:xfrm>
              <a:prstGeom prst="rect">
                <a:avLst/>
              </a:prstGeom>
              <a:blipFill>
                <a:blip r:embed="rId3"/>
                <a:stretch>
                  <a:fillRect t="-119672" b="-183607"/>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C5A547EA-20E3-EB95-AEAD-D181A6678AB6}"/>
              </a:ext>
            </a:extLst>
          </p:cNvPr>
          <p:cNvSpPr txBox="1"/>
          <p:nvPr/>
        </p:nvSpPr>
        <p:spPr>
          <a:xfrm>
            <a:off x="374451" y="3419339"/>
            <a:ext cx="12191999" cy="2031325"/>
          </a:xfrm>
          <a:prstGeom prst="rect">
            <a:avLst/>
          </a:prstGeom>
          <a:noFill/>
        </p:spPr>
        <p:txBody>
          <a:bodyPr wrap="square">
            <a:spAutoFit/>
          </a:bodyPr>
          <a:lstStyle/>
          <a:p>
            <a:pPr marL="285750" indent="-285750" eaLnBrk="0" fontAlgn="base" hangingPunct="0">
              <a:spcBef>
                <a:spcPct val="0"/>
              </a:spcBef>
              <a:spcAft>
                <a:spcPct val="0"/>
              </a:spcAft>
              <a:buFont typeface="Wingdings" panose="05000000000000000000" pitchFamily="2" charset="2"/>
              <a:buChar char="v"/>
            </a:pPr>
            <a:r>
              <a:rPr lang="en-US" sz="1800" dirty="0" err="1">
                <a:solidFill>
                  <a:srgbClr val="0D0D0D"/>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Y</a:t>
            </a:r>
            <a:r>
              <a:rPr lang="en-US" sz="1800" baseline="-25000" dirty="0" err="1">
                <a:solidFill>
                  <a:srgbClr val="0D0D0D"/>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i,t</a:t>
            </a:r>
            <a:r>
              <a:rPr lang="en-US" sz="1800" baseline="-25000" dirty="0">
                <a:solidFill>
                  <a:srgbClr val="0D0D0D"/>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r>
              <a:rPr lang="en-US" sz="1800" dirty="0">
                <a:solidFill>
                  <a:srgbClr val="0D0D0D"/>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represents </a:t>
            </a:r>
            <a:r>
              <a:rPr lang="en-US" dirty="0">
                <a:solidFill>
                  <a:srgbClr val="0D0D0D"/>
                </a:solidFill>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n</a:t>
            </a:r>
            <a:r>
              <a:rPr lang="en-US" sz="1800" dirty="0">
                <a:solidFill>
                  <a:srgbClr val="0D0D0D"/>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ationality</a:t>
            </a:r>
            <a:r>
              <a:rPr lang="en-US" dirty="0">
                <a:solidFill>
                  <a:srgbClr val="0D0D0D"/>
                </a:solidFill>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r>
              <a:rPr lang="en-US" sz="1800" dirty="0">
                <a:solidFill>
                  <a:srgbClr val="0D0D0D"/>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diversity, and carbon emission. </a:t>
            </a:r>
          </a:p>
          <a:p>
            <a:pPr eaLnBrk="0" fontAlgn="base" hangingPunct="0">
              <a:spcBef>
                <a:spcPct val="0"/>
              </a:spcBef>
              <a:spcAft>
                <a:spcPct val="0"/>
              </a:spcAf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Propensity score matching selects control firms matching treated firms based on pre-regulation firm characteristics.</a:t>
            </a:r>
          </a:p>
          <a:p>
            <a:pPr marR="0" lvl="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en-US" sz="1800" dirty="0" err="1">
                <a:solidFill>
                  <a:srgbClr val="0D0D0D"/>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Post</a:t>
            </a:r>
            <a:r>
              <a:rPr lang="en-US" sz="1800" baseline="-25000" dirty="0" err="1">
                <a:solidFill>
                  <a:srgbClr val="0D0D0D"/>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i,t</a:t>
            </a:r>
            <a:r>
              <a:rPr lang="en-US" sz="1800" baseline="-25000" dirty="0">
                <a:solidFill>
                  <a:srgbClr val="0D0D0D"/>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r>
              <a:rPr lang="en-US" sz="1800" dirty="0">
                <a:solidFill>
                  <a:srgbClr val="0D0D0D"/>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is equal to one for the period following 2008</a:t>
            </a:r>
          </a:p>
          <a:p>
            <a:pPr marR="0" lvl="0" algn="l" defTabSz="914400" rtl="0" eaLnBrk="0" fontAlgn="base" latinLnBrk="0" hangingPunct="0">
              <a:lnSpc>
                <a:spcPct val="100000"/>
              </a:lnSpc>
              <a:spcBef>
                <a:spcPct val="0"/>
              </a:spcBef>
              <a:spcAft>
                <a:spcPct val="0"/>
              </a:spcAft>
              <a:buClrTx/>
              <a:buSzTx/>
              <a:tabLst/>
            </a:pPr>
            <a:endParaRPr lang="en-US" sz="1800" dirty="0">
              <a:solidFill>
                <a:srgbClr val="0D0D0D"/>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Treated firms are all public US firms affected by the diversity mandate; control firms are from other countries unaffected. </a:t>
            </a:r>
          </a:p>
        </p:txBody>
      </p:sp>
      <p:sp>
        <p:nvSpPr>
          <p:cNvPr id="30" name="TextBox 29">
            <a:extLst>
              <a:ext uri="{FF2B5EF4-FFF2-40B4-BE49-F238E27FC236}">
                <a16:creationId xmlns:a16="http://schemas.microsoft.com/office/drawing/2014/main" id="{05E7D931-2720-3037-8954-06AF5C1A1FC4}"/>
              </a:ext>
            </a:extLst>
          </p:cNvPr>
          <p:cNvSpPr txBox="1"/>
          <p:nvPr/>
        </p:nvSpPr>
        <p:spPr>
          <a:xfrm>
            <a:off x="228647" y="1942609"/>
            <a:ext cx="3793787"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Difference-in-difference model</a:t>
            </a:r>
          </a:p>
        </p:txBody>
      </p:sp>
      <p:sp>
        <p:nvSpPr>
          <p:cNvPr id="2" name="TextBox 1">
            <a:extLst>
              <a:ext uri="{FF2B5EF4-FFF2-40B4-BE49-F238E27FC236}">
                <a16:creationId xmlns:a16="http://schemas.microsoft.com/office/drawing/2014/main" id="{59F22E8E-AB21-FB07-A5C3-1DE994A9268E}"/>
              </a:ext>
            </a:extLst>
          </p:cNvPr>
          <p:cNvSpPr txBox="1"/>
          <p:nvPr/>
        </p:nvSpPr>
        <p:spPr>
          <a:xfrm>
            <a:off x="11813122" y="5901368"/>
            <a:ext cx="471839" cy="369332"/>
          </a:xfrm>
          <a:prstGeom prst="rect">
            <a:avLst/>
          </a:prstGeom>
          <a:noFill/>
        </p:spPr>
        <p:txBody>
          <a:bodyPr wrap="square" rtlCol="0">
            <a:spAutoFit/>
          </a:bodyPr>
          <a:lstStyle/>
          <a:p>
            <a:r>
              <a:rPr lang="en-US" dirty="0"/>
              <a:t>11</a:t>
            </a:r>
          </a:p>
        </p:txBody>
      </p:sp>
      <p:grpSp>
        <p:nvGrpSpPr>
          <p:cNvPr id="16" name="Group 15">
            <a:extLst>
              <a:ext uri="{FF2B5EF4-FFF2-40B4-BE49-F238E27FC236}">
                <a16:creationId xmlns:a16="http://schemas.microsoft.com/office/drawing/2014/main" id="{460E36B8-78BA-8AC6-22AA-D090F9662E5D}"/>
              </a:ext>
            </a:extLst>
          </p:cNvPr>
          <p:cNvGrpSpPr/>
          <p:nvPr/>
        </p:nvGrpSpPr>
        <p:grpSpPr>
          <a:xfrm>
            <a:off x="-5" y="6264326"/>
            <a:ext cx="12202504" cy="593675"/>
            <a:chOff x="0" y="124427"/>
            <a:chExt cx="9151876" cy="470607"/>
          </a:xfrm>
        </p:grpSpPr>
        <p:sp>
          <p:nvSpPr>
            <p:cNvPr id="26" name="Rectangle 25">
              <a:extLst>
                <a:ext uri="{FF2B5EF4-FFF2-40B4-BE49-F238E27FC236}">
                  <a16:creationId xmlns:a16="http://schemas.microsoft.com/office/drawing/2014/main" id="{7D5E2949-26B3-8A87-C60F-076382BAEBB3}"/>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27" name="Rectangle 26">
              <a:extLst>
                <a:ext uri="{FF2B5EF4-FFF2-40B4-BE49-F238E27FC236}">
                  <a16:creationId xmlns:a16="http://schemas.microsoft.com/office/drawing/2014/main" id="{2ACD6EFF-65D8-3F73-6FE5-D313995DEFF4}"/>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28" name="Group 27">
            <a:extLst>
              <a:ext uri="{FF2B5EF4-FFF2-40B4-BE49-F238E27FC236}">
                <a16:creationId xmlns:a16="http://schemas.microsoft.com/office/drawing/2014/main" id="{478052E9-E4C8-E652-1B6C-50A73120A5E9}"/>
              </a:ext>
            </a:extLst>
          </p:cNvPr>
          <p:cNvGrpSpPr/>
          <p:nvPr/>
        </p:nvGrpSpPr>
        <p:grpSpPr>
          <a:xfrm>
            <a:off x="92532" y="6312406"/>
            <a:ext cx="12088971" cy="415023"/>
            <a:chOff x="427586" y="6403217"/>
            <a:chExt cx="8855784" cy="330924"/>
          </a:xfrm>
        </p:grpSpPr>
        <p:grpSp>
          <p:nvGrpSpPr>
            <p:cNvPr id="31" name="Group 30">
              <a:extLst>
                <a:ext uri="{FF2B5EF4-FFF2-40B4-BE49-F238E27FC236}">
                  <a16:creationId xmlns:a16="http://schemas.microsoft.com/office/drawing/2014/main" id="{909766BD-F0BE-69DD-1E51-2AEC5B42E0DC}"/>
                </a:ext>
              </a:extLst>
            </p:cNvPr>
            <p:cNvGrpSpPr/>
            <p:nvPr/>
          </p:nvGrpSpPr>
          <p:grpSpPr>
            <a:xfrm>
              <a:off x="427586" y="6403217"/>
              <a:ext cx="8855784" cy="330924"/>
              <a:chOff x="427586" y="6403217"/>
              <a:chExt cx="8855784" cy="330924"/>
            </a:xfrm>
          </p:grpSpPr>
          <p:cxnSp>
            <p:nvCxnSpPr>
              <p:cNvPr id="34" name="Straight Connector 33">
                <a:extLst>
                  <a:ext uri="{FF2B5EF4-FFF2-40B4-BE49-F238E27FC236}">
                    <a16:creationId xmlns:a16="http://schemas.microsoft.com/office/drawing/2014/main" id="{6B82F76F-FE1C-8D60-A875-CFFDB4DE22A0}"/>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D4C5864A-FDF6-DE39-DE08-97670E41BC90}"/>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Oval 38">
                <a:extLst>
                  <a:ext uri="{FF2B5EF4-FFF2-40B4-BE49-F238E27FC236}">
                    <a16:creationId xmlns:a16="http://schemas.microsoft.com/office/drawing/2014/main" id="{477EE95F-3E7B-4993-9D69-3C6A2A97946C}"/>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Oval 39">
                <a:extLst>
                  <a:ext uri="{FF2B5EF4-FFF2-40B4-BE49-F238E27FC236}">
                    <a16:creationId xmlns:a16="http://schemas.microsoft.com/office/drawing/2014/main" id="{70072D45-3EF4-CEE5-E72A-4450AB448CD1}"/>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Oval 40">
                <a:extLst>
                  <a:ext uri="{FF2B5EF4-FFF2-40B4-BE49-F238E27FC236}">
                    <a16:creationId xmlns:a16="http://schemas.microsoft.com/office/drawing/2014/main" id="{9CD9ABFA-2D6B-BE25-CD48-7B590535734B}"/>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Oval 41">
                <a:extLst>
                  <a:ext uri="{FF2B5EF4-FFF2-40B4-BE49-F238E27FC236}">
                    <a16:creationId xmlns:a16="http://schemas.microsoft.com/office/drawing/2014/main" id="{E63B4A72-D2C6-5A69-9C72-30CE3FEA7974}"/>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TextBox 64">
                <a:extLst>
                  <a:ext uri="{FF2B5EF4-FFF2-40B4-BE49-F238E27FC236}">
                    <a16:creationId xmlns:a16="http://schemas.microsoft.com/office/drawing/2014/main" id="{D96ED77D-3877-1899-6E2F-7100753195FE}"/>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44" name="TextBox 65">
                <a:extLst>
                  <a:ext uri="{FF2B5EF4-FFF2-40B4-BE49-F238E27FC236}">
                    <a16:creationId xmlns:a16="http://schemas.microsoft.com/office/drawing/2014/main" id="{1EF2841E-33BB-D63D-3879-D5480667E89D}"/>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45" name="TextBox 66">
                <a:extLst>
                  <a:ext uri="{FF2B5EF4-FFF2-40B4-BE49-F238E27FC236}">
                    <a16:creationId xmlns:a16="http://schemas.microsoft.com/office/drawing/2014/main" id="{1555BC9D-58D9-A192-FD01-57F89B70F8C9}"/>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46" name="TextBox 67">
                <a:extLst>
                  <a:ext uri="{FF2B5EF4-FFF2-40B4-BE49-F238E27FC236}">
                    <a16:creationId xmlns:a16="http://schemas.microsoft.com/office/drawing/2014/main" id="{F6B58757-2A1F-7E75-3BEA-9215CFC64997}"/>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grpSp>
        <p:sp>
          <p:nvSpPr>
            <p:cNvPr id="32" name="TextBox 52">
              <a:extLst>
                <a:ext uri="{FF2B5EF4-FFF2-40B4-BE49-F238E27FC236}">
                  <a16:creationId xmlns:a16="http://schemas.microsoft.com/office/drawing/2014/main" id="{2BA36241-0C92-140F-0C99-72F4FADB2215}"/>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47" name="Oval 46">
            <a:extLst>
              <a:ext uri="{FF2B5EF4-FFF2-40B4-BE49-F238E27FC236}">
                <a16:creationId xmlns:a16="http://schemas.microsoft.com/office/drawing/2014/main" id="{8AEF2FA8-5332-6756-E187-BC5A7516838E}"/>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Oval 47">
            <a:extLst>
              <a:ext uri="{FF2B5EF4-FFF2-40B4-BE49-F238E27FC236}">
                <a16:creationId xmlns:a16="http://schemas.microsoft.com/office/drawing/2014/main" id="{A8920DF9-30AF-0509-9085-470823B69B25}"/>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TextBox 67">
            <a:extLst>
              <a:ext uri="{FF2B5EF4-FFF2-40B4-BE49-F238E27FC236}">
                <a16:creationId xmlns:a16="http://schemas.microsoft.com/office/drawing/2014/main" id="{B6C53A2C-CAC3-2E18-8C53-D6D12360108F}"/>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50" name="TextBox 67">
            <a:extLst>
              <a:ext uri="{FF2B5EF4-FFF2-40B4-BE49-F238E27FC236}">
                <a16:creationId xmlns:a16="http://schemas.microsoft.com/office/drawing/2014/main" id="{6CC34270-1310-3660-EB77-7F28A8796603}"/>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51" name="Rectangle 50">
            <a:extLst>
              <a:ext uri="{FF2B5EF4-FFF2-40B4-BE49-F238E27FC236}">
                <a16:creationId xmlns:a16="http://schemas.microsoft.com/office/drawing/2014/main" id="{254DAF0C-2495-CAC9-276A-1BAAE0C5FA8A}"/>
              </a:ext>
            </a:extLst>
          </p:cNvPr>
          <p:cNvSpPr/>
          <p:nvPr/>
        </p:nvSpPr>
        <p:spPr>
          <a:xfrm>
            <a:off x="8930512" y="6286457"/>
            <a:ext cx="332525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60A7D2C-3616-3C6F-DFBD-9E09811BA8C2}"/>
              </a:ext>
            </a:extLst>
          </p:cNvPr>
          <p:cNvSpPr/>
          <p:nvPr/>
        </p:nvSpPr>
        <p:spPr>
          <a:xfrm>
            <a:off x="7176911" y="6276839"/>
            <a:ext cx="1724404" cy="581161"/>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5193F64D-AF92-7DF0-D7EC-752FF0D842D0}"/>
              </a:ext>
            </a:extLst>
          </p:cNvPr>
          <p:cNvSpPr/>
          <p:nvPr/>
        </p:nvSpPr>
        <p:spPr>
          <a:xfrm>
            <a:off x="17778" y="6251813"/>
            <a:ext cx="7138137" cy="606187"/>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F408FAA3-D5F7-06D4-580A-ED805183F6FF}"/>
              </a:ext>
            </a:extLst>
          </p:cNvPr>
          <p:cNvGrpSpPr/>
          <p:nvPr/>
        </p:nvGrpSpPr>
        <p:grpSpPr>
          <a:xfrm>
            <a:off x="-5" y="6264326"/>
            <a:ext cx="12202504" cy="593675"/>
            <a:chOff x="0" y="124427"/>
            <a:chExt cx="9151876" cy="470607"/>
          </a:xfrm>
        </p:grpSpPr>
        <p:sp>
          <p:nvSpPr>
            <p:cNvPr id="55" name="Rectangle 54">
              <a:extLst>
                <a:ext uri="{FF2B5EF4-FFF2-40B4-BE49-F238E27FC236}">
                  <a16:creationId xmlns:a16="http://schemas.microsoft.com/office/drawing/2014/main" id="{8D2DDA2C-5179-FF73-1BB7-18C72B66FE86}"/>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56" name="Rectangle 55">
              <a:extLst>
                <a:ext uri="{FF2B5EF4-FFF2-40B4-BE49-F238E27FC236}">
                  <a16:creationId xmlns:a16="http://schemas.microsoft.com/office/drawing/2014/main" id="{8E1F02A2-FBD2-7208-BA2A-86421269DA0A}"/>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57" name="Group 56">
            <a:extLst>
              <a:ext uri="{FF2B5EF4-FFF2-40B4-BE49-F238E27FC236}">
                <a16:creationId xmlns:a16="http://schemas.microsoft.com/office/drawing/2014/main" id="{0D52AD4B-0B93-76CB-62B2-635840FCF7C9}"/>
              </a:ext>
            </a:extLst>
          </p:cNvPr>
          <p:cNvGrpSpPr/>
          <p:nvPr/>
        </p:nvGrpSpPr>
        <p:grpSpPr>
          <a:xfrm>
            <a:off x="92532" y="6312406"/>
            <a:ext cx="12088971" cy="415023"/>
            <a:chOff x="427586" y="6403217"/>
            <a:chExt cx="8855784" cy="330924"/>
          </a:xfrm>
        </p:grpSpPr>
        <p:grpSp>
          <p:nvGrpSpPr>
            <p:cNvPr id="58" name="Group 57">
              <a:extLst>
                <a:ext uri="{FF2B5EF4-FFF2-40B4-BE49-F238E27FC236}">
                  <a16:creationId xmlns:a16="http://schemas.microsoft.com/office/drawing/2014/main" id="{2A16D636-31C7-53AA-BC9B-02F5052E6496}"/>
                </a:ext>
              </a:extLst>
            </p:cNvPr>
            <p:cNvGrpSpPr/>
            <p:nvPr/>
          </p:nvGrpSpPr>
          <p:grpSpPr>
            <a:xfrm>
              <a:off x="427586" y="6403217"/>
              <a:ext cx="8855784" cy="330924"/>
              <a:chOff x="427586" y="6403217"/>
              <a:chExt cx="8855784" cy="330924"/>
            </a:xfrm>
          </p:grpSpPr>
          <p:cxnSp>
            <p:nvCxnSpPr>
              <p:cNvPr id="60" name="Straight Connector 59">
                <a:extLst>
                  <a:ext uri="{FF2B5EF4-FFF2-40B4-BE49-F238E27FC236}">
                    <a16:creationId xmlns:a16="http://schemas.microsoft.com/office/drawing/2014/main" id="{54DF9BF0-B04A-4DC7-51B1-7AC307404162}"/>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DDB189B9-1BDB-6331-D023-E7969B1A54AD}"/>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2" name="Oval 61">
                <a:extLst>
                  <a:ext uri="{FF2B5EF4-FFF2-40B4-BE49-F238E27FC236}">
                    <a16:creationId xmlns:a16="http://schemas.microsoft.com/office/drawing/2014/main" id="{BDE3D6D2-7717-A753-08AD-D5357E298C5E}"/>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3" name="Oval 62">
                <a:extLst>
                  <a:ext uri="{FF2B5EF4-FFF2-40B4-BE49-F238E27FC236}">
                    <a16:creationId xmlns:a16="http://schemas.microsoft.com/office/drawing/2014/main" id="{42625810-00AA-F298-9BC4-82DEBE07A4F8}"/>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4" name="Oval 63">
                <a:extLst>
                  <a:ext uri="{FF2B5EF4-FFF2-40B4-BE49-F238E27FC236}">
                    <a16:creationId xmlns:a16="http://schemas.microsoft.com/office/drawing/2014/main" id="{B609CCCF-CCEB-7644-D33E-45E5B478DFE5}"/>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5" name="Oval 64">
                <a:extLst>
                  <a:ext uri="{FF2B5EF4-FFF2-40B4-BE49-F238E27FC236}">
                    <a16:creationId xmlns:a16="http://schemas.microsoft.com/office/drawing/2014/main" id="{02710C3E-BA1C-4B23-CDA9-711702A60714}"/>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6" name="TextBox 64">
                <a:extLst>
                  <a:ext uri="{FF2B5EF4-FFF2-40B4-BE49-F238E27FC236}">
                    <a16:creationId xmlns:a16="http://schemas.microsoft.com/office/drawing/2014/main" id="{4453FAB1-8D60-D868-5EF4-AFC3D01E0317}"/>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67" name="TextBox 65">
                <a:extLst>
                  <a:ext uri="{FF2B5EF4-FFF2-40B4-BE49-F238E27FC236}">
                    <a16:creationId xmlns:a16="http://schemas.microsoft.com/office/drawing/2014/main" id="{0E394369-2279-9421-8BDE-5C1B5D9B783E}"/>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68" name="TextBox 66">
                <a:extLst>
                  <a:ext uri="{FF2B5EF4-FFF2-40B4-BE49-F238E27FC236}">
                    <a16:creationId xmlns:a16="http://schemas.microsoft.com/office/drawing/2014/main" id="{49B8D490-7959-6EDA-25CA-DA1B9CDD02A7}"/>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69" name="TextBox 67">
                <a:extLst>
                  <a:ext uri="{FF2B5EF4-FFF2-40B4-BE49-F238E27FC236}">
                    <a16:creationId xmlns:a16="http://schemas.microsoft.com/office/drawing/2014/main" id="{168ED7E3-CD8A-786F-DC71-97CB91F4C8D3}"/>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59" name="TextBox 52">
              <a:extLst>
                <a:ext uri="{FF2B5EF4-FFF2-40B4-BE49-F238E27FC236}">
                  <a16:creationId xmlns:a16="http://schemas.microsoft.com/office/drawing/2014/main" id="{5C04E555-E592-39FA-EF58-3E856FFAA368}"/>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70" name="Oval 69">
            <a:extLst>
              <a:ext uri="{FF2B5EF4-FFF2-40B4-BE49-F238E27FC236}">
                <a16:creationId xmlns:a16="http://schemas.microsoft.com/office/drawing/2014/main" id="{1B55204A-45A3-6A24-C670-3212C67BFF1B}"/>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1" name="Oval 70">
            <a:extLst>
              <a:ext uri="{FF2B5EF4-FFF2-40B4-BE49-F238E27FC236}">
                <a16:creationId xmlns:a16="http://schemas.microsoft.com/office/drawing/2014/main" id="{2144BB4A-686E-A7C4-AA82-CF6A71FB03EA}"/>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2" name="TextBox 67">
            <a:extLst>
              <a:ext uri="{FF2B5EF4-FFF2-40B4-BE49-F238E27FC236}">
                <a16:creationId xmlns:a16="http://schemas.microsoft.com/office/drawing/2014/main" id="{6671B13B-BB61-DA5B-1320-C3A93E5917AF}"/>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73" name="TextBox 67">
            <a:extLst>
              <a:ext uri="{FF2B5EF4-FFF2-40B4-BE49-F238E27FC236}">
                <a16:creationId xmlns:a16="http://schemas.microsoft.com/office/drawing/2014/main" id="{89CFC0DD-D094-1CD7-82D2-9E3FFA429D0A}"/>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74" name="Rectangle 73">
            <a:extLst>
              <a:ext uri="{FF2B5EF4-FFF2-40B4-BE49-F238E27FC236}">
                <a16:creationId xmlns:a16="http://schemas.microsoft.com/office/drawing/2014/main" id="{98E6AF5C-FD9D-26CA-A275-79DDD4852FF9}"/>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496E69B-31B6-C300-EA9B-CC02C8045344}"/>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A597A650-6AF1-2CD6-DD70-0D68940A3B01}"/>
              </a:ext>
            </a:extLst>
          </p:cNvPr>
          <p:cNvGrpSpPr/>
          <p:nvPr/>
        </p:nvGrpSpPr>
        <p:grpSpPr>
          <a:xfrm>
            <a:off x="-5" y="6264326"/>
            <a:ext cx="12202504" cy="593675"/>
            <a:chOff x="0" y="124427"/>
            <a:chExt cx="9151876" cy="470607"/>
          </a:xfrm>
        </p:grpSpPr>
        <p:sp>
          <p:nvSpPr>
            <p:cNvPr id="77" name="Rectangle 76">
              <a:extLst>
                <a:ext uri="{FF2B5EF4-FFF2-40B4-BE49-F238E27FC236}">
                  <a16:creationId xmlns:a16="http://schemas.microsoft.com/office/drawing/2014/main" id="{4831F771-87F3-DD88-FA1B-1FBA0F541340}"/>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78" name="Rectangle 77">
              <a:extLst>
                <a:ext uri="{FF2B5EF4-FFF2-40B4-BE49-F238E27FC236}">
                  <a16:creationId xmlns:a16="http://schemas.microsoft.com/office/drawing/2014/main" id="{81584F9F-BFEE-8F1E-D48E-61EB5E986D9D}"/>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79" name="Group 78">
            <a:extLst>
              <a:ext uri="{FF2B5EF4-FFF2-40B4-BE49-F238E27FC236}">
                <a16:creationId xmlns:a16="http://schemas.microsoft.com/office/drawing/2014/main" id="{FF91E89A-EF7A-1895-BA17-2DAE17B99D1E}"/>
              </a:ext>
            </a:extLst>
          </p:cNvPr>
          <p:cNvGrpSpPr/>
          <p:nvPr/>
        </p:nvGrpSpPr>
        <p:grpSpPr>
          <a:xfrm>
            <a:off x="92532" y="6312406"/>
            <a:ext cx="12088971" cy="415023"/>
            <a:chOff x="427586" y="6403217"/>
            <a:chExt cx="8855784" cy="330924"/>
          </a:xfrm>
        </p:grpSpPr>
        <p:grpSp>
          <p:nvGrpSpPr>
            <p:cNvPr id="80" name="Group 79">
              <a:extLst>
                <a:ext uri="{FF2B5EF4-FFF2-40B4-BE49-F238E27FC236}">
                  <a16:creationId xmlns:a16="http://schemas.microsoft.com/office/drawing/2014/main" id="{222826E1-DD26-B183-F121-DF0B07C69754}"/>
                </a:ext>
              </a:extLst>
            </p:cNvPr>
            <p:cNvGrpSpPr/>
            <p:nvPr/>
          </p:nvGrpSpPr>
          <p:grpSpPr>
            <a:xfrm>
              <a:off x="427586" y="6403217"/>
              <a:ext cx="8855784" cy="330924"/>
              <a:chOff x="427586" y="6403217"/>
              <a:chExt cx="8855784" cy="330924"/>
            </a:xfrm>
          </p:grpSpPr>
          <p:cxnSp>
            <p:nvCxnSpPr>
              <p:cNvPr id="82" name="Straight Connector 81">
                <a:extLst>
                  <a:ext uri="{FF2B5EF4-FFF2-40B4-BE49-F238E27FC236}">
                    <a16:creationId xmlns:a16="http://schemas.microsoft.com/office/drawing/2014/main" id="{464FB890-7C30-49D0-D32F-90ED0AAB0754}"/>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0C9E0ACB-C179-530A-333A-0BE25CEFADB9}"/>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4" name="Oval 83">
                <a:extLst>
                  <a:ext uri="{FF2B5EF4-FFF2-40B4-BE49-F238E27FC236}">
                    <a16:creationId xmlns:a16="http://schemas.microsoft.com/office/drawing/2014/main" id="{90B908D7-3807-83A8-BAC8-D22374B22EEC}"/>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5" name="Oval 84">
                <a:extLst>
                  <a:ext uri="{FF2B5EF4-FFF2-40B4-BE49-F238E27FC236}">
                    <a16:creationId xmlns:a16="http://schemas.microsoft.com/office/drawing/2014/main" id="{A42BF79D-46E6-79C1-0E57-F569636558A5}"/>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6" name="Oval 85">
                <a:extLst>
                  <a:ext uri="{FF2B5EF4-FFF2-40B4-BE49-F238E27FC236}">
                    <a16:creationId xmlns:a16="http://schemas.microsoft.com/office/drawing/2014/main" id="{1B0C5AB4-02CB-7334-5D9A-C9BD1B36553E}"/>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7" name="Oval 86">
                <a:extLst>
                  <a:ext uri="{FF2B5EF4-FFF2-40B4-BE49-F238E27FC236}">
                    <a16:creationId xmlns:a16="http://schemas.microsoft.com/office/drawing/2014/main" id="{E8E46BB3-C585-0B60-D9B8-F4F50A512354}"/>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8" name="TextBox 87">
                <a:extLst>
                  <a:ext uri="{FF2B5EF4-FFF2-40B4-BE49-F238E27FC236}">
                    <a16:creationId xmlns:a16="http://schemas.microsoft.com/office/drawing/2014/main" id="{B15ADC77-66CF-1BFE-E1CE-D414A90D276E}"/>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89" name="TextBox 88">
                <a:extLst>
                  <a:ext uri="{FF2B5EF4-FFF2-40B4-BE49-F238E27FC236}">
                    <a16:creationId xmlns:a16="http://schemas.microsoft.com/office/drawing/2014/main" id="{9B94C9CD-B3E8-87F0-FD54-40D9985B96BF}"/>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90" name="TextBox 89">
                <a:extLst>
                  <a:ext uri="{FF2B5EF4-FFF2-40B4-BE49-F238E27FC236}">
                    <a16:creationId xmlns:a16="http://schemas.microsoft.com/office/drawing/2014/main" id="{0C07EA4E-A95E-834E-B3F6-C4FE9EE57985}"/>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91" name="TextBox 90">
                <a:extLst>
                  <a:ext uri="{FF2B5EF4-FFF2-40B4-BE49-F238E27FC236}">
                    <a16:creationId xmlns:a16="http://schemas.microsoft.com/office/drawing/2014/main" id="{8875C7FB-266A-8646-A295-4742B1381CA3}"/>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81" name="TextBox 52">
              <a:extLst>
                <a:ext uri="{FF2B5EF4-FFF2-40B4-BE49-F238E27FC236}">
                  <a16:creationId xmlns:a16="http://schemas.microsoft.com/office/drawing/2014/main" id="{B7FD7E22-321C-2B36-8B42-5A7E4731844C}"/>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92" name="Oval 91">
            <a:extLst>
              <a:ext uri="{FF2B5EF4-FFF2-40B4-BE49-F238E27FC236}">
                <a16:creationId xmlns:a16="http://schemas.microsoft.com/office/drawing/2014/main" id="{2AC91C28-EAF6-625A-4F6C-2F937A85978E}"/>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3" name="Oval 92">
            <a:extLst>
              <a:ext uri="{FF2B5EF4-FFF2-40B4-BE49-F238E27FC236}">
                <a16:creationId xmlns:a16="http://schemas.microsoft.com/office/drawing/2014/main" id="{D67614F2-E82D-9509-BBB9-237B6B2199DC}"/>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4" name="TextBox 67">
            <a:extLst>
              <a:ext uri="{FF2B5EF4-FFF2-40B4-BE49-F238E27FC236}">
                <a16:creationId xmlns:a16="http://schemas.microsoft.com/office/drawing/2014/main" id="{8C94149A-8E59-38D3-178C-0F072A5A537D}"/>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95" name="TextBox 67">
            <a:extLst>
              <a:ext uri="{FF2B5EF4-FFF2-40B4-BE49-F238E27FC236}">
                <a16:creationId xmlns:a16="http://schemas.microsoft.com/office/drawing/2014/main" id="{76D881E4-6F12-6D7E-0AE9-4FFC15863E6D}"/>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96" name="Rectangle 95">
            <a:extLst>
              <a:ext uri="{FF2B5EF4-FFF2-40B4-BE49-F238E27FC236}">
                <a16:creationId xmlns:a16="http://schemas.microsoft.com/office/drawing/2014/main" id="{98476F93-1588-1A50-3CC3-21B79BE2D7AD}"/>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AB9DBDA4-AD2E-0749-DE09-7D3F6AB0E5E1}"/>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3DF54A79-94E2-E4CF-8003-94413717665B}"/>
              </a:ext>
            </a:extLst>
          </p:cNvPr>
          <p:cNvGrpSpPr/>
          <p:nvPr/>
        </p:nvGrpSpPr>
        <p:grpSpPr>
          <a:xfrm>
            <a:off x="-5" y="6264326"/>
            <a:ext cx="12202504" cy="593675"/>
            <a:chOff x="0" y="124427"/>
            <a:chExt cx="9151876" cy="470607"/>
          </a:xfrm>
        </p:grpSpPr>
        <p:sp>
          <p:nvSpPr>
            <p:cNvPr id="99" name="Rectangle 98">
              <a:extLst>
                <a:ext uri="{FF2B5EF4-FFF2-40B4-BE49-F238E27FC236}">
                  <a16:creationId xmlns:a16="http://schemas.microsoft.com/office/drawing/2014/main" id="{E2773624-E6F0-0AAC-F823-0BE0D3A65E6A}"/>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100" name="Rectangle 99">
              <a:extLst>
                <a:ext uri="{FF2B5EF4-FFF2-40B4-BE49-F238E27FC236}">
                  <a16:creationId xmlns:a16="http://schemas.microsoft.com/office/drawing/2014/main" id="{23EF7590-486E-25BB-10AD-9E13AC348365}"/>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101" name="Group 100">
            <a:extLst>
              <a:ext uri="{FF2B5EF4-FFF2-40B4-BE49-F238E27FC236}">
                <a16:creationId xmlns:a16="http://schemas.microsoft.com/office/drawing/2014/main" id="{DA9C4268-E9E2-B68F-CCB6-8B9E62B49C09}"/>
              </a:ext>
            </a:extLst>
          </p:cNvPr>
          <p:cNvGrpSpPr/>
          <p:nvPr/>
        </p:nvGrpSpPr>
        <p:grpSpPr>
          <a:xfrm>
            <a:off x="92532" y="6312402"/>
            <a:ext cx="12088971" cy="533087"/>
            <a:chOff x="427586" y="6403216"/>
            <a:chExt cx="8855784" cy="425064"/>
          </a:xfrm>
        </p:grpSpPr>
        <p:grpSp>
          <p:nvGrpSpPr>
            <p:cNvPr id="102" name="Group 101">
              <a:extLst>
                <a:ext uri="{FF2B5EF4-FFF2-40B4-BE49-F238E27FC236}">
                  <a16:creationId xmlns:a16="http://schemas.microsoft.com/office/drawing/2014/main" id="{5D611796-C3C1-B003-DB0B-11C0AC5FDE8D}"/>
                </a:ext>
              </a:extLst>
            </p:cNvPr>
            <p:cNvGrpSpPr/>
            <p:nvPr/>
          </p:nvGrpSpPr>
          <p:grpSpPr>
            <a:xfrm>
              <a:off x="427586" y="6403217"/>
              <a:ext cx="8855784" cy="425063"/>
              <a:chOff x="427586" y="6403217"/>
              <a:chExt cx="8855784" cy="425063"/>
            </a:xfrm>
          </p:grpSpPr>
          <p:cxnSp>
            <p:nvCxnSpPr>
              <p:cNvPr id="104" name="Straight Connector 103">
                <a:extLst>
                  <a:ext uri="{FF2B5EF4-FFF2-40B4-BE49-F238E27FC236}">
                    <a16:creationId xmlns:a16="http://schemas.microsoft.com/office/drawing/2014/main" id="{7D363524-65E8-580E-594A-6DA3D02A66D1}"/>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7098C226-8C43-7583-9825-9A263A86D0B2}"/>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6" name="Oval 105">
                <a:extLst>
                  <a:ext uri="{FF2B5EF4-FFF2-40B4-BE49-F238E27FC236}">
                    <a16:creationId xmlns:a16="http://schemas.microsoft.com/office/drawing/2014/main" id="{F34FF594-20A8-FEC1-E435-328A792C4FE4}"/>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7" name="Oval 106">
                <a:extLst>
                  <a:ext uri="{FF2B5EF4-FFF2-40B4-BE49-F238E27FC236}">
                    <a16:creationId xmlns:a16="http://schemas.microsoft.com/office/drawing/2014/main" id="{FBE53171-ACF0-2546-2CA7-B503EBCB0FE3}"/>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8" name="Oval 107">
                <a:extLst>
                  <a:ext uri="{FF2B5EF4-FFF2-40B4-BE49-F238E27FC236}">
                    <a16:creationId xmlns:a16="http://schemas.microsoft.com/office/drawing/2014/main" id="{60916A4E-3752-F061-6BED-FC12F3C265B4}"/>
                  </a:ext>
                </a:extLst>
              </p:cNvPr>
              <p:cNvSpPr/>
              <p:nvPr/>
            </p:nvSpPr>
            <p:spPr>
              <a:xfrm>
                <a:off x="4273295"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9" name="Oval 108">
                <a:extLst>
                  <a:ext uri="{FF2B5EF4-FFF2-40B4-BE49-F238E27FC236}">
                    <a16:creationId xmlns:a16="http://schemas.microsoft.com/office/drawing/2014/main" id="{F9A590C5-0A84-15E6-B30D-246E82A61110}"/>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0" name="TextBox 64">
                <a:extLst>
                  <a:ext uri="{FF2B5EF4-FFF2-40B4-BE49-F238E27FC236}">
                    <a16:creationId xmlns:a16="http://schemas.microsoft.com/office/drawing/2014/main" id="{0551160A-A3C1-FA79-6CBB-CDD8D1C167A9}"/>
                  </a:ext>
                </a:extLst>
              </p:cNvPr>
              <p:cNvSpPr txBox="1"/>
              <p:nvPr/>
            </p:nvSpPr>
            <p:spPr>
              <a:xfrm>
                <a:off x="427586" y="6411084"/>
                <a:ext cx="1489282" cy="4171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Motivation</a:t>
                </a:r>
              </a:p>
              <a:p>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111" name="TextBox 65">
                <a:extLst>
                  <a:ext uri="{FF2B5EF4-FFF2-40B4-BE49-F238E27FC236}">
                    <a16:creationId xmlns:a16="http://schemas.microsoft.com/office/drawing/2014/main" id="{27746218-F619-1228-9960-65B42A803B60}"/>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112" name="TextBox 66">
                <a:extLst>
                  <a:ext uri="{FF2B5EF4-FFF2-40B4-BE49-F238E27FC236}">
                    <a16:creationId xmlns:a16="http://schemas.microsoft.com/office/drawing/2014/main" id="{4589B0F3-CB48-2A54-B66D-F9F56A016A7C}"/>
                  </a:ext>
                </a:extLst>
              </p:cNvPr>
              <p:cNvSpPr txBox="1"/>
              <p:nvPr/>
            </p:nvSpPr>
            <p:spPr>
              <a:xfrm>
                <a:off x="2872404" y="6411420"/>
                <a:ext cx="1520189" cy="23314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b="1" dirty="0">
                    <a:solidFill>
                      <a:schemeClr val="bg1"/>
                    </a:solidFill>
                    <a:latin typeface="Times New Roman" panose="02020603050405020304" pitchFamily="18" charset="0"/>
                    <a:cs typeface="Times New Roman" panose="02020603050405020304" pitchFamily="18" charset="0"/>
                  </a:rPr>
                  <a:t>Framework &amp; Hypothesis</a:t>
                </a:r>
              </a:p>
            </p:txBody>
          </p:sp>
          <p:sp>
            <p:nvSpPr>
              <p:cNvPr id="113" name="TextBox 67">
                <a:extLst>
                  <a:ext uri="{FF2B5EF4-FFF2-40B4-BE49-F238E27FC236}">
                    <a16:creationId xmlns:a16="http://schemas.microsoft.com/office/drawing/2014/main" id="{121E2D82-0644-AAED-EE80-ADCAFEA6F2BA}"/>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b="1" dirty="0">
                  <a:solidFill>
                    <a:schemeClr val="bg1"/>
                  </a:solidFill>
                  <a:latin typeface="Times New Roman" panose="02020603050405020304" pitchFamily="18" charset="0"/>
                  <a:cs typeface="Times New Roman" panose="02020603050405020304" pitchFamily="18" charset="0"/>
                </a:endParaRPr>
              </a:p>
            </p:txBody>
          </p:sp>
        </p:grpSp>
        <p:sp>
          <p:nvSpPr>
            <p:cNvPr id="103" name="TextBox 52">
              <a:extLst>
                <a:ext uri="{FF2B5EF4-FFF2-40B4-BE49-F238E27FC236}">
                  <a16:creationId xmlns:a16="http://schemas.microsoft.com/office/drawing/2014/main" id="{679797FC-87F3-1425-0CA7-44D51E8DE95A}"/>
                </a:ext>
              </a:extLst>
            </p:cNvPr>
            <p:cNvSpPr txBox="1"/>
            <p:nvPr/>
          </p:nvSpPr>
          <p:spPr>
            <a:xfrm>
              <a:off x="5671913" y="6403216"/>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114" name="Oval 113">
            <a:extLst>
              <a:ext uri="{FF2B5EF4-FFF2-40B4-BE49-F238E27FC236}">
                <a16:creationId xmlns:a16="http://schemas.microsoft.com/office/drawing/2014/main" id="{77F79968-D69F-0019-4BA8-23ACF89691A6}"/>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5" name="Oval 114">
            <a:extLst>
              <a:ext uri="{FF2B5EF4-FFF2-40B4-BE49-F238E27FC236}">
                <a16:creationId xmlns:a16="http://schemas.microsoft.com/office/drawing/2014/main" id="{EF3B669E-72F5-417B-3917-DF794AE43513}"/>
              </a:ext>
            </a:extLst>
          </p:cNvPr>
          <p:cNvSpPr/>
          <p:nvPr/>
        </p:nvSpPr>
        <p:spPr>
          <a:xfrm>
            <a:off x="10348487"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6" name="TextBox 67">
            <a:extLst>
              <a:ext uri="{FF2B5EF4-FFF2-40B4-BE49-F238E27FC236}">
                <a16:creationId xmlns:a16="http://schemas.microsoft.com/office/drawing/2014/main" id="{731F751D-F970-811E-EE50-C4E2A696CB87}"/>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117" name="TextBox 67">
            <a:extLst>
              <a:ext uri="{FF2B5EF4-FFF2-40B4-BE49-F238E27FC236}">
                <a16:creationId xmlns:a16="http://schemas.microsoft.com/office/drawing/2014/main" id="{14092CAF-B2EF-9F44-1FD7-71C01CF4FD07}"/>
              </a:ext>
            </a:extLst>
          </p:cNvPr>
          <p:cNvSpPr txBox="1"/>
          <p:nvPr/>
        </p:nvSpPr>
        <p:spPr>
          <a:xfrm>
            <a:off x="10492264" y="633242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118" name="Rectangle 117">
            <a:extLst>
              <a:ext uri="{FF2B5EF4-FFF2-40B4-BE49-F238E27FC236}">
                <a16:creationId xmlns:a16="http://schemas.microsoft.com/office/drawing/2014/main" id="{9563F801-73D4-E782-6D30-DD3187938BE4}"/>
              </a:ext>
            </a:extLst>
          </p:cNvPr>
          <p:cNvSpPr/>
          <p:nvPr/>
        </p:nvSpPr>
        <p:spPr>
          <a:xfrm>
            <a:off x="9006483" y="6254397"/>
            <a:ext cx="3227407"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F11478EC-4FB6-F036-0EDD-93639850B5AD}"/>
              </a:ext>
            </a:extLst>
          </p:cNvPr>
          <p:cNvSpPr/>
          <p:nvPr/>
        </p:nvSpPr>
        <p:spPr>
          <a:xfrm>
            <a:off x="7172076" y="6295424"/>
            <a:ext cx="1811225" cy="552647"/>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52">
            <a:extLst>
              <a:ext uri="{FF2B5EF4-FFF2-40B4-BE49-F238E27FC236}">
                <a16:creationId xmlns:a16="http://schemas.microsoft.com/office/drawing/2014/main" id="{4FA981D3-7329-701B-1336-908E3180A9F3}"/>
              </a:ext>
            </a:extLst>
          </p:cNvPr>
          <p:cNvSpPr txBox="1"/>
          <p:nvPr/>
        </p:nvSpPr>
        <p:spPr>
          <a:xfrm>
            <a:off x="5540743" y="6336954"/>
            <a:ext cx="1518961"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121" name="Rectangle 120">
            <a:extLst>
              <a:ext uri="{FF2B5EF4-FFF2-40B4-BE49-F238E27FC236}">
                <a16:creationId xmlns:a16="http://schemas.microsoft.com/office/drawing/2014/main" id="{B2A758F2-6B00-512B-5529-124CB4AE8430}"/>
              </a:ext>
            </a:extLst>
          </p:cNvPr>
          <p:cNvSpPr/>
          <p:nvPr/>
        </p:nvSpPr>
        <p:spPr>
          <a:xfrm>
            <a:off x="-6476" y="6264328"/>
            <a:ext cx="7166648"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8567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8589"/>
            <a:ext cx="12192000" cy="976972"/>
          </a:xfrm>
          <a:prstGeom prst="rect">
            <a:avLst/>
          </a:prstGeom>
          <a:solidFill>
            <a:schemeClr val="accent1">
              <a:lumMod val="75000"/>
            </a:schemeClr>
          </a:solidFill>
          <a:ln>
            <a:solidFill>
              <a:srgbClr val="ECF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Times New Roman" panose="02020603050405020304" pitchFamily="18" charset="0"/>
                <a:cs typeface="Times New Roman" panose="02020603050405020304" pitchFamily="18" charset="0"/>
              </a:rPr>
              <a:t>  Evidence from Diversity Disclosure Requirement, Regulation S-K in 2009</a:t>
            </a:r>
          </a:p>
        </p:txBody>
      </p:sp>
      <p:sp>
        <p:nvSpPr>
          <p:cNvPr id="25" name="TextBox 67">
            <a:extLst>
              <a:ext uri="{FF2B5EF4-FFF2-40B4-BE49-F238E27FC236}">
                <a16:creationId xmlns:a16="http://schemas.microsoft.com/office/drawing/2014/main" id="{49486200-A790-4844-AE1E-2C9A0DBE865F}"/>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33" name="Rectangle 32">
            <a:extLst>
              <a:ext uri="{FF2B5EF4-FFF2-40B4-BE49-F238E27FC236}">
                <a16:creationId xmlns:a16="http://schemas.microsoft.com/office/drawing/2014/main" id="{1DCC9A56-22C8-7729-1D49-81FA3F8578B3}"/>
              </a:ext>
            </a:extLst>
          </p:cNvPr>
          <p:cNvSpPr/>
          <p:nvPr/>
        </p:nvSpPr>
        <p:spPr>
          <a:xfrm>
            <a:off x="7145" y="1187276"/>
            <a:ext cx="3171990" cy="592466"/>
          </a:xfrm>
          <a:prstGeom prst="rect">
            <a:avLst/>
          </a:prstGeom>
          <a:solidFill>
            <a:srgbClr val="7357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DID result</a:t>
            </a:r>
          </a:p>
        </p:txBody>
      </p:sp>
      <p:pic>
        <p:nvPicPr>
          <p:cNvPr id="27" name="Picture 26">
            <a:extLst>
              <a:ext uri="{FF2B5EF4-FFF2-40B4-BE49-F238E27FC236}">
                <a16:creationId xmlns:a16="http://schemas.microsoft.com/office/drawing/2014/main" id="{B1437C6C-AB2C-0B9D-768F-0027A501FB08}"/>
              </a:ext>
            </a:extLst>
          </p:cNvPr>
          <p:cNvPicPr>
            <a:picLocks noChangeAspect="1"/>
          </p:cNvPicPr>
          <p:nvPr/>
        </p:nvPicPr>
        <p:blipFill>
          <a:blip r:embed="rId3"/>
          <a:stretch>
            <a:fillRect/>
          </a:stretch>
        </p:blipFill>
        <p:spPr>
          <a:xfrm>
            <a:off x="1664137" y="2021610"/>
            <a:ext cx="8863726" cy="2904433"/>
          </a:xfrm>
          <a:prstGeom prst="rect">
            <a:avLst/>
          </a:prstGeom>
        </p:spPr>
      </p:pic>
      <p:sp>
        <p:nvSpPr>
          <p:cNvPr id="28" name="Rectangle 27">
            <a:extLst>
              <a:ext uri="{FF2B5EF4-FFF2-40B4-BE49-F238E27FC236}">
                <a16:creationId xmlns:a16="http://schemas.microsoft.com/office/drawing/2014/main" id="{AC604A37-03C6-D1D4-5253-435E7BE2C9AD}"/>
              </a:ext>
            </a:extLst>
          </p:cNvPr>
          <p:cNvSpPr/>
          <p:nvPr/>
        </p:nvSpPr>
        <p:spPr>
          <a:xfrm>
            <a:off x="1725655" y="2640743"/>
            <a:ext cx="8758047" cy="538391"/>
          </a:xfrm>
          <a:prstGeom prst="rect">
            <a:avLst/>
          </a:prstGeom>
          <a:noFill/>
          <a:ln w="28575">
            <a:solidFill>
              <a:srgbClr val="735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F75CB95-5CDB-0561-B5A4-66B43BFF5B3A}"/>
              </a:ext>
            </a:extLst>
          </p:cNvPr>
          <p:cNvSpPr txBox="1"/>
          <p:nvPr/>
        </p:nvSpPr>
        <p:spPr>
          <a:xfrm>
            <a:off x="11813122" y="5901368"/>
            <a:ext cx="471839" cy="369332"/>
          </a:xfrm>
          <a:prstGeom prst="rect">
            <a:avLst/>
          </a:prstGeom>
          <a:noFill/>
        </p:spPr>
        <p:txBody>
          <a:bodyPr wrap="square" rtlCol="0">
            <a:spAutoFit/>
          </a:bodyPr>
          <a:lstStyle/>
          <a:p>
            <a:r>
              <a:rPr lang="en-US" dirty="0"/>
              <a:t>12</a:t>
            </a:r>
          </a:p>
        </p:txBody>
      </p:sp>
      <p:grpSp>
        <p:nvGrpSpPr>
          <p:cNvPr id="16" name="Group 15">
            <a:extLst>
              <a:ext uri="{FF2B5EF4-FFF2-40B4-BE49-F238E27FC236}">
                <a16:creationId xmlns:a16="http://schemas.microsoft.com/office/drawing/2014/main" id="{5D1896BC-8086-01B9-C3E8-35B109C1618B}"/>
              </a:ext>
            </a:extLst>
          </p:cNvPr>
          <p:cNvGrpSpPr/>
          <p:nvPr/>
        </p:nvGrpSpPr>
        <p:grpSpPr>
          <a:xfrm>
            <a:off x="-5" y="6264326"/>
            <a:ext cx="12202504" cy="593675"/>
            <a:chOff x="0" y="124427"/>
            <a:chExt cx="9151876" cy="470607"/>
          </a:xfrm>
        </p:grpSpPr>
        <p:sp>
          <p:nvSpPr>
            <p:cNvPr id="26" name="Rectangle 25">
              <a:extLst>
                <a:ext uri="{FF2B5EF4-FFF2-40B4-BE49-F238E27FC236}">
                  <a16:creationId xmlns:a16="http://schemas.microsoft.com/office/drawing/2014/main" id="{4D87C77A-4C94-12AE-FAC4-5B24A78BDB3A}"/>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29" name="Rectangle 28">
              <a:extLst>
                <a:ext uri="{FF2B5EF4-FFF2-40B4-BE49-F238E27FC236}">
                  <a16:creationId xmlns:a16="http://schemas.microsoft.com/office/drawing/2014/main" id="{C8B416A3-BFA9-5558-1128-4A85D38F2263}"/>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30" name="Group 29">
            <a:extLst>
              <a:ext uri="{FF2B5EF4-FFF2-40B4-BE49-F238E27FC236}">
                <a16:creationId xmlns:a16="http://schemas.microsoft.com/office/drawing/2014/main" id="{D58B6030-F248-CDD7-FFFE-9418394CC7CC}"/>
              </a:ext>
            </a:extLst>
          </p:cNvPr>
          <p:cNvGrpSpPr/>
          <p:nvPr/>
        </p:nvGrpSpPr>
        <p:grpSpPr>
          <a:xfrm>
            <a:off x="92532" y="6312406"/>
            <a:ext cx="12088971" cy="415023"/>
            <a:chOff x="427586" y="6403217"/>
            <a:chExt cx="8855784" cy="330924"/>
          </a:xfrm>
        </p:grpSpPr>
        <p:grpSp>
          <p:nvGrpSpPr>
            <p:cNvPr id="31" name="Group 30">
              <a:extLst>
                <a:ext uri="{FF2B5EF4-FFF2-40B4-BE49-F238E27FC236}">
                  <a16:creationId xmlns:a16="http://schemas.microsoft.com/office/drawing/2014/main" id="{5B4F04A8-075B-6EFF-BF84-99934B700A48}"/>
                </a:ext>
              </a:extLst>
            </p:cNvPr>
            <p:cNvGrpSpPr/>
            <p:nvPr/>
          </p:nvGrpSpPr>
          <p:grpSpPr>
            <a:xfrm>
              <a:off x="427586" y="6403217"/>
              <a:ext cx="8855784" cy="330924"/>
              <a:chOff x="427586" y="6403217"/>
              <a:chExt cx="8855784" cy="330924"/>
            </a:xfrm>
          </p:grpSpPr>
          <p:cxnSp>
            <p:nvCxnSpPr>
              <p:cNvPr id="34" name="Straight Connector 33">
                <a:extLst>
                  <a:ext uri="{FF2B5EF4-FFF2-40B4-BE49-F238E27FC236}">
                    <a16:creationId xmlns:a16="http://schemas.microsoft.com/office/drawing/2014/main" id="{A65184DA-E537-4804-C389-469CFB430516}"/>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4FD2828D-95AB-E1AA-8C7D-400F6DFF12AC}"/>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Oval 37">
                <a:extLst>
                  <a:ext uri="{FF2B5EF4-FFF2-40B4-BE49-F238E27FC236}">
                    <a16:creationId xmlns:a16="http://schemas.microsoft.com/office/drawing/2014/main" id="{2E8B3F7C-97A7-3D78-CC78-E11589C36CEB}"/>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Oval 38">
                <a:extLst>
                  <a:ext uri="{FF2B5EF4-FFF2-40B4-BE49-F238E27FC236}">
                    <a16:creationId xmlns:a16="http://schemas.microsoft.com/office/drawing/2014/main" id="{D8D1655C-7FFD-C6F3-D570-04D302790989}"/>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Oval 39">
                <a:extLst>
                  <a:ext uri="{FF2B5EF4-FFF2-40B4-BE49-F238E27FC236}">
                    <a16:creationId xmlns:a16="http://schemas.microsoft.com/office/drawing/2014/main" id="{20B78975-C3DF-B721-A512-E1F60BD39524}"/>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Oval 40">
                <a:extLst>
                  <a:ext uri="{FF2B5EF4-FFF2-40B4-BE49-F238E27FC236}">
                    <a16:creationId xmlns:a16="http://schemas.microsoft.com/office/drawing/2014/main" id="{69482285-AD87-28B4-6BAA-EA9244AD5701}"/>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TextBox 64">
                <a:extLst>
                  <a:ext uri="{FF2B5EF4-FFF2-40B4-BE49-F238E27FC236}">
                    <a16:creationId xmlns:a16="http://schemas.microsoft.com/office/drawing/2014/main" id="{7DF85E7B-ACF1-4465-0164-BB74FBF1C47C}"/>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43" name="TextBox 65">
                <a:extLst>
                  <a:ext uri="{FF2B5EF4-FFF2-40B4-BE49-F238E27FC236}">
                    <a16:creationId xmlns:a16="http://schemas.microsoft.com/office/drawing/2014/main" id="{0468F014-FA59-1B2E-A608-C6194B959066}"/>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44" name="TextBox 66">
                <a:extLst>
                  <a:ext uri="{FF2B5EF4-FFF2-40B4-BE49-F238E27FC236}">
                    <a16:creationId xmlns:a16="http://schemas.microsoft.com/office/drawing/2014/main" id="{017257E6-E5C9-23C1-D6DA-E83479F08DBB}"/>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45" name="TextBox 67">
                <a:extLst>
                  <a:ext uri="{FF2B5EF4-FFF2-40B4-BE49-F238E27FC236}">
                    <a16:creationId xmlns:a16="http://schemas.microsoft.com/office/drawing/2014/main" id="{14997D07-427C-BA0F-F5AF-E9856D8D68C0}"/>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grpSp>
        <p:sp>
          <p:nvSpPr>
            <p:cNvPr id="32" name="TextBox 52">
              <a:extLst>
                <a:ext uri="{FF2B5EF4-FFF2-40B4-BE49-F238E27FC236}">
                  <a16:creationId xmlns:a16="http://schemas.microsoft.com/office/drawing/2014/main" id="{93712EC3-5896-5425-BF27-2B3645299E58}"/>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46" name="Oval 45">
            <a:extLst>
              <a:ext uri="{FF2B5EF4-FFF2-40B4-BE49-F238E27FC236}">
                <a16:creationId xmlns:a16="http://schemas.microsoft.com/office/drawing/2014/main" id="{72B57351-3B32-2D93-6CDA-CC0F653EC495}"/>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Oval 46">
            <a:extLst>
              <a:ext uri="{FF2B5EF4-FFF2-40B4-BE49-F238E27FC236}">
                <a16:creationId xmlns:a16="http://schemas.microsoft.com/office/drawing/2014/main" id="{CFF0CE6C-A81B-9590-E4BE-4B259564B07A}"/>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TextBox 67">
            <a:extLst>
              <a:ext uri="{FF2B5EF4-FFF2-40B4-BE49-F238E27FC236}">
                <a16:creationId xmlns:a16="http://schemas.microsoft.com/office/drawing/2014/main" id="{D9CB19AE-2B5A-2982-08A0-FECF0CB783F7}"/>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49" name="TextBox 67">
            <a:extLst>
              <a:ext uri="{FF2B5EF4-FFF2-40B4-BE49-F238E27FC236}">
                <a16:creationId xmlns:a16="http://schemas.microsoft.com/office/drawing/2014/main" id="{4D32F561-3481-2E29-1987-AF35A5ED25ED}"/>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50" name="Rectangle 49">
            <a:extLst>
              <a:ext uri="{FF2B5EF4-FFF2-40B4-BE49-F238E27FC236}">
                <a16:creationId xmlns:a16="http://schemas.microsoft.com/office/drawing/2014/main" id="{FCEC7A10-2111-53AB-7374-ED03741DB628}"/>
              </a:ext>
            </a:extLst>
          </p:cNvPr>
          <p:cNvSpPr/>
          <p:nvPr/>
        </p:nvSpPr>
        <p:spPr>
          <a:xfrm>
            <a:off x="8930512" y="6286457"/>
            <a:ext cx="332525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CD8CABA-A432-8A70-112B-4C987EDD1757}"/>
              </a:ext>
            </a:extLst>
          </p:cNvPr>
          <p:cNvSpPr/>
          <p:nvPr/>
        </p:nvSpPr>
        <p:spPr>
          <a:xfrm>
            <a:off x="7176911" y="6276839"/>
            <a:ext cx="1724404" cy="581161"/>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97CA212-7FC8-FA28-3437-4C5BF0784BD8}"/>
              </a:ext>
            </a:extLst>
          </p:cNvPr>
          <p:cNvSpPr/>
          <p:nvPr/>
        </p:nvSpPr>
        <p:spPr>
          <a:xfrm>
            <a:off x="17778" y="6251813"/>
            <a:ext cx="7138137" cy="606187"/>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2799D8B1-EC86-965A-2458-32FD6DD21299}"/>
              </a:ext>
            </a:extLst>
          </p:cNvPr>
          <p:cNvGrpSpPr/>
          <p:nvPr/>
        </p:nvGrpSpPr>
        <p:grpSpPr>
          <a:xfrm>
            <a:off x="-5" y="6264326"/>
            <a:ext cx="12202504" cy="593675"/>
            <a:chOff x="0" y="124427"/>
            <a:chExt cx="9151876" cy="470607"/>
          </a:xfrm>
        </p:grpSpPr>
        <p:sp>
          <p:nvSpPr>
            <p:cNvPr id="54" name="Rectangle 53">
              <a:extLst>
                <a:ext uri="{FF2B5EF4-FFF2-40B4-BE49-F238E27FC236}">
                  <a16:creationId xmlns:a16="http://schemas.microsoft.com/office/drawing/2014/main" id="{A9FF7CC8-A764-2739-5483-A4C12AAA8CEC}"/>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55" name="Rectangle 54">
              <a:extLst>
                <a:ext uri="{FF2B5EF4-FFF2-40B4-BE49-F238E27FC236}">
                  <a16:creationId xmlns:a16="http://schemas.microsoft.com/office/drawing/2014/main" id="{A9EDC7BF-4431-DD36-C683-2B83E7076E37}"/>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56" name="Group 55">
            <a:extLst>
              <a:ext uri="{FF2B5EF4-FFF2-40B4-BE49-F238E27FC236}">
                <a16:creationId xmlns:a16="http://schemas.microsoft.com/office/drawing/2014/main" id="{4DFA530A-4A28-6A54-C8B9-F9BC690D3BE6}"/>
              </a:ext>
            </a:extLst>
          </p:cNvPr>
          <p:cNvGrpSpPr/>
          <p:nvPr/>
        </p:nvGrpSpPr>
        <p:grpSpPr>
          <a:xfrm>
            <a:off x="92532" y="6312406"/>
            <a:ext cx="12088971" cy="415023"/>
            <a:chOff x="427586" y="6403217"/>
            <a:chExt cx="8855784" cy="330924"/>
          </a:xfrm>
        </p:grpSpPr>
        <p:grpSp>
          <p:nvGrpSpPr>
            <p:cNvPr id="57" name="Group 56">
              <a:extLst>
                <a:ext uri="{FF2B5EF4-FFF2-40B4-BE49-F238E27FC236}">
                  <a16:creationId xmlns:a16="http://schemas.microsoft.com/office/drawing/2014/main" id="{7CADFE6E-B10A-F8F1-E86A-436F31AAB579}"/>
                </a:ext>
              </a:extLst>
            </p:cNvPr>
            <p:cNvGrpSpPr/>
            <p:nvPr/>
          </p:nvGrpSpPr>
          <p:grpSpPr>
            <a:xfrm>
              <a:off x="427586" y="6403217"/>
              <a:ext cx="8855784" cy="330924"/>
              <a:chOff x="427586" y="6403217"/>
              <a:chExt cx="8855784" cy="330924"/>
            </a:xfrm>
          </p:grpSpPr>
          <p:cxnSp>
            <p:nvCxnSpPr>
              <p:cNvPr id="59" name="Straight Connector 58">
                <a:extLst>
                  <a:ext uri="{FF2B5EF4-FFF2-40B4-BE49-F238E27FC236}">
                    <a16:creationId xmlns:a16="http://schemas.microsoft.com/office/drawing/2014/main" id="{B5D82AC9-E96D-2A1A-CDDB-6B3431BE0D53}"/>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45D614C1-28B5-9B9C-A505-BF1C579BF478}"/>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1" name="Oval 60">
                <a:extLst>
                  <a:ext uri="{FF2B5EF4-FFF2-40B4-BE49-F238E27FC236}">
                    <a16:creationId xmlns:a16="http://schemas.microsoft.com/office/drawing/2014/main" id="{5D45AEA9-F94F-B945-BD5C-46A7C79E2C47}"/>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2" name="Oval 61">
                <a:extLst>
                  <a:ext uri="{FF2B5EF4-FFF2-40B4-BE49-F238E27FC236}">
                    <a16:creationId xmlns:a16="http://schemas.microsoft.com/office/drawing/2014/main" id="{5C124EC3-D0B4-8896-D325-D1701D208754}"/>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3" name="Oval 62">
                <a:extLst>
                  <a:ext uri="{FF2B5EF4-FFF2-40B4-BE49-F238E27FC236}">
                    <a16:creationId xmlns:a16="http://schemas.microsoft.com/office/drawing/2014/main" id="{B53E4E47-64FB-8B3C-EDF7-A097D5B65D1F}"/>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4" name="Oval 63">
                <a:extLst>
                  <a:ext uri="{FF2B5EF4-FFF2-40B4-BE49-F238E27FC236}">
                    <a16:creationId xmlns:a16="http://schemas.microsoft.com/office/drawing/2014/main" id="{0F031DF4-EE91-5923-478A-8F9B86C88DC5}"/>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5" name="TextBox 64">
                <a:extLst>
                  <a:ext uri="{FF2B5EF4-FFF2-40B4-BE49-F238E27FC236}">
                    <a16:creationId xmlns:a16="http://schemas.microsoft.com/office/drawing/2014/main" id="{955A4495-1198-E45F-6E35-F0803C5D3F5A}"/>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66" name="TextBox 65">
                <a:extLst>
                  <a:ext uri="{FF2B5EF4-FFF2-40B4-BE49-F238E27FC236}">
                    <a16:creationId xmlns:a16="http://schemas.microsoft.com/office/drawing/2014/main" id="{424C2A23-F224-AC7B-B176-9E3C9261C87B}"/>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67" name="TextBox 66">
                <a:extLst>
                  <a:ext uri="{FF2B5EF4-FFF2-40B4-BE49-F238E27FC236}">
                    <a16:creationId xmlns:a16="http://schemas.microsoft.com/office/drawing/2014/main" id="{345A9C3E-87D7-2FD1-9C66-A50476220245}"/>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68" name="TextBox 67">
                <a:extLst>
                  <a:ext uri="{FF2B5EF4-FFF2-40B4-BE49-F238E27FC236}">
                    <a16:creationId xmlns:a16="http://schemas.microsoft.com/office/drawing/2014/main" id="{A81788F8-538B-D89E-1DCE-F9BBCE63311A}"/>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58" name="TextBox 52">
              <a:extLst>
                <a:ext uri="{FF2B5EF4-FFF2-40B4-BE49-F238E27FC236}">
                  <a16:creationId xmlns:a16="http://schemas.microsoft.com/office/drawing/2014/main" id="{C93568B0-6F08-F24A-40BF-61BC01626CA7}"/>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69" name="Oval 68">
            <a:extLst>
              <a:ext uri="{FF2B5EF4-FFF2-40B4-BE49-F238E27FC236}">
                <a16:creationId xmlns:a16="http://schemas.microsoft.com/office/drawing/2014/main" id="{A826343C-A252-C64E-80E5-3FB3EAE111B3}"/>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0" name="Oval 69">
            <a:extLst>
              <a:ext uri="{FF2B5EF4-FFF2-40B4-BE49-F238E27FC236}">
                <a16:creationId xmlns:a16="http://schemas.microsoft.com/office/drawing/2014/main" id="{3FDAD567-9540-BC2D-E9ED-9B5C0A88F113}"/>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1" name="TextBox 67">
            <a:extLst>
              <a:ext uri="{FF2B5EF4-FFF2-40B4-BE49-F238E27FC236}">
                <a16:creationId xmlns:a16="http://schemas.microsoft.com/office/drawing/2014/main" id="{3DF503BF-7B1C-5FAF-D761-530287160441}"/>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72" name="TextBox 67">
            <a:extLst>
              <a:ext uri="{FF2B5EF4-FFF2-40B4-BE49-F238E27FC236}">
                <a16:creationId xmlns:a16="http://schemas.microsoft.com/office/drawing/2014/main" id="{F6A603FF-ECD7-8A1F-9285-06F9B0469F5B}"/>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73" name="Rectangle 72">
            <a:extLst>
              <a:ext uri="{FF2B5EF4-FFF2-40B4-BE49-F238E27FC236}">
                <a16:creationId xmlns:a16="http://schemas.microsoft.com/office/drawing/2014/main" id="{F3F03EC3-D6EE-5ACE-04E1-7F7AF626D653}"/>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0DA2779C-C4D9-EC1A-82C7-FDD1C592266C}"/>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A2604B61-E8E7-483E-80C2-7AE2F5661363}"/>
              </a:ext>
            </a:extLst>
          </p:cNvPr>
          <p:cNvGrpSpPr/>
          <p:nvPr/>
        </p:nvGrpSpPr>
        <p:grpSpPr>
          <a:xfrm>
            <a:off x="-5" y="6264326"/>
            <a:ext cx="12202504" cy="593675"/>
            <a:chOff x="0" y="124427"/>
            <a:chExt cx="9151876" cy="470607"/>
          </a:xfrm>
        </p:grpSpPr>
        <p:sp>
          <p:nvSpPr>
            <p:cNvPr id="76" name="Rectangle 75">
              <a:extLst>
                <a:ext uri="{FF2B5EF4-FFF2-40B4-BE49-F238E27FC236}">
                  <a16:creationId xmlns:a16="http://schemas.microsoft.com/office/drawing/2014/main" id="{A925E1EB-5CA8-A77F-3550-783FD1FD4440}"/>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77" name="Rectangle 76">
              <a:extLst>
                <a:ext uri="{FF2B5EF4-FFF2-40B4-BE49-F238E27FC236}">
                  <a16:creationId xmlns:a16="http://schemas.microsoft.com/office/drawing/2014/main" id="{AEE19CFC-578B-2E83-EA0C-A70F3FDBD683}"/>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78" name="Group 77">
            <a:extLst>
              <a:ext uri="{FF2B5EF4-FFF2-40B4-BE49-F238E27FC236}">
                <a16:creationId xmlns:a16="http://schemas.microsoft.com/office/drawing/2014/main" id="{2B360A37-936F-FFD1-D3E9-DDA71DE1AD57}"/>
              </a:ext>
            </a:extLst>
          </p:cNvPr>
          <p:cNvGrpSpPr/>
          <p:nvPr/>
        </p:nvGrpSpPr>
        <p:grpSpPr>
          <a:xfrm>
            <a:off x="92532" y="6312406"/>
            <a:ext cx="12088971" cy="415023"/>
            <a:chOff x="427586" y="6403217"/>
            <a:chExt cx="8855784" cy="330924"/>
          </a:xfrm>
        </p:grpSpPr>
        <p:grpSp>
          <p:nvGrpSpPr>
            <p:cNvPr id="79" name="Group 78">
              <a:extLst>
                <a:ext uri="{FF2B5EF4-FFF2-40B4-BE49-F238E27FC236}">
                  <a16:creationId xmlns:a16="http://schemas.microsoft.com/office/drawing/2014/main" id="{42D11828-6DA8-D2ED-9203-F6CB92C9F2B3}"/>
                </a:ext>
              </a:extLst>
            </p:cNvPr>
            <p:cNvGrpSpPr/>
            <p:nvPr/>
          </p:nvGrpSpPr>
          <p:grpSpPr>
            <a:xfrm>
              <a:off x="427586" y="6403217"/>
              <a:ext cx="8855784" cy="330924"/>
              <a:chOff x="427586" y="6403217"/>
              <a:chExt cx="8855784" cy="330924"/>
            </a:xfrm>
          </p:grpSpPr>
          <p:cxnSp>
            <p:nvCxnSpPr>
              <p:cNvPr id="81" name="Straight Connector 80">
                <a:extLst>
                  <a:ext uri="{FF2B5EF4-FFF2-40B4-BE49-F238E27FC236}">
                    <a16:creationId xmlns:a16="http://schemas.microsoft.com/office/drawing/2014/main" id="{1FF01395-6B7D-B069-BB5B-9C6453C5DFC3}"/>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5754865F-DDDF-350A-DF74-8DDD44E34EE2}"/>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3" name="Oval 82">
                <a:extLst>
                  <a:ext uri="{FF2B5EF4-FFF2-40B4-BE49-F238E27FC236}">
                    <a16:creationId xmlns:a16="http://schemas.microsoft.com/office/drawing/2014/main" id="{3D888EB9-8245-32C2-1A82-912D1A879474}"/>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4" name="Oval 83">
                <a:extLst>
                  <a:ext uri="{FF2B5EF4-FFF2-40B4-BE49-F238E27FC236}">
                    <a16:creationId xmlns:a16="http://schemas.microsoft.com/office/drawing/2014/main" id="{F3852F44-45C5-A0A6-781D-D70A9BEA1944}"/>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5" name="Oval 84">
                <a:extLst>
                  <a:ext uri="{FF2B5EF4-FFF2-40B4-BE49-F238E27FC236}">
                    <a16:creationId xmlns:a16="http://schemas.microsoft.com/office/drawing/2014/main" id="{7CDC7596-B3DF-52FA-023D-9BA0CAD8DD54}"/>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6" name="Oval 85">
                <a:extLst>
                  <a:ext uri="{FF2B5EF4-FFF2-40B4-BE49-F238E27FC236}">
                    <a16:creationId xmlns:a16="http://schemas.microsoft.com/office/drawing/2014/main" id="{0333EC92-0709-EDB4-C7DE-0569E228CED2}"/>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7" name="TextBox 86">
                <a:extLst>
                  <a:ext uri="{FF2B5EF4-FFF2-40B4-BE49-F238E27FC236}">
                    <a16:creationId xmlns:a16="http://schemas.microsoft.com/office/drawing/2014/main" id="{E008F9C2-4C2B-CEA8-518B-E8893818B3EA}"/>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88" name="TextBox 87">
                <a:extLst>
                  <a:ext uri="{FF2B5EF4-FFF2-40B4-BE49-F238E27FC236}">
                    <a16:creationId xmlns:a16="http://schemas.microsoft.com/office/drawing/2014/main" id="{4694506C-2F98-8A21-0667-32137137A037}"/>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89" name="TextBox 88">
                <a:extLst>
                  <a:ext uri="{FF2B5EF4-FFF2-40B4-BE49-F238E27FC236}">
                    <a16:creationId xmlns:a16="http://schemas.microsoft.com/office/drawing/2014/main" id="{9BD958B6-6599-D2D1-B4BB-FDB5FB436EC8}"/>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90" name="TextBox 89">
                <a:extLst>
                  <a:ext uri="{FF2B5EF4-FFF2-40B4-BE49-F238E27FC236}">
                    <a16:creationId xmlns:a16="http://schemas.microsoft.com/office/drawing/2014/main" id="{1FA4504F-E459-A0B4-0689-1BECFA122549}"/>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80" name="TextBox 52">
              <a:extLst>
                <a:ext uri="{FF2B5EF4-FFF2-40B4-BE49-F238E27FC236}">
                  <a16:creationId xmlns:a16="http://schemas.microsoft.com/office/drawing/2014/main" id="{71DF37D7-B4E8-A109-D10C-923C3E69918D}"/>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91" name="Oval 90">
            <a:extLst>
              <a:ext uri="{FF2B5EF4-FFF2-40B4-BE49-F238E27FC236}">
                <a16:creationId xmlns:a16="http://schemas.microsoft.com/office/drawing/2014/main" id="{5E2019AE-0245-F44F-6B16-6E8211552498}"/>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2" name="Oval 91">
            <a:extLst>
              <a:ext uri="{FF2B5EF4-FFF2-40B4-BE49-F238E27FC236}">
                <a16:creationId xmlns:a16="http://schemas.microsoft.com/office/drawing/2014/main" id="{8BC8C718-8D16-940B-1418-C30CB9E6601B}"/>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3" name="TextBox 67">
            <a:extLst>
              <a:ext uri="{FF2B5EF4-FFF2-40B4-BE49-F238E27FC236}">
                <a16:creationId xmlns:a16="http://schemas.microsoft.com/office/drawing/2014/main" id="{710A5722-EBB1-115D-D4D6-3FA540B45827}"/>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94" name="TextBox 67">
            <a:extLst>
              <a:ext uri="{FF2B5EF4-FFF2-40B4-BE49-F238E27FC236}">
                <a16:creationId xmlns:a16="http://schemas.microsoft.com/office/drawing/2014/main" id="{01384739-E590-9E96-9AC0-2AB771B1DB25}"/>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95" name="Rectangle 94">
            <a:extLst>
              <a:ext uri="{FF2B5EF4-FFF2-40B4-BE49-F238E27FC236}">
                <a16:creationId xmlns:a16="http://schemas.microsoft.com/office/drawing/2014/main" id="{AA0A065C-C216-31BB-7DDF-A00DE7E44298}"/>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A18B9169-6F14-04D6-3F9E-59173F3EBE10}"/>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4D78D191-89ED-90EA-41D6-5084E823349E}"/>
              </a:ext>
            </a:extLst>
          </p:cNvPr>
          <p:cNvGrpSpPr/>
          <p:nvPr/>
        </p:nvGrpSpPr>
        <p:grpSpPr>
          <a:xfrm>
            <a:off x="-5" y="6264326"/>
            <a:ext cx="12202504" cy="593675"/>
            <a:chOff x="0" y="124427"/>
            <a:chExt cx="9151876" cy="470607"/>
          </a:xfrm>
        </p:grpSpPr>
        <p:sp>
          <p:nvSpPr>
            <p:cNvPr id="98" name="Rectangle 97">
              <a:extLst>
                <a:ext uri="{FF2B5EF4-FFF2-40B4-BE49-F238E27FC236}">
                  <a16:creationId xmlns:a16="http://schemas.microsoft.com/office/drawing/2014/main" id="{ED398888-9A32-FA29-EF75-9A50499DDA56}"/>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99" name="Rectangle 98">
              <a:extLst>
                <a:ext uri="{FF2B5EF4-FFF2-40B4-BE49-F238E27FC236}">
                  <a16:creationId xmlns:a16="http://schemas.microsoft.com/office/drawing/2014/main" id="{54484505-2C9D-77CF-CD07-5A871A307622}"/>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100" name="Group 99">
            <a:extLst>
              <a:ext uri="{FF2B5EF4-FFF2-40B4-BE49-F238E27FC236}">
                <a16:creationId xmlns:a16="http://schemas.microsoft.com/office/drawing/2014/main" id="{9407D0F0-848F-A2BC-4E66-FAE8F3CA18EA}"/>
              </a:ext>
            </a:extLst>
          </p:cNvPr>
          <p:cNvGrpSpPr/>
          <p:nvPr/>
        </p:nvGrpSpPr>
        <p:grpSpPr>
          <a:xfrm>
            <a:off x="92532" y="6312402"/>
            <a:ext cx="12088971" cy="533087"/>
            <a:chOff x="427586" y="6403216"/>
            <a:chExt cx="8855784" cy="425064"/>
          </a:xfrm>
        </p:grpSpPr>
        <p:grpSp>
          <p:nvGrpSpPr>
            <p:cNvPr id="101" name="Group 100">
              <a:extLst>
                <a:ext uri="{FF2B5EF4-FFF2-40B4-BE49-F238E27FC236}">
                  <a16:creationId xmlns:a16="http://schemas.microsoft.com/office/drawing/2014/main" id="{575CEB0C-C5B3-F34D-D200-3F48A4558E31}"/>
                </a:ext>
              </a:extLst>
            </p:cNvPr>
            <p:cNvGrpSpPr/>
            <p:nvPr/>
          </p:nvGrpSpPr>
          <p:grpSpPr>
            <a:xfrm>
              <a:off x="427586" y="6403217"/>
              <a:ext cx="8855784" cy="425063"/>
              <a:chOff x="427586" y="6403217"/>
              <a:chExt cx="8855784" cy="425063"/>
            </a:xfrm>
          </p:grpSpPr>
          <p:cxnSp>
            <p:nvCxnSpPr>
              <p:cNvPr id="103" name="Straight Connector 102">
                <a:extLst>
                  <a:ext uri="{FF2B5EF4-FFF2-40B4-BE49-F238E27FC236}">
                    <a16:creationId xmlns:a16="http://schemas.microsoft.com/office/drawing/2014/main" id="{54E43F28-8A7C-CE62-0604-44AF39761BB7}"/>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F2087B14-6A90-73A1-9EC8-BE8C600F1768}"/>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5" name="Oval 104">
                <a:extLst>
                  <a:ext uri="{FF2B5EF4-FFF2-40B4-BE49-F238E27FC236}">
                    <a16:creationId xmlns:a16="http://schemas.microsoft.com/office/drawing/2014/main" id="{13EAA572-C5A5-7B6F-E4A4-D1D9C8543CA6}"/>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6" name="Oval 105">
                <a:extLst>
                  <a:ext uri="{FF2B5EF4-FFF2-40B4-BE49-F238E27FC236}">
                    <a16:creationId xmlns:a16="http://schemas.microsoft.com/office/drawing/2014/main" id="{CA4C7564-712B-4C32-7EF6-2C4E15AD247D}"/>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7" name="Oval 106">
                <a:extLst>
                  <a:ext uri="{FF2B5EF4-FFF2-40B4-BE49-F238E27FC236}">
                    <a16:creationId xmlns:a16="http://schemas.microsoft.com/office/drawing/2014/main" id="{9143B7D3-4A85-10D5-57AE-BD407F8F5FA0}"/>
                  </a:ext>
                </a:extLst>
              </p:cNvPr>
              <p:cNvSpPr/>
              <p:nvPr/>
            </p:nvSpPr>
            <p:spPr>
              <a:xfrm>
                <a:off x="4273295"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8" name="Oval 107">
                <a:extLst>
                  <a:ext uri="{FF2B5EF4-FFF2-40B4-BE49-F238E27FC236}">
                    <a16:creationId xmlns:a16="http://schemas.microsoft.com/office/drawing/2014/main" id="{2AB23423-4C10-14B8-16FB-8EA99146D58D}"/>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9" name="TextBox 64">
                <a:extLst>
                  <a:ext uri="{FF2B5EF4-FFF2-40B4-BE49-F238E27FC236}">
                    <a16:creationId xmlns:a16="http://schemas.microsoft.com/office/drawing/2014/main" id="{D9E8EEF1-F7BC-8926-C71A-DA12247E405A}"/>
                  </a:ext>
                </a:extLst>
              </p:cNvPr>
              <p:cNvSpPr txBox="1"/>
              <p:nvPr/>
            </p:nvSpPr>
            <p:spPr>
              <a:xfrm>
                <a:off x="427586" y="6411084"/>
                <a:ext cx="1489282" cy="4171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Motivation</a:t>
                </a:r>
              </a:p>
              <a:p>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110" name="TextBox 65">
                <a:extLst>
                  <a:ext uri="{FF2B5EF4-FFF2-40B4-BE49-F238E27FC236}">
                    <a16:creationId xmlns:a16="http://schemas.microsoft.com/office/drawing/2014/main" id="{7D07F15E-25B3-2651-8508-EA353FF83F7F}"/>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111" name="TextBox 66">
                <a:extLst>
                  <a:ext uri="{FF2B5EF4-FFF2-40B4-BE49-F238E27FC236}">
                    <a16:creationId xmlns:a16="http://schemas.microsoft.com/office/drawing/2014/main" id="{2691778B-19F7-2EBA-B414-5D9D48F55084}"/>
                  </a:ext>
                </a:extLst>
              </p:cNvPr>
              <p:cNvSpPr txBox="1"/>
              <p:nvPr/>
            </p:nvSpPr>
            <p:spPr>
              <a:xfrm>
                <a:off x="2872404" y="6411420"/>
                <a:ext cx="1520189" cy="23314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b="1" dirty="0">
                    <a:solidFill>
                      <a:schemeClr val="bg1"/>
                    </a:solidFill>
                    <a:latin typeface="Times New Roman" panose="02020603050405020304" pitchFamily="18" charset="0"/>
                    <a:cs typeface="Times New Roman" panose="02020603050405020304" pitchFamily="18" charset="0"/>
                  </a:rPr>
                  <a:t>Framework &amp; Hypothesis</a:t>
                </a:r>
              </a:p>
            </p:txBody>
          </p:sp>
          <p:sp>
            <p:nvSpPr>
              <p:cNvPr id="112" name="TextBox 67">
                <a:extLst>
                  <a:ext uri="{FF2B5EF4-FFF2-40B4-BE49-F238E27FC236}">
                    <a16:creationId xmlns:a16="http://schemas.microsoft.com/office/drawing/2014/main" id="{5C578E2B-FA13-C500-F722-DADA6E0FA202}"/>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b="1" dirty="0">
                  <a:solidFill>
                    <a:schemeClr val="bg1"/>
                  </a:solidFill>
                  <a:latin typeface="Times New Roman" panose="02020603050405020304" pitchFamily="18" charset="0"/>
                  <a:cs typeface="Times New Roman" panose="02020603050405020304" pitchFamily="18" charset="0"/>
                </a:endParaRPr>
              </a:p>
            </p:txBody>
          </p:sp>
        </p:grpSp>
        <p:sp>
          <p:nvSpPr>
            <p:cNvPr id="102" name="TextBox 52">
              <a:extLst>
                <a:ext uri="{FF2B5EF4-FFF2-40B4-BE49-F238E27FC236}">
                  <a16:creationId xmlns:a16="http://schemas.microsoft.com/office/drawing/2014/main" id="{2E9FB1A3-9BDB-5ADE-14C1-F42CA05DA07B}"/>
                </a:ext>
              </a:extLst>
            </p:cNvPr>
            <p:cNvSpPr txBox="1"/>
            <p:nvPr/>
          </p:nvSpPr>
          <p:spPr>
            <a:xfrm>
              <a:off x="5671913" y="6403216"/>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113" name="Oval 112">
            <a:extLst>
              <a:ext uri="{FF2B5EF4-FFF2-40B4-BE49-F238E27FC236}">
                <a16:creationId xmlns:a16="http://schemas.microsoft.com/office/drawing/2014/main" id="{0CB8A113-A88F-2D5A-77B5-E52CA33A8DBA}"/>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4" name="Oval 113">
            <a:extLst>
              <a:ext uri="{FF2B5EF4-FFF2-40B4-BE49-F238E27FC236}">
                <a16:creationId xmlns:a16="http://schemas.microsoft.com/office/drawing/2014/main" id="{ED24EE7E-E1A7-A7F5-F296-1558219E3806}"/>
              </a:ext>
            </a:extLst>
          </p:cNvPr>
          <p:cNvSpPr/>
          <p:nvPr/>
        </p:nvSpPr>
        <p:spPr>
          <a:xfrm>
            <a:off x="10348487"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5" name="TextBox 67">
            <a:extLst>
              <a:ext uri="{FF2B5EF4-FFF2-40B4-BE49-F238E27FC236}">
                <a16:creationId xmlns:a16="http://schemas.microsoft.com/office/drawing/2014/main" id="{1B5621E1-5D99-1E76-02C3-3DD6B9DD10CF}"/>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116" name="TextBox 67">
            <a:extLst>
              <a:ext uri="{FF2B5EF4-FFF2-40B4-BE49-F238E27FC236}">
                <a16:creationId xmlns:a16="http://schemas.microsoft.com/office/drawing/2014/main" id="{1D312AF5-D24A-5B8B-F1DE-598675B09A87}"/>
              </a:ext>
            </a:extLst>
          </p:cNvPr>
          <p:cNvSpPr txBox="1"/>
          <p:nvPr/>
        </p:nvSpPr>
        <p:spPr>
          <a:xfrm>
            <a:off x="10492264" y="633242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117" name="Rectangle 116">
            <a:extLst>
              <a:ext uri="{FF2B5EF4-FFF2-40B4-BE49-F238E27FC236}">
                <a16:creationId xmlns:a16="http://schemas.microsoft.com/office/drawing/2014/main" id="{695DF365-A23C-7F06-429F-8B97FBCDE428}"/>
              </a:ext>
            </a:extLst>
          </p:cNvPr>
          <p:cNvSpPr/>
          <p:nvPr/>
        </p:nvSpPr>
        <p:spPr>
          <a:xfrm>
            <a:off x="9006483" y="6254397"/>
            <a:ext cx="3227407"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7E61A15E-BF74-763A-0184-726B9B581EBA}"/>
              </a:ext>
            </a:extLst>
          </p:cNvPr>
          <p:cNvSpPr/>
          <p:nvPr/>
        </p:nvSpPr>
        <p:spPr>
          <a:xfrm>
            <a:off x="7172076" y="6295424"/>
            <a:ext cx="1811225" cy="552647"/>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52">
            <a:extLst>
              <a:ext uri="{FF2B5EF4-FFF2-40B4-BE49-F238E27FC236}">
                <a16:creationId xmlns:a16="http://schemas.microsoft.com/office/drawing/2014/main" id="{06D58783-196E-E641-6994-D38C3C18F230}"/>
              </a:ext>
            </a:extLst>
          </p:cNvPr>
          <p:cNvSpPr txBox="1"/>
          <p:nvPr/>
        </p:nvSpPr>
        <p:spPr>
          <a:xfrm>
            <a:off x="5540743" y="6336954"/>
            <a:ext cx="1518961"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120" name="Rectangle 119">
            <a:extLst>
              <a:ext uri="{FF2B5EF4-FFF2-40B4-BE49-F238E27FC236}">
                <a16:creationId xmlns:a16="http://schemas.microsoft.com/office/drawing/2014/main" id="{660B3969-D6B6-8E5B-E483-B5F426117165}"/>
              </a:ext>
            </a:extLst>
          </p:cNvPr>
          <p:cNvSpPr/>
          <p:nvPr/>
        </p:nvSpPr>
        <p:spPr>
          <a:xfrm>
            <a:off x="-6476" y="6264328"/>
            <a:ext cx="7166648"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795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8589"/>
            <a:ext cx="12192000" cy="976972"/>
          </a:xfrm>
          <a:prstGeom prst="rect">
            <a:avLst/>
          </a:prstGeom>
          <a:solidFill>
            <a:schemeClr val="accent1">
              <a:lumMod val="75000"/>
            </a:schemeClr>
          </a:solidFill>
          <a:ln>
            <a:solidFill>
              <a:srgbClr val="ECF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Times New Roman" panose="02020603050405020304" pitchFamily="18" charset="0"/>
                <a:cs typeface="Times New Roman" panose="02020603050405020304" pitchFamily="18" charset="0"/>
              </a:rPr>
              <a:t>No discernible trend in carbon emissions before the diversity disclosure mandates in 2009 and we observe a significant change in carbon emissions between the treatment and control groups after the diversity disclosure mandates, . </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1DCC9A56-22C8-7729-1D49-81FA3F8578B3}"/>
              </a:ext>
            </a:extLst>
          </p:cNvPr>
          <p:cNvSpPr/>
          <p:nvPr/>
        </p:nvSpPr>
        <p:spPr>
          <a:xfrm>
            <a:off x="7145" y="1187276"/>
            <a:ext cx="3171990" cy="592466"/>
          </a:xfrm>
          <a:prstGeom prst="rect">
            <a:avLst/>
          </a:prstGeom>
          <a:solidFill>
            <a:srgbClr val="7357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A parallel trend analysis </a:t>
            </a:r>
          </a:p>
        </p:txBody>
      </p:sp>
      <p:pic>
        <p:nvPicPr>
          <p:cNvPr id="2" name="Picture 1">
            <a:extLst>
              <a:ext uri="{FF2B5EF4-FFF2-40B4-BE49-F238E27FC236}">
                <a16:creationId xmlns:a16="http://schemas.microsoft.com/office/drawing/2014/main" id="{1CCCA925-98A2-133B-5198-2BFBA638903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l="2097" t="2369" r="1604" b="5254"/>
          <a:stretch/>
        </p:blipFill>
        <p:spPr bwMode="auto">
          <a:xfrm>
            <a:off x="3002309" y="1891214"/>
            <a:ext cx="5928203" cy="4029499"/>
          </a:xfrm>
          <a:prstGeom prst="rect">
            <a:avLst/>
          </a:prstGeom>
          <a:ln>
            <a:noFill/>
          </a:ln>
          <a:extLst>
            <a:ext uri="{53640926-AAD7-44D8-BBD7-CCE9431645EC}">
              <a14:shadowObscured xmlns:a14="http://schemas.microsoft.com/office/drawing/2010/main"/>
            </a:ext>
          </a:extLst>
        </p:spPr>
      </p:pic>
      <p:sp>
        <p:nvSpPr>
          <p:cNvPr id="29" name="Rectangle 28">
            <a:extLst>
              <a:ext uri="{FF2B5EF4-FFF2-40B4-BE49-F238E27FC236}">
                <a16:creationId xmlns:a16="http://schemas.microsoft.com/office/drawing/2014/main" id="{C08CCCBB-8519-8A84-8AC4-27819580E651}"/>
              </a:ext>
            </a:extLst>
          </p:cNvPr>
          <p:cNvSpPr/>
          <p:nvPr/>
        </p:nvSpPr>
        <p:spPr>
          <a:xfrm>
            <a:off x="5603358" y="1891214"/>
            <a:ext cx="244549" cy="3754674"/>
          </a:xfrm>
          <a:prstGeom prst="rect">
            <a:avLst/>
          </a:prstGeom>
          <a:solidFill>
            <a:srgbClr val="BCD6EE">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0CC38DD-1EA2-81AD-437D-32B37BA0CC7E}"/>
              </a:ext>
            </a:extLst>
          </p:cNvPr>
          <p:cNvSpPr txBox="1"/>
          <p:nvPr/>
        </p:nvSpPr>
        <p:spPr>
          <a:xfrm>
            <a:off x="11813122" y="5901368"/>
            <a:ext cx="471839" cy="369332"/>
          </a:xfrm>
          <a:prstGeom prst="rect">
            <a:avLst/>
          </a:prstGeom>
          <a:noFill/>
        </p:spPr>
        <p:txBody>
          <a:bodyPr wrap="square" rtlCol="0">
            <a:spAutoFit/>
          </a:bodyPr>
          <a:lstStyle/>
          <a:p>
            <a:r>
              <a:rPr lang="en-US" dirty="0"/>
              <a:t>13</a:t>
            </a:r>
          </a:p>
        </p:txBody>
      </p:sp>
      <p:grpSp>
        <p:nvGrpSpPr>
          <p:cNvPr id="26" name="Group 25">
            <a:extLst>
              <a:ext uri="{FF2B5EF4-FFF2-40B4-BE49-F238E27FC236}">
                <a16:creationId xmlns:a16="http://schemas.microsoft.com/office/drawing/2014/main" id="{7C48E89B-A1D7-4A14-A64D-CCF6005D803F}"/>
              </a:ext>
            </a:extLst>
          </p:cNvPr>
          <p:cNvGrpSpPr/>
          <p:nvPr/>
        </p:nvGrpSpPr>
        <p:grpSpPr>
          <a:xfrm>
            <a:off x="-5" y="6264326"/>
            <a:ext cx="12202504" cy="593675"/>
            <a:chOff x="0" y="124427"/>
            <a:chExt cx="9151876" cy="470607"/>
          </a:xfrm>
        </p:grpSpPr>
        <p:sp>
          <p:nvSpPr>
            <p:cNvPr id="27" name="Rectangle 26">
              <a:extLst>
                <a:ext uri="{FF2B5EF4-FFF2-40B4-BE49-F238E27FC236}">
                  <a16:creationId xmlns:a16="http://schemas.microsoft.com/office/drawing/2014/main" id="{21BB1BCA-0C69-4370-0AC0-D94448C24AAF}"/>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28" name="Rectangle 27">
              <a:extLst>
                <a:ext uri="{FF2B5EF4-FFF2-40B4-BE49-F238E27FC236}">
                  <a16:creationId xmlns:a16="http://schemas.microsoft.com/office/drawing/2014/main" id="{FE4986FC-EC9E-368B-C361-266340B1FFA8}"/>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30" name="Group 29">
            <a:extLst>
              <a:ext uri="{FF2B5EF4-FFF2-40B4-BE49-F238E27FC236}">
                <a16:creationId xmlns:a16="http://schemas.microsoft.com/office/drawing/2014/main" id="{0028520A-D69A-FE3B-5DA4-30C5E8153677}"/>
              </a:ext>
            </a:extLst>
          </p:cNvPr>
          <p:cNvGrpSpPr/>
          <p:nvPr/>
        </p:nvGrpSpPr>
        <p:grpSpPr>
          <a:xfrm>
            <a:off x="92532" y="6312406"/>
            <a:ext cx="12088971" cy="415023"/>
            <a:chOff x="427586" y="6403217"/>
            <a:chExt cx="8855784" cy="330924"/>
          </a:xfrm>
        </p:grpSpPr>
        <p:grpSp>
          <p:nvGrpSpPr>
            <p:cNvPr id="31" name="Group 30">
              <a:extLst>
                <a:ext uri="{FF2B5EF4-FFF2-40B4-BE49-F238E27FC236}">
                  <a16:creationId xmlns:a16="http://schemas.microsoft.com/office/drawing/2014/main" id="{31E61442-8988-FDB8-86D8-5DF97EA41393}"/>
                </a:ext>
              </a:extLst>
            </p:cNvPr>
            <p:cNvGrpSpPr/>
            <p:nvPr/>
          </p:nvGrpSpPr>
          <p:grpSpPr>
            <a:xfrm>
              <a:off x="427586" y="6403217"/>
              <a:ext cx="8855784" cy="330924"/>
              <a:chOff x="427586" y="6403217"/>
              <a:chExt cx="8855784" cy="330924"/>
            </a:xfrm>
          </p:grpSpPr>
          <p:cxnSp>
            <p:nvCxnSpPr>
              <p:cNvPr id="34" name="Straight Connector 33">
                <a:extLst>
                  <a:ext uri="{FF2B5EF4-FFF2-40B4-BE49-F238E27FC236}">
                    <a16:creationId xmlns:a16="http://schemas.microsoft.com/office/drawing/2014/main" id="{9EA9D1D4-AD18-70F6-3BB1-090CBE09A8A3}"/>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1063130B-9323-A695-8C79-F7507A737EDE}"/>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Oval 37">
                <a:extLst>
                  <a:ext uri="{FF2B5EF4-FFF2-40B4-BE49-F238E27FC236}">
                    <a16:creationId xmlns:a16="http://schemas.microsoft.com/office/drawing/2014/main" id="{BE764CF3-B4CF-A4AD-FAD6-3241D4729C92}"/>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Oval 38">
                <a:extLst>
                  <a:ext uri="{FF2B5EF4-FFF2-40B4-BE49-F238E27FC236}">
                    <a16:creationId xmlns:a16="http://schemas.microsoft.com/office/drawing/2014/main" id="{B816ABFE-27B7-41A8-6D66-C59376D21822}"/>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Oval 39">
                <a:extLst>
                  <a:ext uri="{FF2B5EF4-FFF2-40B4-BE49-F238E27FC236}">
                    <a16:creationId xmlns:a16="http://schemas.microsoft.com/office/drawing/2014/main" id="{E6BCF6B9-F75C-6C71-A7B9-260896275A03}"/>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Oval 40">
                <a:extLst>
                  <a:ext uri="{FF2B5EF4-FFF2-40B4-BE49-F238E27FC236}">
                    <a16:creationId xmlns:a16="http://schemas.microsoft.com/office/drawing/2014/main" id="{D0CC98EF-8A64-1210-C2E6-AC505ACD91ED}"/>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TextBox 64">
                <a:extLst>
                  <a:ext uri="{FF2B5EF4-FFF2-40B4-BE49-F238E27FC236}">
                    <a16:creationId xmlns:a16="http://schemas.microsoft.com/office/drawing/2014/main" id="{B578C2C5-0D56-E255-CC15-50C36B519C34}"/>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43" name="TextBox 65">
                <a:extLst>
                  <a:ext uri="{FF2B5EF4-FFF2-40B4-BE49-F238E27FC236}">
                    <a16:creationId xmlns:a16="http://schemas.microsoft.com/office/drawing/2014/main" id="{9AA1236E-8271-3627-65AA-D55EC9B63B08}"/>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44" name="TextBox 66">
                <a:extLst>
                  <a:ext uri="{FF2B5EF4-FFF2-40B4-BE49-F238E27FC236}">
                    <a16:creationId xmlns:a16="http://schemas.microsoft.com/office/drawing/2014/main" id="{7B3581B8-79B9-4C64-5728-792231D19C84}"/>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45" name="TextBox 67">
                <a:extLst>
                  <a:ext uri="{FF2B5EF4-FFF2-40B4-BE49-F238E27FC236}">
                    <a16:creationId xmlns:a16="http://schemas.microsoft.com/office/drawing/2014/main" id="{1045B1D3-D73E-A10B-D16F-C4EF9104519C}"/>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grpSp>
        <p:sp>
          <p:nvSpPr>
            <p:cNvPr id="32" name="TextBox 52">
              <a:extLst>
                <a:ext uri="{FF2B5EF4-FFF2-40B4-BE49-F238E27FC236}">
                  <a16:creationId xmlns:a16="http://schemas.microsoft.com/office/drawing/2014/main" id="{630C237B-A85F-892F-7B91-4A7882E5C5FE}"/>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46" name="Oval 45">
            <a:extLst>
              <a:ext uri="{FF2B5EF4-FFF2-40B4-BE49-F238E27FC236}">
                <a16:creationId xmlns:a16="http://schemas.microsoft.com/office/drawing/2014/main" id="{D8A1B1E2-F8DC-9705-7A02-5263C8A9E572}"/>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Oval 46">
            <a:extLst>
              <a:ext uri="{FF2B5EF4-FFF2-40B4-BE49-F238E27FC236}">
                <a16:creationId xmlns:a16="http://schemas.microsoft.com/office/drawing/2014/main" id="{B2F3585C-2FBC-55FA-0C7F-A2009486F15B}"/>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TextBox 67">
            <a:extLst>
              <a:ext uri="{FF2B5EF4-FFF2-40B4-BE49-F238E27FC236}">
                <a16:creationId xmlns:a16="http://schemas.microsoft.com/office/drawing/2014/main" id="{EFE6D457-1270-4B3D-81D5-D38AF04157C7}"/>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49" name="TextBox 67">
            <a:extLst>
              <a:ext uri="{FF2B5EF4-FFF2-40B4-BE49-F238E27FC236}">
                <a16:creationId xmlns:a16="http://schemas.microsoft.com/office/drawing/2014/main" id="{06363F24-6CE4-F198-4726-A8C84F4DEBFE}"/>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50" name="Rectangle 49">
            <a:extLst>
              <a:ext uri="{FF2B5EF4-FFF2-40B4-BE49-F238E27FC236}">
                <a16:creationId xmlns:a16="http://schemas.microsoft.com/office/drawing/2014/main" id="{F4DB855E-F95C-B32B-2552-EE6F25970A04}"/>
              </a:ext>
            </a:extLst>
          </p:cNvPr>
          <p:cNvSpPr/>
          <p:nvPr/>
        </p:nvSpPr>
        <p:spPr>
          <a:xfrm>
            <a:off x="8930512" y="6286457"/>
            <a:ext cx="332525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23C384C-5F31-BADE-0B19-96EEEEC82C8F}"/>
              </a:ext>
            </a:extLst>
          </p:cNvPr>
          <p:cNvSpPr/>
          <p:nvPr/>
        </p:nvSpPr>
        <p:spPr>
          <a:xfrm>
            <a:off x="7176911" y="6276839"/>
            <a:ext cx="1724404" cy="581161"/>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83EFDF3-5CBC-07EE-23AB-686C172850A1}"/>
              </a:ext>
            </a:extLst>
          </p:cNvPr>
          <p:cNvSpPr/>
          <p:nvPr/>
        </p:nvSpPr>
        <p:spPr>
          <a:xfrm>
            <a:off x="17778" y="6251813"/>
            <a:ext cx="7138137" cy="606187"/>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7EB5647F-7999-2FC6-70F6-7C4F8515F3C4}"/>
              </a:ext>
            </a:extLst>
          </p:cNvPr>
          <p:cNvGrpSpPr/>
          <p:nvPr/>
        </p:nvGrpSpPr>
        <p:grpSpPr>
          <a:xfrm>
            <a:off x="-5" y="6264326"/>
            <a:ext cx="12202504" cy="593675"/>
            <a:chOff x="0" y="124427"/>
            <a:chExt cx="9151876" cy="470607"/>
          </a:xfrm>
        </p:grpSpPr>
        <p:sp>
          <p:nvSpPr>
            <p:cNvPr id="54" name="Rectangle 53">
              <a:extLst>
                <a:ext uri="{FF2B5EF4-FFF2-40B4-BE49-F238E27FC236}">
                  <a16:creationId xmlns:a16="http://schemas.microsoft.com/office/drawing/2014/main" id="{BE980073-3713-22B7-BF8B-9D9479C4B0C7}"/>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55" name="Rectangle 54">
              <a:extLst>
                <a:ext uri="{FF2B5EF4-FFF2-40B4-BE49-F238E27FC236}">
                  <a16:creationId xmlns:a16="http://schemas.microsoft.com/office/drawing/2014/main" id="{BB7E9502-77F0-4A2B-D92D-E759CB98CC85}"/>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56" name="Group 55">
            <a:extLst>
              <a:ext uri="{FF2B5EF4-FFF2-40B4-BE49-F238E27FC236}">
                <a16:creationId xmlns:a16="http://schemas.microsoft.com/office/drawing/2014/main" id="{947C6240-EDC3-9B8D-A8E1-1AE0355D5862}"/>
              </a:ext>
            </a:extLst>
          </p:cNvPr>
          <p:cNvGrpSpPr/>
          <p:nvPr/>
        </p:nvGrpSpPr>
        <p:grpSpPr>
          <a:xfrm>
            <a:off x="92532" y="6312406"/>
            <a:ext cx="12088971" cy="415023"/>
            <a:chOff x="427586" y="6403217"/>
            <a:chExt cx="8855784" cy="330924"/>
          </a:xfrm>
        </p:grpSpPr>
        <p:grpSp>
          <p:nvGrpSpPr>
            <p:cNvPr id="57" name="Group 56">
              <a:extLst>
                <a:ext uri="{FF2B5EF4-FFF2-40B4-BE49-F238E27FC236}">
                  <a16:creationId xmlns:a16="http://schemas.microsoft.com/office/drawing/2014/main" id="{25250FB9-5DCE-4BDC-7570-00E7391FAE48}"/>
                </a:ext>
              </a:extLst>
            </p:cNvPr>
            <p:cNvGrpSpPr/>
            <p:nvPr/>
          </p:nvGrpSpPr>
          <p:grpSpPr>
            <a:xfrm>
              <a:off x="427586" y="6403217"/>
              <a:ext cx="8855784" cy="330924"/>
              <a:chOff x="427586" y="6403217"/>
              <a:chExt cx="8855784" cy="330924"/>
            </a:xfrm>
          </p:grpSpPr>
          <p:cxnSp>
            <p:nvCxnSpPr>
              <p:cNvPr id="59" name="Straight Connector 58">
                <a:extLst>
                  <a:ext uri="{FF2B5EF4-FFF2-40B4-BE49-F238E27FC236}">
                    <a16:creationId xmlns:a16="http://schemas.microsoft.com/office/drawing/2014/main" id="{4A2896B5-9089-7488-4961-71600F0543ED}"/>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A6387B2D-8069-DDC4-3E03-CF2E3DEF578E}"/>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1" name="Oval 60">
                <a:extLst>
                  <a:ext uri="{FF2B5EF4-FFF2-40B4-BE49-F238E27FC236}">
                    <a16:creationId xmlns:a16="http://schemas.microsoft.com/office/drawing/2014/main" id="{552A17AD-6335-08F8-8834-29E44EC563AD}"/>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2" name="Oval 61">
                <a:extLst>
                  <a:ext uri="{FF2B5EF4-FFF2-40B4-BE49-F238E27FC236}">
                    <a16:creationId xmlns:a16="http://schemas.microsoft.com/office/drawing/2014/main" id="{375FB5F0-621C-E25F-DAEF-C428D937BB7D}"/>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3" name="Oval 62">
                <a:extLst>
                  <a:ext uri="{FF2B5EF4-FFF2-40B4-BE49-F238E27FC236}">
                    <a16:creationId xmlns:a16="http://schemas.microsoft.com/office/drawing/2014/main" id="{C713B6B1-1B40-DC68-9D24-706400696577}"/>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4" name="Oval 63">
                <a:extLst>
                  <a:ext uri="{FF2B5EF4-FFF2-40B4-BE49-F238E27FC236}">
                    <a16:creationId xmlns:a16="http://schemas.microsoft.com/office/drawing/2014/main" id="{EDCF95D3-ABFA-EC59-F94A-0E26C5C9049D}"/>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5" name="TextBox 64">
                <a:extLst>
                  <a:ext uri="{FF2B5EF4-FFF2-40B4-BE49-F238E27FC236}">
                    <a16:creationId xmlns:a16="http://schemas.microsoft.com/office/drawing/2014/main" id="{24AB3DFF-577D-A364-2B01-AC8897FEEE94}"/>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66" name="TextBox 65">
                <a:extLst>
                  <a:ext uri="{FF2B5EF4-FFF2-40B4-BE49-F238E27FC236}">
                    <a16:creationId xmlns:a16="http://schemas.microsoft.com/office/drawing/2014/main" id="{A619DABC-124D-6FDC-835D-F31C24B2623F}"/>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67" name="TextBox 66">
                <a:extLst>
                  <a:ext uri="{FF2B5EF4-FFF2-40B4-BE49-F238E27FC236}">
                    <a16:creationId xmlns:a16="http://schemas.microsoft.com/office/drawing/2014/main" id="{6899808E-0C82-86F5-844C-E1F870EFE4FE}"/>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68" name="TextBox 67">
                <a:extLst>
                  <a:ext uri="{FF2B5EF4-FFF2-40B4-BE49-F238E27FC236}">
                    <a16:creationId xmlns:a16="http://schemas.microsoft.com/office/drawing/2014/main" id="{ED1BE261-DA94-4C96-583B-29563AB3A03C}"/>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58" name="TextBox 52">
              <a:extLst>
                <a:ext uri="{FF2B5EF4-FFF2-40B4-BE49-F238E27FC236}">
                  <a16:creationId xmlns:a16="http://schemas.microsoft.com/office/drawing/2014/main" id="{22F9931D-9F23-D514-ED1B-2C37F235BD4A}"/>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69" name="Oval 68">
            <a:extLst>
              <a:ext uri="{FF2B5EF4-FFF2-40B4-BE49-F238E27FC236}">
                <a16:creationId xmlns:a16="http://schemas.microsoft.com/office/drawing/2014/main" id="{FD563445-E0CB-AB28-483B-A87539306C92}"/>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0" name="Oval 69">
            <a:extLst>
              <a:ext uri="{FF2B5EF4-FFF2-40B4-BE49-F238E27FC236}">
                <a16:creationId xmlns:a16="http://schemas.microsoft.com/office/drawing/2014/main" id="{3499B35A-590C-E40A-D8BE-A5B31C16204F}"/>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1" name="TextBox 67">
            <a:extLst>
              <a:ext uri="{FF2B5EF4-FFF2-40B4-BE49-F238E27FC236}">
                <a16:creationId xmlns:a16="http://schemas.microsoft.com/office/drawing/2014/main" id="{B4947ABD-CE8F-946D-700D-F80576E844DC}"/>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72" name="TextBox 67">
            <a:extLst>
              <a:ext uri="{FF2B5EF4-FFF2-40B4-BE49-F238E27FC236}">
                <a16:creationId xmlns:a16="http://schemas.microsoft.com/office/drawing/2014/main" id="{68D9ACE4-CA31-D161-65CA-23B978FD2ADC}"/>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73" name="Rectangle 72">
            <a:extLst>
              <a:ext uri="{FF2B5EF4-FFF2-40B4-BE49-F238E27FC236}">
                <a16:creationId xmlns:a16="http://schemas.microsoft.com/office/drawing/2014/main" id="{D515C0FD-A97D-9801-9519-58B811955ED4}"/>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DEB5A29-B8A2-F99C-1587-579736A6FD14}"/>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95B0C023-1D70-D64D-7936-DCF6C5998709}"/>
              </a:ext>
            </a:extLst>
          </p:cNvPr>
          <p:cNvGrpSpPr/>
          <p:nvPr/>
        </p:nvGrpSpPr>
        <p:grpSpPr>
          <a:xfrm>
            <a:off x="-5" y="6264326"/>
            <a:ext cx="12202504" cy="593675"/>
            <a:chOff x="0" y="124427"/>
            <a:chExt cx="9151876" cy="470607"/>
          </a:xfrm>
        </p:grpSpPr>
        <p:sp>
          <p:nvSpPr>
            <p:cNvPr id="76" name="Rectangle 75">
              <a:extLst>
                <a:ext uri="{FF2B5EF4-FFF2-40B4-BE49-F238E27FC236}">
                  <a16:creationId xmlns:a16="http://schemas.microsoft.com/office/drawing/2014/main" id="{28EA416E-7DEC-ECDF-46FF-F80335762457}"/>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77" name="Rectangle 76">
              <a:extLst>
                <a:ext uri="{FF2B5EF4-FFF2-40B4-BE49-F238E27FC236}">
                  <a16:creationId xmlns:a16="http://schemas.microsoft.com/office/drawing/2014/main" id="{F604C534-6325-503C-9759-D55C84DB4CC0}"/>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78" name="Group 77">
            <a:extLst>
              <a:ext uri="{FF2B5EF4-FFF2-40B4-BE49-F238E27FC236}">
                <a16:creationId xmlns:a16="http://schemas.microsoft.com/office/drawing/2014/main" id="{EC40013D-EE2C-7BAF-A74F-74D836376AE0}"/>
              </a:ext>
            </a:extLst>
          </p:cNvPr>
          <p:cNvGrpSpPr/>
          <p:nvPr/>
        </p:nvGrpSpPr>
        <p:grpSpPr>
          <a:xfrm>
            <a:off x="92532" y="6312406"/>
            <a:ext cx="12088971" cy="415023"/>
            <a:chOff x="427586" y="6403217"/>
            <a:chExt cx="8855784" cy="330924"/>
          </a:xfrm>
        </p:grpSpPr>
        <p:grpSp>
          <p:nvGrpSpPr>
            <p:cNvPr id="79" name="Group 78">
              <a:extLst>
                <a:ext uri="{FF2B5EF4-FFF2-40B4-BE49-F238E27FC236}">
                  <a16:creationId xmlns:a16="http://schemas.microsoft.com/office/drawing/2014/main" id="{3EFCB818-1FFA-141C-70CA-EC82E71D0F48}"/>
                </a:ext>
              </a:extLst>
            </p:cNvPr>
            <p:cNvGrpSpPr/>
            <p:nvPr/>
          </p:nvGrpSpPr>
          <p:grpSpPr>
            <a:xfrm>
              <a:off x="427586" y="6403217"/>
              <a:ext cx="8855784" cy="330924"/>
              <a:chOff x="427586" y="6403217"/>
              <a:chExt cx="8855784" cy="330924"/>
            </a:xfrm>
          </p:grpSpPr>
          <p:cxnSp>
            <p:nvCxnSpPr>
              <p:cNvPr id="81" name="Straight Connector 80">
                <a:extLst>
                  <a:ext uri="{FF2B5EF4-FFF2-40B4-BE49-F238E27FC236}">
                    <a16:creationId xmlns:a16="http://schemas.microsoft.com/office/drawing/2014/main" id="{627DC6CE-A0CE-EFDE-E765-84C0A553C26E}"/>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A07745D0-F617-6B2F-6BF5-9BE9FC15FDD0}"/>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3" name="Oval 82">
                <a:extLst>
                  <a:ext uri="{FF2B5EF4-FFF2-40B4-BE49-F238E27FC236}">
                    <a16:creationId xmlns:a16="http://schemas.microsoft.com/office/drawing/2014/main" id="{50F6E11C-41CD-38B5-7CA7-834F9B95DEE8}"/>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4" name="Oval 83">
                <a:extLst>
                  <a:ext uri="{FF2B5EF4-FFF2-40B4-BE49-F238E27FC236}">
                    <a16:creationId xmlns:a16="http://schemas.microsoft.com/office/drawing/2014/main" id="{6B9A6A2E-E54C-9A20-8A70-A27CBF4233A3}"/>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5" name="Oval 84">
                <a:extLst>
                  <a:ext uri="{FF2B5EF4-FFF2-40B4-BE49-F238E27FC236}">
                    <a16:creationId xmlns:a16="http://schemas.microsoft.com/office/drawing/2014/main" id="{6D28A559-D0F9-9797-FB5E-6A7EF5938C45}"/>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6" name="Oval 85">
                <a:extLst>
                  <a:ext uri="{FF2B5EF4-FFF2-40B4-BE49-F238E27FC236}">
                    <a16:creationId xmlns:a16="http://schemas.microsoft.com/office/drawing/2014/main" id="{C9F51233-8380-9162-D246-20589F4B3119}"/>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7" name="TextBox 86">
                <a:extLst>
                  <a:ext uri="{FF2B5EF4-FFF2-40B4-BE49-F238E27FC236}">
                    <a16:creationId xmlns:a16="http://schemas.microsoft.com/office/drawing/2014/main" id="{88C73BB9-1A3F-95AB-C3F5-79D2BAA3B937}"/>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88" name="TextBox 87">
                <a:extLst>
                  <a:ext uri="{FF2B5EF4-FFF2-40B4-BE49-F238E27FC236}">
                    <a16:creationId xmlns:a16="http://schemas.microsoft.com/office/drawing/2014/main" id="{D75E373D-53F1-0BAE-315E-F746FF29FD11}"/>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89" name="TextBox 88">
                <a:extLst>
                  <a:ext uri="{FF2B5EF4-FFF2-40B4-BE49-F238E27FC236}">
                    <a16:creationId xmlns:a16="http://schemas.microsoft.com/office/drawing/2014/main" id="{F90D96F8-5AEB-F073-4D12-23B2A46C28F3}"/>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90" name="TextBox 89">
                <a:extLst>
                  <a:ext uri="{FF2B5EF4-FFF2-40B4-BE49-F238E27FC236}">
                    <a16:creationId xmlns:a16="http://schemas.microsoft.com/office/drawing/2014/main" id="{4751D1C0-30BA-E337-60A0-8E9597BCB3DA}"/>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80" name="TextBox 52">
              <a:extLst>
                <a:ext uri="{FF2B5EF4-FFF2-40B4-BE49-F238E27FC236}">
                  <a16:creationId xmlns:a16="http://schemas.microsoft.com/office/drawing/2014/main" id="{3636874F-58EE-91A1-BB8F-3F00BE8022B3}"/>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91" name="Oval 90">
            <a:extLst>
              <a:ext uri="{FF2B5EF4-FFF2-40B4-BE49-F238E27FC236}">
                <a16:creationId xmlns:a16="http://schemas.microsoft.com/office/drawing/2014/main" id="{10EB5C45-63FF-3A41-755B-89A8283B46ED}"/>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2" name="Oval 91">
            <a:extLst>
              <a:ext uri="{FF2B5EF4-FFF2-40B4-BE49-F238E27FC236}">
                <a16:creationId xmlns:a16="http://schemas.microsoft.com/office/drawing/2014/main" id="{569BA19F-518A-7082-D435-5C18849CE668}"/>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3" name="TextBox 67">
            <a:extLst>
              <a:ext uri="{FF2B5EF4-FFF2-40B4-BE49-F238E27FC236}">
                <a16:creationId xmlns:a16="http://schemas.microsoft.com/office/drawing/2014/main" id="{CDFB75C3-A9A7-8509-B6B7-FDABF27C73C7}"/>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94" name="TextBox 67">
            <a:extLst>
              <a:ext uri="{FF2B5EF4-FFF2-40B4-BE49-F238E27FC236}">
                <a16:creationId xmlns:a16="http://schemas.microsoft.com/office/drawing/2014/main" id="{08B18F9B-6002-F5ED-9ACA-11F474C1FB81}"/>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95" name="Rectangle 94">
            <a:extLst>
              <a:ext uri="{FF2B5EF4-FFF2-40B4-BE49-F238E27FC236}">
                <a16:creationId xmlns:a16="http://schemas.microsoft.com/office/drawing/2014/main" id="{BBDBB528-B479-CF88-6A77-3437C0548CF8}"/>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64ADE0D2-C663-6960-428A-D3872669C016}"/>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C6BCDB98-AD9D-17A0-E813-6892D82258DA}"/>
              </a:ext>
            </a:extLst>
          </p:cNvPr>
          <p:cNvGrpSpPr/>
          <p:nvPr/>
        </p:nvGrpSpPr>
        <p:grpSpPr>
          <a:xfrm>
            <a:off x="-5" y="6264326"/>
            <a:ext cx="12202504" cy="593675"/>
            <a:chOff x="0" y="124427"/>
            <a:chExt cx="9151876" cy="470607"/>
          </a:xfrm>
        </p:grpSpPr>
        <p:sp>
          <p:nvSpPr>
            <p:cNvPr id="98" name="Rectangle 97">
              <a:extLst>
                <a:ext uri="{FF2B5EF4-FFF2-40B4-BE49-F238E27FC236}">
                  <a16:creationId xmlns:a16="http://schemas.microsoft.com/office/drawing/2014/main" id="{2D22FD78-0BF5-3302-B5B8-EDBE4E77E03E}"/>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99" name="Rectangle 98">
              <a:extLst>
                <a:ext uri="{FF2B5EF4-FFF2-40B4-BE49-F238E27FC236}">
                  <a16:creationId xmlns:a16="http://schemas.microsoft.com/office/drawing/2014/main" id="{618EE302-A0D2-32FA-2449-A9BB1FE0A0A0}"/>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100" name="Group 99">
            <a:extLst>
              <a:ext uri="{FF2B5EF4-FFF2-40B4-BE49-F238E27FC236}">
                <a16:creationId xmlns:a16="http://schemas.microsoft.com/office/drawing/2014/main" id="{11F30A65-472A-61C4-2601-4493A6AFFDB1}"/>
              </a:ext>
            </a:extLst>
          </p:cNvPr>
          <p:cNvGrpSpPr/>
          <p:nvPr/>
        </p:nvGrpSpPr>
        <p:grpSpPr>
          <a:xfrm>
            <a:off x="92532" y="6312402"/>
            <a:ext cx="12088971" cy="533087"/>
            <a:chOff x="427586" y="6403216"/>
            <a:chExt cx="8855784" cy="425064"/>
          </a:xfrm>
        </p:grpSpPr>
        <p:grpSp>
          <p:nvGrpSpPr>
            <p:cNvPr id="101" name="Group 100">
              <a:extLst>
                <a:ext uri="{FF2B5EF4-FFF2-40B4-BE49-F238E27FC236}">
                  <a16:creationId xmlns:a16="http://schemas.microsoft.com/office/drawing/2014/main" id="{9F2CF300-6A8F-484B-1241-2E45AABE744F}"/>
                </a:ext>
              </a:extLst>
            </p:cNvPr>
            <p:cNvGrpSpPr/>
            <p:nvPr/>
          </p:nvGrpSpPr>
          <p:grpSpPr>
            <a:xfrm>
              <a:off x="427586" y="6403217"/>
              <a:ext cx="8855784" cy="425063"/>
              <a:chOff x="427586" y="6403217"/>
              <a:chExt cx="8855784" cy="425063"/>
            </a:xfrm>
          </p:grpSpPr>
          <p:cxnSp>
            <p:nvCxnSpPr>
              <p:cNvPr id="103" name="Straight Connector 102">
                <a:extLst>
                  <a:ext uri="{FF2B5EF4-FFF2-40B4-BE49-F238E27FC236}">
                    <a16:creationId xmlns:a16="http://schemas.microsoft.com/office/drawing/2014/main" id="{F19A9678-F88F-5145-EAA3-8A0C9FA38FEE}"/>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B83672E0-B707-9F3C-4CCF-FCA2D340864E}"/>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5" name="Oval 104">
                <a:extLst>
                  <a:ext uri="{FF2B5EF4-FFF2-40B4-BE49-F238E27FC236}">
                    <a16:creationId xmlns:a16="http://schemas.microsoft.com/office/drawing/2014/main" id="{716453D2-87FC-0490-DB96-F33FD7284B70}"/>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6" name="Oval 105">
                <a:extLst>
                  <a:ext uri="{FF2B5EF4-FFF2-40B4-BE49-F238E27FC236}">
                    <a16:creationId xmlns:a16="http://schemas.microsoft.com/office/drawing/2014/main" id="{19CCD707-F560-20E3-7FD6-0E76B4DEEC33}"/>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7" name="Oval 106">
                <a:extLst>
                  <a:ext uri="{FF2B5EF4-FFF2-40B4-BE49-F238E27FC236}">
                    <a16:creationId xmlns:a16="http://schemas.microsoft.com/office/drawing/2014/main" id="{8CE82267-D59D-D881-516B-3BE33EB46B4D}"/>
                  </a:ext>
                </a:extLst>
              </p:cNvPr>
              <p:cNvSpPr/>
              <p:nvPr/>
            </p:nvSpPr>
            <p:spPr>
              <a:xfrm>
                <a:off x="4273295"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8" name="Oval 107">
                <a:extLst>
                  <a:ext uri="{FF2B5EF4-FFF2-40B4-BE49-F238E27FC236}">
                    <a16:creationId xmlns:a16="http://schemas.microsoft.com/office/drawing/2014/main" id="{24A48D21-3710-6591-0019-64B9318ACA9D}"/>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9" name="TextBox 64">
                <a:extLst>
                  <a:ext uri="{FF2B5EF4-FFF2-40B4-BE49-F238E27FC236}">
                    <a16:creationId xmlns:a16="http://schemas.microsoft.com/office/drawing/2014/main" id="{972985BD-59D9-C9CD-65F9-41C64D281D59}"/>
                  </a:ext>
                </a:extLst>
              </p:cNvPr>
              <p:cNvSpPr txBox="1"/>
              <p:nvPr/>
            </p:nvSpPr>
            <p:spPr>
              <a:xfrm>
                <a:off x="427586" y="6411084"/>
                <a:ext cx="1489282" cy="4171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Motivation</a:t>
                </a:r>
              </a:p>
              <a:p>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110" name="TextBox 65">
                <a:extLst>
                  <a:ext uri="{FF2B5EF4-FFF2-40B4-BE49-F238E27FC236}">
                    <a16:creationId xmlns:a16="http://schemas.microsoft.com/office/drawing/2014/main" id="{222FE210-3C21-75B6-13DB-22119A326AC6}"/>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111" name="TextBox 66">
                <a:extLst>
                  <a:ext uri="{FF2B5EF4-FFF2-40B4-BE49-F238E27FC236}">
                    <a16:creationId xmlns:a16="http://schemas.microsoft.com/office/drawing/2014/main" id="{7F7417CC-8286-3C2D-34E5-CA748916D064}"/>
                  </a:ext>
                </a:extLst>
              </p:cNvPr>
              <p:cNvSpPr txBox="1"/>
              <p:nvPr/>
            </p:nvSpPr>
            <p:spPr>
              <a:xfrm>
                <a:off x="2872404" y="6411420"/>
                <a:ext cx="1520189" cy="23314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b="1" dirty="0">
                    <a:solidFill>
                      <a:schemeClr val="bg1"/>
                    </a:solidFill>
                    <a:latin typeface="Times New Roman" panose="02020603050405020304" pitchFamily="18" charset="0"/>
                    <a:cs typeface="Times New Roman" panose="02020603050405020304" pitchFamily="18" charset="0"/>
                  </a:rPr>
                  <a:t>Framework &amp; Hypothesis</a:t>
                </a:r>
              </a:p>
            </p:txBody>
          </p:sp>
          <p:sp>
            <p:nvSpPr>
              <p:cNvPr id="112" name="TextBox 67">
                <a:extLst>
                  <a:ext uri="{FF2B5EF4-FFF2-40B4-BE49-F238E27FC236}">
                    <a16:creationId xmlns:a16="http://schemas.microsoft.com/office/drawing/2014/main" id="{4184CC5A-A715-1208-F721-C260B5161BA0}"/>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b="1" dirty="0">
                  <a:solidFill>
                    <a:schemeClr val="bg1"/>
                  </a:solidFill>
                  <a:latin typeface="Times New Roman" panose="02020603050405020304" pitchFamily="18" charset="0"/>
                  <a:cs typeface="Times New Roman" panose="02020603050405020304" pitchFamily="18" charset="0"/>
                </a:endParaRPr>
              </a:p>
            </p:txBody>
          </p:sp>
        </p:grpSp>
        <p:sp>
          <p:nvSpPr>
            <p:cNvPr id="102" name="TextBox 52">
              <a:extLst>
                <a:ext uri="{FF2B5EF4-FFF2-40B4-BE49-F238E27FC236}">
                  <a16:creationId xmlns:a16="http://schemas.microsoft.com/office/drawing/2014/main" id="{05EA4DDB-1929-F37F-26C9-3C21031807E6}"/>
                </a:ext>
              </a:extLst>
            </p:cNvPr>
            <p:cNvSpPr txBox="1"/>
            <p:nvPr/>
          </p:nvSpPr>
          <p:spPr>
            <a:xfrm>
              <a:off x="5671913" y="6403216"/>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113" name="Oval 112">
            <a:extLst>
              <a:ext uri="{FF2B5EF4-FFF2-40B4-BE49-F238E27FC236}">
                <a16:creationId xmlns:a16="http://schemas.microsoft.com/office/drawing/2014/main" id="{AD9CE515-11AF-0533-08F4-24C0504C298A}"/>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4" name="Oval 113">
            <a:extLst>
              <a:ext uri="{FF2B5EF4-FFF2-40B4-BE49-F238E27FC236}">
                <a16:creationId xmlns:a16="http://schemas.microsoft.com/office/drawing/2014/main" id="{F242744D-CD7C-A88A-8189-FCECBFB50850}"/>
              </a:ext>
            </a:extLst>
          </p:cNvPr>
          <p:cNvSpPr/>
          <p:nvPr/>
        </p:nvSpPr>
        <p:spPr>
          <a:xfrm>
            <a:off x="10348487"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5" name="TextBox 67">
            <a:extLst>
              <a:ext uri="{FF2B5EF4-FFF2-40B4-BE49-F238E27FC236}">
                <a16:creationId xmlns:a16="http://schemas.microsoft.com/office/drawing/2014/main" id="{6EDBEF7E-E3B9-5CB6-AC9E-DB80AE83D632}"/>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116" name="TextBox 67">
            <a:extLst>
              <a:ext uri="{FF2B5EF4-FFF2-40B4-BE49-F238E27FC236}">
                <a16:creationId xmlns:a16="http://schemas.microsoft.com/office/drawing/2014/main" id="{8E63432E-4647-4B83-1934-106D1B833191}"/>
              </a:ext>
            </a:extLst>
          </p:cNvPr>
          <p:cNvSpPr txBox="1"/>
          <p:nvPr/>
        </p:nvSpPr>
        <p:spPr>
          <a:xfrm>
            <a:off x="10492264" y="633242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117" name="Rectangle 116">
            <a:extLst>
              <a:ext uri="{FF2B5EF4-FFF2-40B4-BE49-F238E27FC236}">
                <a16:creationId xmlns:a16="http://schemas.microsoft.com/office/drawing/2014/main" id="{0B077559-6609-C660-630B-57E0FC5D671D}"/>
              </a:ext>
            </a:extLst>
          </p:cNvPr>
          <p:cNvSpPr/>
          <p:nvPr/>
        </p:nvSpPr>
        <p:spPr>
          <a:xfrm>
            <a:off x="9006483" y="6254397"/>
            <a:ext cx="3227407"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A9AC1C29-B0E0-2D14-80D6-603A67A2B7F6}"/>
              </a:ext>
            </a:extLst>
          </p:cNvPr>
          <p:cNvSpPr/>
          <p:nvPr/>
        </p:nvSpPr>
        <p:spPr>
          <a:xfrm>
            <a:off x="7172076" y="6295424"/>
            <a:ext cx="1811225" cy="552647"/>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52">
            <a:extLst>
              <a:ext uri="{FF2B5EF4-FFF2-40B4-BE49-F238E27FC236}">
                <a16:creationId xmlns:a16="http://schemas.microsoft.com/office/drawing/2014/main" id="{8CA80FA6-1AFA-FA76-F2CF-CDC11284BA16}"/>
              </a:ext>
            </a:extLst>
          </p:cNvPr>
          <p:cNvSpPr txBox="1"/>
          <p:nvPr/>
        </p:nvSpPr>
        <p:spPr>
          <a:xfrm>
            <a:off x="5540743" y="6336954"/>
            <a:ext cx="1518961"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120" name="Rectangle 119">
            <a:extLst>
              <a:ext uri="{FF2B5EF4-FFF2-40B4-BE49-F238E27FC236}">
                <a16:creationId xmlns:a16="http://schemas.microsoft.com/office/drawing/2014/main" id="{601508CA-D699-B108-0C4E-07A5CA4E33EA}"/>
              </a:ext>
            </a:extLst>
          </p:cNvPr>
          <p:cNvSpPr/>
          <p:nvPr/>
        </p:nvSpPr>
        <p:spPr>
          <a:xfrm>
            <a:off x="-6476" y="6264328"/>
            <a:ext cx="7166648"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6476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8589"/>
            <a:ext cx="12192000" cy="976972"/>
          </a:xfrm>
          <a:prstGeom prst="rect">
            <a:avLst/>
          </a:prstGeom>
          <a:solidFill>
            <a:schemeClr val="accent1">
              <a:lumMod val="75000"/>
            </a:schemeClr>
          </a:solidFill>
          <a:ln>
            <a:solidFill>
              <a:srgbClr val="ECF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Times New Roman" panose="02020603050405020304" pitchFamily="18" charset="0"/>
                <a:cs typeface="Times New Roman" panose="02020603050405020304" pitchFamily="18" charset="0"/>
              </a:rPr>
              <a:t>  Evidence from CEO Death</a:t>
            </a:r>
          </a:p>
        </p:txBody>
      </p:sp>
      <p:sp>
        <p:nvSpPr>
          <p:cNvPr id="33" name="Rectangle 32">
            <a:extLst>
              <a:ext uri="{FF2B5EF4-FFF2-40B4-BE49-F238E27FC236}">
                <a16:creationId xmlns:a16="http://schemas.microsoft.com/office/drawing/2014/main" id="{1DCC9A56-22C8-7729-1D49-81FA3F8578B3}"/>
              </a:ext>
            </a:extLst>
          </p:cNvPr>
          <p:cNvSpPr/>
          <p:nvPr/>
        </p:nvSpPr>
        <p:spPr>
          <a:xfrm>
            <a:off x="7145" y="1187276"/>
            <a:ext cx="3171990" cy="592466"/>
          </a:xfrm>
          <a:prstGeom prst="rect">
            <a:avLst/>
          </a:prstGeom>
          <a:solidFill>
            <a:srgbClr val="7357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Identification strategy</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EEF6B9C-1C41-B507-8760-DD59AB6E3AF3}"/>
                  </a:ext>
                </a:extLst>
              </p:cNvPr>
              <p:cNvSpPr txBox="1"/>
              <p:nvPr/>
            </p:nvSpPr>
            <p:spPr>
              <a:xfrm>
                <a:off x="850339" y="2553809"/>
                <a:ext cx="10491313" cy="369332"/>
              </a:xfrm>
              <a:prstGeom prst="rect">
                <a:avLst/>
              </a:prstGeom>
              <a:noFill/>
            </p:spPr>
            <p:txBody>
              <a:bodyPr wrap="square">
                <a:spAutoFit/>
              </a:bodyPr>
              <a:lstStyle/>
              <a:p>
                <a:pPr marR="0" lvl="0" algn="ctr" defTabSz="914400" rtl="0" eaLnBrk="0" fontAlgn="base" latinLnBrk="0" hangingPunct="0">
                  <a:lnSpc>
                    <a:spcPct val="100000"/>
                  </a:lnSpc>
                  <a:spcBef>
                    <a:spcPct val="0"/>
                  </a:spcBef>
                  <a:spcAft>
                    <a:spcPct val="0"/>
                  </a:spcAft>
                  <a:buClrTx/>
                  <a:buSzTx/>
                  <a:tabLst/>
                </a:pPr>
                <a:r>
                  <a:rPr lang="en-US" sz="1800" kern="0" dirty="0" err="1">
                    <a:effectLst/>
                    <a:latin typeface="Times New Roman" panose="02020603050405020304" pitchFamily="18" charset="0"/>
                    <a:ea typeface="Times New Roman" panose="02020603050405020304" pitchFamily="18" charset="0"/>
                  </a:rPr>
                  <a:t>Y</a:t>
                </a:r>
                <a:r>
                  <a:rPr lang="en-US" sz="1800" baseline="-25000" dirty="0" err="1">
                    <a:effectLst/>
                    <a:latin typeface="Times New Roman" panose="02020603050405020304" pitchFamily="18" charset="0"/>
                    <a:ea typeface="DengXian" panose="02010600030101010101" pitchFamily="2" charset="-122"/>
                  </a:rPr>
                  <a:t>i,t</a:t>
                </a:r>
                <a:r>
                  <a:rPr lang="en-US" sz="1800" baseline="-25000" dirty="0">
                    <a:effectLst/>
                    <a:latin typeface="Times New Roman" panose="02020603050405020304" pitchFamily="18" charset="0"/>
                    <a:ea typeface="DengXian" panose="02010600030101010101" pitchFamily="2" charset="-122"/>
                  </a:rPr>
                  <a:t> </a:t>
                </a:r>
                <a:r>
                  <a:rPr lang="en-US" sz="1800" dirty="0">
                    <a:effectLst/>
                    <a:latin typeface="Times New Roman" panose="02020603050405020304" pitchFamily="18" charset="0"/>
                    <a:ea typeface="DengXian" panose="02010600030101010101" pitchFamily="2" charset="-122"/>
                  </a:rPr>
                  <a:t>=  </a:t>
                </a:r>
                <a:r>
                  <a:rPr lang="en-US" sz="1800" dirty="0">
                    <a:effectLst/>
                    <a:latin typeface="Cambria Math" panose="02040503050406030204" pitchFamily="18" charset="0"/>
                    <a:ea typeface="DengXian" panose="02010600030101010101" pitchFamily="2" charset="-122"/>
                    <a:cs typeface="Cambria Math" panose="02040503050406030204" pitchFamily="18" charset="0"/>
                  </a:rPr>
                  <a:t>𝛼</a:t>
                </a:r>
                <a:r>
                  <a:rPr lang="en-US" sz="1800" dirty="0">
                    <a:effectLst/>
                    <a:latin typeface="Times New Roman" panose="02020603050405020304" pitchFamily="18" charset="0"/>
                    <a:ea typeface="DengXian" panose="02010600030101010101" pitchFamily="2" charset="-122"/>
                  </a:rPr>
                  <a:t> + β</a:t>
                </a:r>
                <a:r>
                  <a:rPr lang="en-US" sz="1800" baseline="-25000" dirty="0">
                    <a:effectLst/>
                    <a:latin typeface="Times New Roman" panose="02020603050405020304" pitchFamily="18" charset="0"/>
                    <a:ea typeface="DengXian" panose="02010600030101010101" pitchFamily="2" charset="-122"/>
                  </a:rPr>
                  <a:t>1</a:t>
                </a:r>
                <a:r>
                  <a:rPr lang="en-US" sz="1800" kern="0" dirty="0">
                    <a:effectLst/>
                    <a:latin typeface="Times New Roman" panose="02020603050405020304" pitchFamily="18" charset="0"/>
                    <a:ea typeface="Times New Roman" panose="02020603050405020304" pitchFamily="18" charset="0"/>
                  </a:rPr>
                  <a:t>Treat</a:t>
                </a:r>
                <a:r>
                  <a:rPr lang="en-US" sz="1800" b="1" baseline="-25000" dirty="0">
                    <a:effectLst/>
                    <a:latin typeface="Times New Roman" panose="02020603050405020304" pitchFamily="18" charset="0"/>
                    <a:ea typeface="DengXian" panose="02010600030101010101" pitchFamily="2" charset="-122"/>
                  </a:rPr>
                  <a:t>i  </a:t>
                </a:r>
                <a:r>
                  <a:rPr lang="en-US" sz="1800" dirty="0">
                    <a:effectLst/>
                    <a:latin typeface="Times New Roman" panose="02020603050405020304" pitchFamily="18" charset="0"/>
                    <a:ea typeface="DengXian" panose="02010600030101010101" pitchFamily="2" charset="-122"/>
                  </a:rPr>
                  <a:t>× </a:t>
                </a:r>
                <a:r>
                  <a:rPr lang="en-US" sz="1800" dirty="0" err="1">
                    <a:effectLst/>
                    <a:latin typeface="Times New Roman" panose="02020603050405020304" pitchFamily="18" charset="0"/>
                    <a:ea typeface="DengXian" panose="02010600030101010101" pitchFamily="2" charset="-122"/>
                  </a:rPr>
                  <a:t>After</a:t>
                </a:r>
                <a:r>
                  <a:rPr lang="en-US" sz="1800" baseline="-25000" dirty="0" err="1">
                    <a:effectLst/>
                    <a:latin typeface="Times New Roman" panose="02020603050405020304" pitchFamily="18" charset="0"/>
                    <a:ea typeface="DengXian" panose="02010600030101010101" pitchFamily="2" charset="-122"/>
                  </a:rPr>
                  <a:t>i,t</a:t>
                </a:r>
                <a:r>
                  <a:rPr lang="en-US" sz="1800" dirty="0">
                    <a:effectLst/>
                    <a:latin typeface="Times New Roman" panose="02020603050405020304" pitchFamily="18" charset="0"/>
                    <a:ea typeface="DengXian" panose="02010600030101010101" pitchFamily="2" charset="-122"/>
                  </a:rPr>
                  <a:t> + </a:t>
                </a:r>
                <a14:m>
                  <m:oMath xmlns:m="http://schemas.openxmlformats.org/officeDocument/2006/math">
                    <m:r>
                      <a:rPr lang="en-US" sz="1800" i="1">
                        <a:effectLst/>
                        <a:latin typeface="Cambria Math" panose="02040503050406030204" pitchFamily="18" charset="0"/>
                        <a:ea typeface="DengXian" panose="02010600030101010101" pitchFamily="2" charset="-122"/>
                        <a:cs typeface="Times New Roman" panose="02020603050405020304" pitchFamily="18" charset="0"/>
                      </a:rPr>
                      <m:t> </m:t>
                    </m:r>
                    <m:nary>
                      <m:naryPr>
                        <m:chr m:val="∑"/>
                        <m:grow m:val="on"/>
                        <m:ctrlPr>
                          <a:rPr lang="en-US" i="1">
                            <a:effectLst/>
                            <a:latin typeface="Cambria Math" panose="02040503050406030204" pitchFamily="18" charset="0"/>
                            <a:cs typeface="Times New Roman" panose="02020603050405020304" pitchFamily="18" charset="0"/>
                          </a:rPr>
                        </m:ctrlPr>
                      </m:naryPr>
                      <m:sub>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𝑘</m:t>
                        </m:r>
                        <m:r>
                          <a:rPr lang="en-US" sz="1800" i="1">
                            <a:effectLst/>
                            <a:latin typeface="Cambria Math" panose="02040503050406030204" pitchFamily="18" charset="0"/>
                            <a:ea typeface="Cambria Math" panose="02040503050406030204" pitchFamily="18" charset="0"/>
                            <a:cs typeface="Times New Roman" panose="02020603050405020304" pitchFamily="18" charset="0"/>
                          </a:rPr>
                          <m:t>=2</m:t>
                        </m:r>
                      </m:sub>
                      <m:sup>
                        <m:r>
                          <a:rPr lang="en-US" sz="1800" i="1">
                            <a:effectLst/>
                            <a:latin typeface="Cambria Math" panose="02040503050406030204" pitchFamily="18" charset="0"/>
                            <a:ea typeface="Cambria Math" panose="02040503050406030204" pitchFamily="18" charset="0"/>
                            <a:cs typeface="Times New Roman" panose="02020603050405020304" pitchFamily="18" charset="0"/>
                          </a:rPr>
                          <m:t>𝑛</m:t>
                        </m:r>
                      </m:sup>
                      <m:e>
                        <m:r>
                          <m:rPr>
                            <m:sty m:val="p"/>
                          </m:rPr>
                          <a:rPr lang="en-US" sz="1800">
                            <a:effectLst/>
                            <a:latin typeface="Cambria Math" panose="02040503050406030204" pitchFamily="18" charset="0"/>
                            <a:ea typeface="DengXian" panose="02010600030101010101" pitchFamily="2" charset="-122"/>
                            <a:cs typeface="Times New Roman" panose="02020603050405020304" pitchFamily="18" charset="0"/>
                          </a:rPr>
                          <m:t>β</m:t>
                        </m:r>
                      </m:e>
                    </m:nary>
                  </m:oMath>
                </a14:m>
                <a:r>
                  <a:rPr lang="en-US" sz="1800" baseline="-25000" dirty="0">
                    <a:effectLst/>
                    <a:latin typeface="Times New Roman" panose="02020603050405020304" pitchFamily="18" charset="0"/>
                    <a:ea typeface="DengXian" panose="02010600030101010101" pitchFamily="2" charset="-122"/>
                  </a:rPr>
                  <a:t>k</a:t>
                </a:r>
                <a:r>
                  <a:rPr lang="en-US" sz="1800" dirty="0">
                    <a:effectLst/>
                    <a:latin typeface="Times New Roman" panose="02020603050405020304" pitchFamily="18" charset="0"/>
                    <a:ea typeface="DengXian" panose="02010600030101010101" pitchFamily="2" charset="-122"/>
                  </a:rPr>
                  <a:t>(Control)</a:t>
                </a:r>
                <a:r>
                  <a:rPr lang="en-US" sz="1800" baseline="-25000" dirty="0" err="1">
                    <a:effectLst/>
                    <a:latin typeface="Times New Roman" panose="02020603050405020304" pitchFamily="18" charset="0"/>
                    <a:ea typeface="DengXian" panose="02010600030101010101" pitchFamily="2" charset="-122"/>
                  </a:rPr>
                  <a:t>i,t</a:t>
                </a:r>
                <a:r>
                  <a:rPr lang="en-US" sz="1800" baseline="-25000" dirty="0">
                    <a:effectLst/>
                    <a:latin typeface="Times New Roman" panose="02020603050405020304" pitchFamily="18" charset="0"/>
                    <a:ea typeface="DengXian" panose="02010600030101010101" pitchFamily="2" charset="-122"/>
                  </a:rPr>
                  <a:t>  </a:t>
                </a:r>
                <a:r>
                  <a:rPr lang="en-US" sz="1800" dirty="0">
                    <a:effectLst/>
                    <a:latin typeface="Times New Roman" panose="02020603050405020304" pitchFamily="18" charset="0"/>
                    <a:ea typeface="DengXian" panose="02010600030101010101" pitchFamily="2" charset="-122"/>
                  </a:rPr>
                  <a:t> + FE + </a:t>
                </a:r>
                <a:r>
                  <a:rPr lang="en-US" sz="1800" dirty="0" err="1">
                    <a:effectLst/>
                    <a:latin typeface="Times New Roman" panose="02020603050405020304" pitchFamily="18" charset="0"/>
                    <a:ea typeface="DengXian" panose="02010600030101010101" pitchFamily="2" charset="-122"/>
                  </a:rPr>
                  <a:t>ε</a:t>
                </a:r>
                <a:r>
                  <a:rPr lang="en-US" sz="1800" baseline="-25000" dirty="0" err="1">
                    <a:effectLst/>
                    <a:latin typeface="Times New Roman" panose="02020603050405020304" pitchFamily="18" charset="0"/>
                    <a:ea typeface="DengXian" panose="02010600030101010101" pitchFamily="2" charset="-122"/>
                  </a:rPr>
                  <a:t>i,t</a:t>
                </a:r>
                <a:r>
                  <a:rPr lang="en-US" sz="1800" dirty="0">
                    <a:effectLst/>
                    <a:latin typeface="Times New Roman" panose="02020603050405020304" pitchFamily="18" charset="0"/>
                    <a:ea typeface="DengXian" panose="02010600030101010101" pitchFamily="2" charset="-122"/>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mc:Choice>
        <mc:Fallback xmlns="">
          <p:sp>
            <p:nvSpPr>
              <p:cNvPr id="37" name="TextBox 36">
                <a:extLst>
                  <a:ext uri="{FF2B5EF4-FFF2-40B4-BE49-F238E27FC236}">
                    <a16:creationId xmlns:a16="http://schemas.microsoft.com/office/drawing/2014/main" id="{AEEF6B9C-1C41-B507-8760-DD59AB6E3AF3}"/>
                  </a:ext>
                </a:extLst>
              </p:cNvPr>
              <p:cNvSpPr txBox="1">
                <a:spLocks noRot="1" noChangeAspect="1" noMove="1" noResize="1" noEditPoints="1" noAdjustHandles="1" noChangeArrowheads="1" noChangeShapeType="1" noTextEdit="1"/>
              </p:cNvSpPr>
              <p:nvPr/>
            </p:nvSpPr>
            <p:spPr>
              <a:xfrm>
                <a:off x="850339" y="2553809"/>
                <a:ext cx="10491313" cy="369332"/>
              </a:xfrm>
              <a:prstGeom prst="rect">
                <a:avLst/>
              </a:prstGeom>
              <a:blipFill>
                <a:blip r:embed="rId3"/>
                <a:stretch>
                  <a:fillRect t="-119672" b="-183607"/>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C5A547EA-20E3-EB95-AEAD-D181A6678AB6}"/>
              </a:ext>
            </a:extLst>
          </p:cNvPr>
          <p:cNvSpPr txBox="1"/>
          <p:nvPr/>
        </p:nvSpPr>
        <p:spPr>
          <a:xfrm>
            <a:off x="374452" y="3419339"/>
            <a:ext cx="11534014" cy="1477328"/>
          </a:xfrm>
          <a:prstGeom prst="rect">
            <a:avLst/>
          </a:prstGeom>
          <a:noFill/>
        </p:spPr>
        <p:txBody>
          <a:bodyPr wrap="square">
            <a:spAutoFit/>
          </a:bodyPr>
          <a:lstStyle/>
          <a:p>
            <a:pPr marL="285750" indent="-285750" eaLnBrk="0" fontAlgn="base" hangingPunct="0">
              <a:spcBef>
                <a:spcPct val="0"/>
              </a:spcBef>
              <a:spcAft>
                <a:spcPct val="0"/>
              </a:spcAft>
              <a:buFont typeface="Wingdings" panose="05000000000000000000" pitchFamily="2" charset="2"/>
              <a:buChar char="v"/>
            </a:pPr>
            <a:r>
              <a:rPr lang="en-US" sz="1800" dirty="0" err="1">
                <a:solidFill>
                  <a:srgbClr val="0D0D0D"/>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Y</a:t>
            </a:r>
            <a:r>
              <a:rPr lang="en-US" sz="1800" baseline="-25000" dirty="0" err="1">
                <a:solidFill>
                  <a:srgbClr val="0D0D0D"/>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i,t</a:t>
            </a:r>
            <a:r>
              <a:rPr lang="en-US" sz="1800" baseline="-25000" dirty="0">
                <a:solidFill>
                  <a:srgbClr val="0D0D0D"/>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r>
              <a:rPr lang="en-US" sz="1800" dirty="0">
                <a:solidFill>
                  <a:srgbClr val="0D0D0D"/>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represents </a:t>
            </a:r>
            <a:r>
              <a:rPr lang="en-US" dirty="0">
                <a:solidFill>
                  <a:srgbClr val="0D0D0D"/>
                </a:solidFill>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n</a:t>
            </a:r>
            <a:r>
              <a:rPr lang="en-US" sz="1800" dirty="0">
                <a:solidFill>
                  <a:srgbClr val="0D0D0D"/>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ationality</a:t>
            </a:r>
            <a:r>
              <a:rPr lang="en-US" dirty="0">
                <a:solidFill>
                  <a:srgbClr val="0D0D0D"/>
                </a:solidFill>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r>
              <a:rPr lang="en-US" sz="1800" dirty="0">
                <a:solidFill>
                  <a:srgbClr val="0D0D0D"/>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diversity, and carbon emission. </a:t>
            </a:r>
          </a:p>
          <a:p>
            <a:pPr eaLnBrk="0" fontAlgn="base" hangingPunct="0">
              <a:spcBef>
                <a:spcPct val="0"/>
              </a:spcBef>
              <a:spcAft>
                <a:spcPct val="0"/>
              </a:spcAf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Treat</a:t>
            </a:r>
            <a:r>
              <a:rPr kumimoji="0" lang="en-US" altLang="en-US" sz="1800" b="0" i="0" u="none" strike="noStrike" cap="none" normalizeH="0" baseline="-25000" dirty="0" err="1">
                <a:ln>
                  <a:noFill/>
                </a:ln>
                <a:solidFill>
                  <a:schemeClr val="tx1"/>
                </a:solidFill>
                <a:effectLst/>
                <a:latin typeface="Times New Roman" panose="02020603050405020304" pitchFamily="18" charset="0"/>
                <a:cs typeface="Times New Roman" panose="02020603050405020304" pitchFamily="18" charset="0"/>
              </a:rPr>
              <a:t>i</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is equal to one for the treated firms that has experienced CEO death and zero otherwise.</a:t>
            </a:r>
          </a:p>
          <a:p>
            <a:pPr marR="0" lvl="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en-US" sz="1800" dirty="0" err="1">
                <a:solidFill>
                  <a:srgbClr val="0D0D0D"/>
                </a:solidFill>
                <a:effectLst/>
                <a:highlight>
                  <a:srgbClr val="FFFFFF"/>
                </a:highlight>
                <a:latin typeface="Times New Roman" panose="02020603050405020304" pitchFamily="18" charset="0"/>
                <a:ea typeface="DengXian" panose="02010600030101010101" pitchFamily="2" charset="-122"/>
              </a:rPr>
              <a:t>After</a:t>
            </a:r>
            <a:r>
              <a:rPr lang="en-US" sz="1800" baseline="-25000" dirty="0" err="1">
                <a:effectLst/>
                <a:latin typeface="Times New Roman" panose="02020603050405020304" pitchFamily="18" charset="0"/>
                <a:ea typeface="DengXian" panose="02010600030101010101" pitchFamily="2" charset="-122"/>
              </a:rPr>
              <a:t>i,t</a:t>
            </a:r>
            <a:r>
              <a:rPr lang="en-US" sz="1800" dirty="0">
                <a:solidFill>
                  <a:srgbClr val="0D0D0D"/>
                </a:solidFill>
                <a:effectLst/>
                <a:highlight>
                  <a:srgbClr val="FFFFFF"/>
                </a:highlight>
                <a:latin typeface="Times New Roman" panose="02020603050405020304" pitchFamily="18" charset="0"/>
                <a:ea typeface="DengXian" panose="02010600030101010101" pitchFamily="2" charset="-122"/>
              </a:rPr>
              <a:t> is equal to one for the period following the firm CEO death event.</a:t>
            </a:r>
            <a:endParaRPr lang="en-US" sz="1800" dirty="0">
              <a:solidFill>
                <a:srgbClr val="0D0D0D"/>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30" name="TextBox 29">
            <a:extLst>
              <a:ext uri="{FF2B5EF4-FFF2-40B4-BE49-F238E27FC236}">
                <a16:creationId xmlns:a16="http://schemas.microsoft.com/office/drawing/2014/main" id="{05E7D931-2720-3037-8954-06AF5C1A1FC4}"/>
              </a:ext>
            </a:extLst>
          </p:cNvPr>
          <p:cNvSpPr txBox="1"/>
          <p:nvPr/>
        </p:nvSpPr>
        <p:spPr>
          <a:xfrm>
            <a:off x="228647" y="1942609"/>
            <a:ext cx="3793787"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Difference-in-difference model</a:t>
            </a:r>
          </a:p>
        </p:txBody>
      </p:sp>
      <p:sp>
        <p:nvSpPr>
          <p:cNvPr id="2" name="TextBox 1">
            <a:extLst>
              <a:ext uri="{FF2B5EF4-FFF2-40B4-BE49-F238E27FC236}">
                <a16:creationId xmlns:a16="http://schemas.microsoft.com/office/drawing/2014/main" id="{64454004-C7E9-3F92-7D8D-BBD23F74F32A}"/>
              </a:ext>
            </a:extLst>
          </p:cNvPr>
          <p:cNvSpPr txBox="1"/>
          <p:nvPr/>
        </p:nvSpPr>
        <p:spPr>
          <a:xfrm>
            <a:off x="11813122" y="5901368"/>
            <a:ext cx="471839" cy="369332"/>
          </a:xfrm>
          <a:prstGeom prst="rect">
            <a:avLst/>
          </a:prstGeom>
          <a:noFill/>
        </p:spPr>
        <p:txBody>
          <a:bodyPr wrap="square" rtlCol="0">
            <a:spAutoFit/>
          </a:bodyPr>
          <a:lstStyle/>
          <a:p>
            <a:r>
              <a:rPr lang="en-US" dirty="0"/>
              <a:t>14</a:t>
            </a:r>
          </a:p>
        </p:txBody>
      </p:sp>
      <p:grpSp>
        <p:nvGrpSpPr>
          <p:cNvPr id="16" name="Group 15">
            <a:extLst>
              <a:ext uri="{FF2B5EF4-FFF2-40B4-BE49-F238E27FC236}">
                <a16:creationId xmlns:a16="http://schemas.microsoft.com/office/drawing/2014/main" id="{170C5F2A-3886-8478-E8D7-78B6314F9D31}"/>
              </a:ext>
            </a:extLst>
          </p:cNvPr>
          <p:cNvGrpSpPr/>
          <p:nvPr/>
        </p:nvGrpSpPr>
        <p:grpSpPr>
          <a:xfrm>
            <a:off x="-5" y="6264326"/>
            <a:ext cx="12202504" cy="593675"/>
            <a:chOff x="0" y="124427"/>
            <a:chExt cx="9151876" cy="470607"/>
          </a:xfrm>
        </p:grpSpPr>
        <p:sp>
          <p:nvSpPr>
            <p:cNvPr id="26" name="Rectangle 25">
              <a:extLst>
                <a:ext uri="{FF2B5EF4-FFF2-40B4-BE49-F238E27FC236}">
                  <a16:creationId xmlns:a16="http://schemas.microsoft.com/office/drawing/2014/main" id="{962B92BA-9C93-C236-67EB-5821B441FEFF}"/>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27" name="Rectangle 26">
              <a:extLst>
                <a:ext uri="{FF2B5EF4-FFF2-40B4-BE49-F238E27FC236}">
                  <a16:creationId xmlns:a16="http://schemas.microsoft.com/office/drawing/2014/main" id="{B9844587-39EB-C586-0B72-C974F2FA37F0}"/>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28" name="Group 27">
            <a:extLst>
              <a:ext uri="{FF2B5EF4-FFF2-40B4-BE49-F238E27FC236}">
                <a16:creationId xmlns:a16="http://schemas.microsoft.com/office/drawing/2014/main" id="{517E5557-031A-D16A-0719-AE0634B9AA26}"/>
              </a:ext>
            </a:extLst>
          </p:cNvPr>
          <p:cNvGrpSpPr/>
          <p:nvPr/>
        </p:nvGrpSpPr>
        <p:grpSpPr>
          <a:xfrm>
            <a:off x="92532" y="6312406"/>
            <a:ext cx="12088971" cy="415023"/>
            <a:chOff x="427586" y="6403217"/>
            <a:chExt cx="8855784" cy="330924"/>
          </a:xfrm>
        </p:grpSpPr>
        <p:grpSp>
          <p:nvGrpSpPr>
            <p:cNvPr id="31" name="Group 30">
              <a:extLst>
                <a:ext uri="{FF2B5EF4-FFF2-40B4-BE49-F238E27FC236}">
                  <a16:creationId xmlns:a16="http://schemas.microsoft.com/office/drawing/2014/main" id="{480CF40A-6C99-8837-B19D-71DC5C9FA286}"/>
                </a:ext>
              </a:extLst>
            </p:cNvPr>
            <p:cNvGrpSpPr/>
            <p:nvPr/>
          </p:nvGrpSpPr>
          <p:grpSpPr>
            <a:xfrm>
              <a:off x="427586" y="6403217"/>
              <a:ext cx="8855784" cy="330924"/>
              <a:chOff x="427586" y="6403217"/>
              <a:chExt cx="8855784" cy="330924"/>
            </a:xfrm>
          </p:grpSpPr>
          <p:cxnSp>
            <p:nvCxnSpPr>
              <p:cNvPr id="34" name="Straight Connector 33">
                <a:extLst>
                  <a:ext uri="{FF2B5EF4-FFF2-40B4-BE49-F238E27FC236}">
                    <a16:creationId xmlns:a16="http://schemas.microsoft.com/office/drawing/2014/main" id="{FBA746C7-99EA-06EB-F22D-EE5E19A93770}"/>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D8579767-CFCB-8616-32FF-4357A9B23F98}"/>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Oval 38">
                <a:extLst>
                  <a:ext uri="{FF2B5EF4-FFF2-40B4-BE49-F238E27FC236}">
                    <a16:creationId xmlns:a16="http://schemas.microsoft.com/office/drawing/2014/main" id="{6BEAF01A-DCD6-966E-6987-BFA1A6310F21}"/>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Oval 39">
                <a:extLst>
                  <a:ext uri="{FF2B5EF4-FFF2-40B4-BE49-F238E27FC236}">
                    <a16:creationId xmlns:a16="http://schemas.microsoft.com/office/drawing/2014/main" id="{1AD40A25-07BE-C6F1-8011-06FB08ED6DEA}"/>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Oval 40">
                <a:extLst>
                  <a:ext uri="{FF2B5EF4-FFF2-40B4-BE49-F238E27FC236}">
                    <a16:creationId xmlns:a16="http://schemas.microsoft.com/office/drawing/2014/main" id="{F197D454-782D-4308-9961-BCE69A9D3D55}"/>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Oval 41">
                <a:extLst>
                  <a:ext uri="{FF2B5EF4-FFF2-40B4-BE49-F238E27FC236}">
                    <a16:creationId xmlns:a16="http://schemas.microsoft.com/office/drawing/2014/main" id="{67E1A732-3EA2-EF1D-60AF-139A3F2E6C15}"/>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TextBox 64">
                <a:extLst>
                  <a:ext uri="{FF2B5EF4-FFF2-40B4-BE49-F238E27FC236}">
                    <a16:creationId xmlns:a16="http://schemas.microsoft.com/office/drawing/2014/main" id="{DB9502FE-551E-C13D-0E1E-797064FBE0C9}"/>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44" name="TextBox 65">
                <a:extLst>
                  <a:ext uri="{FF2B5EF4-FFF2-40B4-BE49-F238E27FC236}">
                    <a16:creationId xmlns:a16="http://schemas.microsoft.com/office/drawing/2014/main" id="{CAAA8E80-D8B8-2A8F-4FFE-170392B5057C}"/>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45" name="TextBox 66">
                <a:extLst>
                  <a:ext uri="{FF2B5EF4-FFF2-40B4-BE49-F238E27FC236}">
                    <a16:creationId xmlns:a16="http://schemas.microsoft.com/office/drawing/2014/main" id="{9460ABCC-20FC-2270-01D6-2C17E11532B2}"/>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46" name="TextBox 67">
                <a:extLst>
                  <a:ext uri="{FF2B5EF4-FFF2-40B4-BE49-F238E27FC236}">
                    <a16:creationId xmlns:a16="http://schemas.microsoft.com/office/drawing/2014/main" id="{0B7B1A5D-863A-EB76-A5E7-4923D63F0DAF}"/>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grpSp>
        <p:sp>
          <p:nvSpPr>
            <p:cNvPr id="32" name="TextBox 52">
              <a:extLst>
                <a:ext uri="{FF2B5EF4-FFF2-40B4-BE49-F238E27FC236}">
                  <a16:creationId xmlns:a16="http://schemas.microsoft.com/office/drawing/2014/main" id="{52B7EABA-36CB-8026-DCC6-047F74F479E8}"/>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47" name="Oval 46">
            <a:extLst>
              <a:ext uri="{FF2B5EF4-FFF2-40B4-BE49-F238E27FC236}">
                <a16:creationId xmlns:a16="http://schemas.microsoft.com/office/drawing/2014/main" id="{0BAC5C0A-6946-F7D9-75AC-3EFD8D3CB3A1}"/>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Oval 47">
            <a:extLst>
              <a:ext uri="{FF2B5EF4-FFF2-40B4-BE49-F238E27FC236}">
                <a16:creationId xmlns:a16="http://schemas.microsoft.com/office/drawing/2014/main" id="{3B91DFC7-B588-CEA2-0FBF-394F26100043}"/>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TextBox 67">
            <a:extLst>
              <a:ext uri="{FF2B5EF4-FFF2-40B4-BE49-F238E27FC236}">
                <a16:creationId xmlns:a16="http://schemas.microsoft.com/office/drawing/2014/main" id="{FCB419AD-BE5C-DB0C-2A5B-ACF6B7335873}"/>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50" name="TextBox 67">
            <a:extLst>
              <a:ext uri="{FF2B5EF4-FFF2-40B4-BE49-F238E27FC236}">
                <a16:creationId xmlns:a16="http://schemas.microsoft.com/office/drawing/2014/main" id="{E93CA1F2-C5AB-8339-8BB8-01E5843D4B3D}"/>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51" name="Rectangle 50">
            <a:extLst>
              <a:ext uri="{FF2B5EF4-FFF2-40B4-BE49-F238E27FC236}">
                <a16:creationId xmlns:a16="http://schemas.microsoft.com/office/drawing/2014/main" id="{29A743B2-D6E8-A6C3-38F4-45751162D6BB}"/>
              </a:ext>
            </a:extLst>
          </p:cNvPr>
          <p:cNvSpPr/>
          <p:nvPr/>
        </p:nvSpPr>
        <p:spPr>
          <a:xfrm>
            <a:off x="8930512" y="6286457"/>
            <a:ext cx="332525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4111B122-36D3-13BE-3A73-1F7B7B0328B6}"/>
              </a:ext>
            </a:extLst>
          </p:cNvPr>
          <p:cNvSpPr/>
          <p:nvPr/>
        </p:nvSpPr>
        <p:spPr>
          <a:xfrm>
            <a:off x="7176911" y="6276839"/>
            <a:ext cx="1724404" cy="581161"/>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F2BC1E7-A78C-2BBF-5574-CC9472E487CC}"/>
              </a:ext>
            </a:extLst>
          </p:cNvPr>
          <p:cNvSpPr/>
          <p:nvPr/>
        </p:nvSpPr>
        <p:spPr>
          <a:xfrm>
            <a:off x="17778" y="6251813"/>
            <a:ext cx="7138137" cy="606187"/>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0687D04B-389D-C64B-4084-6189FE9B3B53}"/>
              </a:ext>
            </a:extLst>
          </p:cNvPr>
          <p:cNvGrpSpPr/>
          <p:nvPr/>
        </p:nvGrpSpPr>
        <p:grpSpPr>
          <a:xfrm>
            <a:off x="-5" y="6264326"/>
            <a:ext cx="12202504" cy="593675"/>
            <a:chOff x="0" y="124427"/>
            <a:chExt cx="9151876" cy="470607"/>
          </a:xfrm>
        </p:grpSpPr>
        <p:sp>
          <p:nvSpPr>
            <p:cNvPr id="55" name="Rectangle 54">
              <a:extLst>
                <a:ext uri="{FF2B5EF4-FFF2-40B4-BE49-F238E27FC236}">
                  <a16:creationId xmlns:a16="http://schemas.microsoft.com/office/drawing/2014/main" id="{9FD642B6-6197-7FDF-E41D-F80F3218D379}"/>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56" name="Rectangle 55">
              <a:extLst>
                <a:ext uri="{FF2B5EF4-FFF2-40B4-BE49-F238E27FC236}">
                  <a16:creationId xmlns:a16="http://schemas.microsoft.com/office/drawing/2014/main" id="{C4C66E06-6325-1535-3A38-8BFA90039F5C}"/>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57" name="Group 56">
            <a:extLst>
              <a:ext uri="{FF2B5EF4-FFF2-40B4-BE49-F238E27FC236}">
                <a16:creationId xmlns:a16="http://schemas.microsoft.com/office/drawing/2014/main" id="{33FF57B1-872A-858C-C07A-AB1DEEA16B8D}"/>
              </a:ext>
            </a:extLst>
          </p:cNvPr>
          <p:cNvGrpSpPr/>
          <p:nvPr/>
        </p:nvGrpSpPr>
        <p:grpSpPr>
          <a:xfrm>
            <a:off x="92532" y="6312406"/>
            <a:ext cx="12088971" cy="415023"/>
            <a:chOff x="427586" y="6403217"/>
            <a:chExt cx="8855784" cy="330924"/>
          </a:xfrm>
        </p:grpSpPr>
        <p:grpSp>
          <p:nvGrpSpPr>
            <p:cNvPr id="58" name="Group 57">
              <a:extLst>
                <a:ext uri="{FF2B5EF4-FFF2-40B4-BE49-F238E27FC236}">
                  <a16:creationId xmlns:a16="http://schemas.microsoft.com/office/drawing/2014/main" id="{687BC548-DCCA-2381-E0A3-18FD5A65CD2F}"/>
                </a:ext>
              </a:extLst>
            </p:cNvPr>
            <p:cNvGrpSpPr/>
            <p:nvPr/>
          </p:nvGrpSpPr>
          <p:grpSpPr>
            <a:xfrm>
              <a:off x="427586" y="6403217"/>
              <a:ext cx="8855784" cy="330924"/>
              <a:chOff x="427586" y="6403217"/>
              <a:chExt cx="8855784" cy="330924"/>
            </a:xfrm>
          </p:grpSpPr>
          <p:cxnSp>
            <p:nvCxnSpPr>
              <p:cNvPr id="60" name="Straight Connector 59">
                <a:extLst>
                  <a:ext uri="{FF2B5EF4-FFF2-40B4-BE49-F238E27FC236}">
                    <a16:creationId xmlns:a16="http://schemas.microsoft.com/office/drawing/2014/main" id="{FC709A1A-AB83-8D69-9DF4-D33E4F787B38}"/>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B78167A7-182D-84D3-5076-69A2865285F4}"/>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2" name="Oval 61">
                <a:extLst>
                  <a:ext uri="{FF2B5EF4-FFF2-40B4-BE49-F238E27FC236}">
                    <a16:creationId xmlns:a16="http://schemas.microsoft.com/office/drawing/2014/main" id="{BCD8A8E4-ECC8-9941-2E7B-217BE56776AF}"/>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3" name="Oval 62">
                <a:extLst>
                  <a:ext uri="{FF2B5EF4-FFF2-40B4-BE49-F238E27FC236}">
                    <a16:creationId xmlns:a16="http://schemas.microsoft.com/office/drawing/2014/main" id="{61642BB6-6BAA-27BE-BC48-42BB728311E7}"/>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4" name="Oval 63">
                <a:extLst>
                  <a:ext uri="{FF2B5EF4-FFF2-40B4-BE49-F238E27FC236}">
                    <a16:creationId xmlns:a16="http://schemas.microsoft.com/office/drawing/2014/main" id="{3B9DDA2B-366F-B08F-2716-7A9BFAA02CFA}"/>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5" name="Oval 64">
                <a:extLst>
                  <a:ext uri="{FF2B5EF4-FFF2-40B4-BE49-F238E27FC236}">
                    <a16:creationId xmlns:a16="http://schemas.microsoft.com/office/drawing/2014/main" id="{227716E3-2B8F-C57E-F703-3492F20361B1}"/>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6" name="TextBox 64">
                <a:extLst>
                  <a:ext uri="{FF2B5EF4-FFF2-40B4-BE49-F238E27FC236}">
                    <a16:creationId xmlns:a16="http://schemas.microsoft.com/office/drawing/2014/main" id="{810F51C3-29C3-8F37-64B7-C24D77F45690}"/>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67" name="TextBox 65">
                <a:extLst>
                  <a:ext uri="{FF2B5EF4-FFF2-40B4-BE49-F238E27FC236}">
                    <a16:creationId xmlns:a16="http://schemas.microsoft.com/office/drawing/2014/main" id="{4D52228A-2BB5-3FBD-4C5D-2AC39EB5B47A}"/>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68" name="TextBox 66">
                <a:extLst>
                  <a:ext uri="{FF2B5EF4-FFF2-40B4-BE49-F238E27FC236}">
                    <a16:creationId xmlns:a16="http://schemas.microsoft.com/office/drawing/2014/main" id="{6F15C119-DD49-CA62-93FA-2AB30CEF0F94}"/>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69" name="TextBox 67">
                <a:extLst>
                  <a:ext uri="{FF2B5EF4-FFF2-40B4-BE49-F238E27FC236}">
                    <a16:creationId xmlns:a16="http://schemas.microsoft.com/office/drawing/2014/main" id="{9C6D35DE-F4F9-CD78-1DF1-B5D6A9C36815}"/>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59" name="TextBox 52">
              <a:extLst>
                <a:ext uri="{FF2B5EF4-FFF2-40B4-BE49-F238E27FC236}">
                  <a16:creationId xmlns:a16="http://schemas.microsoft.com/office/drawing/2014/main" id="{89034F89-A48E-54DC-79E4-6C7D4A3961D5}"/>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70" name="Oval 69">
            <a:extLst>
              <a:ext uri="{FF2B5EF4-FFF2-40B4-BE49-F238E27FC236}">
                <a16:creationId xmlns:a16="http://schemas.microsoft.com/office/drawing/2014/main" id="{94A8E410-E83B-8DCD-D303-012D2D1F686A}"/>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1" name="Oval 70">
            <a:extLst>
              <a:ext uri="{FF2B5EF4-FFF2-40B4-BE49-F238E27FC236}">
                <a16:creationId xmlns:a16="http://schemas.microsoft.com/office/drawing/2014/main" id="{E57A0CD9-687D-94E4-B9AB-D118A342B278}"/>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2" name="TextBox 67">
            <a:extLst>
              <a:ext uri="{FF2B5EF4-FFF2-40B4-BE49-F238E27FC236}">
                <a16:creationId xmlns:a16="http://schemas.microsoft.com/office/drawing/2014/main" id="{5666F2DA-5B8B-C445-8962-0D8EEEB6287B}"/>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73" name="TextBox 67">
            <a:extLst>
              <a:ext uri="{FF2B5EF4-FFF2-40B4-BE49-F238E27FC236}">
                <a16:creationId xmlns:a16="http://schemas.microsoft.com/office/drawing/2014/main" id="{7619B5BF-5E55-3E11-720C-B0D98BA96FBF}"/>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74" name="Rectangle 73">
            <a:extLst>
              <a:ext uri="{FF2B5EF4-FFF2-40B4-BE49-F238E27FC236}">
                <a16:creationId xmlns:a16="http://schemas.microsoft.com/office/drawing/2014/main" id="{9EE4B35C-4249-4A80-3BF4-C76389EA969C}"/>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7A9D843-6B92-C731-6818-55E40A1346B1}"/>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E1957315-BE56-E33A-B386-AA8175F3C28E}"/>
              </a:ext>
            </a:extLst>
          </p:cNvPr>
          <p:cNvGrpSpPr/>
          <p:nvPr/>
        </p:nvGrpSpPr>
        <p:grpSpPr>
          <a:xfrm>
            <a:off x="-5" y="6264326"/>
            <a:ext cx="12202504" cy="593675"/>
            <a:chOff x="0" y="124427"/>
            <a:chExt cx="9151876" cy="470607"/>
          </a:xfrm>
        </p:grpSpPr>
        <p:sp>
          <p:nvSpPr>
            <p:cNvPr id="77" name="Rectangle 76">
              <a:extLst>
                <a:ext uri="{FF2B5EF4-FFF2-40B4-BE49-F238E27FC236}">
                  <a16:creationId xmlns:a16="http://schemas.microsoft.com/office/drawing/2014/main" id="{094CAE23-F52C-C348-9896-E068D50D808B}"/>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78" name="Rectangle 77">
              <a:extLst>
                <a:ext uri="{FF2B5EF4-FFF2-40B4-BE49-F238E27FC236}">
                  <a16:creationId xmlns:a16="http://schemas.microsoft.com/office/drawing/2014/main" id="{9196FFF8-4881-EB71-2864-EBFE64050462}"/>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79" name="Group 78">
            <a:extLst>
              <a:ext uri="{FF2B5EF4-FFF2-40B4-BE49-F238E27FC236}">
                <a16:creationId xmlns:a16="http://schemas.microsoft.com/office/drawing/2014/main" id="{6345922A-851D-5481-8CBC-EFA8FB51A371}"/>
              </a:ext>
            </a:extLst>
          </p:cNvPr>
          <p:cNvGrpSpPr/>
          <p:nvPr/>
        </p:nvGrpSpPr>
        <p:grpSpPr>
          <a:xfrm>
            <a:off x="92532" y="6312406"/>
            <a:ext cx="12088971" cy="415023"/>
            <a:chOff x="427586" y="6403217"/>
            <a:chExt cx="8855784" cy="330924"/>
          </a:xfrm>
        </p:grpSpPr>
        <p:grpSp>
          <p:nvGrpSpPr>
            <p:cNvPr id="80" name="Group 79">
              <a:extLst>
                <a:ext uri="{FF2B5EF4-FFF2-40B4-BE49-F238E27FC236}">
                  <a16:creationId xmlns:a16="http://schemas.microsoft.com/office/drawing/2014/main" id="{8B2EFBC2-3962-0CCF-DEEF-B397B006BE25}"/>
                </a:ext>
              </a:extLst>
            </p:cNvPr>
            <p:cNvGrpSpPr/>
            <p:nvPr/>
          </p:nvGrpSpPr>
          <p:grpSpPr>
            <a:xfrm>
              <a:off x="427586" y="6403217"/>
              <a:ext cx="8855784" cy="330924"/>
              <a:chOff x="427586" y="6403217"/>
              <a:chExt cx="8855784" cy="330924"/>
            </a:xfrm>
          </p:grpSpPr>
          <p:cxnSp>
            <p:nvCxnSpPr>
              <p:cNvPr id="82" name="Straight Connector 81">
                <a:extLst>
                  <a:ext uri="{FF2B5EF4-FFF2-40B4-BE49-F238E27FC236}">
                    <a16:creationId xmlns:a16="http://schemas.microsoft.com/office/drawing/2014/main" id="{BE2DD585-73FE-2CE9-F81A-BD5D75D79BE4}"/>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B7A77935-8B00-8E68-19FA-A8A27661B0D1}"/>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4" name="Oval 83">
                <a:extLst>
                  <a:ext uri="{FF2B5EF4-FFF2-40B4-BE49-F238E27FC236}">
                    <a16:creationId xmlns:a16="http://schemas.microsoft.com/office/drawing/2014/main" id="{91581726-FEDF-54DF-375D-873CB09CBC1E}"/>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5" name="Oval 84">
                <a:extLst>
                  <a:ext uri="{FF2B5EF4-FFF2-40B4-BE49-F238E27FC236}">
                    <a16:creationId xmlns:a16="http://schemas.microsoft.com/office/drawing/2014/main" id="{9FC93CF3-8EB0-BB76-1DFE-BAC863D129EC}"/>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6" name="Oval 85">
                <a:extLst>
                  <a:ext uri="{FF2B5EF4-FFF2-40B4-BE49-F238E27FC236}">
                    <a16:creationId xmlns:a16="http://schemas.microsoft.com/office/drawing/2014/main" id="{337C4A84-8F12-FE28-0E62-A0FBDCE91377}"/>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7" name="Oval 86">
                <a:extLst>
                  <a:ext uri="{FF2B5EF4-FFF2-40B4-BE49-F238E27FC236}">
                    <a16:creationId xmlns:a16="http://schemas.microsoft.com/office/drawing/2014/main" id="{DE416149-C037-4246-2B0D-A2797513305B}"/>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8" name="TextBox 87">
                <a:extLst>
                  <a:ext uri="{FF2B5EF4-FFF2-40B4-BE49-F238E27FC236}">
                    <a16:creationId xmlns:a16="http://schemas.microsoft.com/office/drawing/2014/main" id="{9E049CD5-77E9-1A90-3B99-DA89B36F0519}"/>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89" name="TextBox 88">
                <a:extLst>
                  <a:ext uri="{FF2B5EF4-FFF2-40B4-BE49-F238E27FC236}">
                    <a16:creationId xmlns:a16="http://schemas.microsoft.com/office/drawing/2014/main" id="{DE354FC6-6E08-87E0-6DD4-62A808BF8DFC}"/>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90" name="TextBox 89">
                <a:extLst>
                  <a:ext uri="{FF2B5EF4-FFF2-40B4-BE49-F238E27FC236}">
                    <a16:creationId xmlns:a16="http://schemas.microsoft.com/office/drawing/2014/main" id="{3E38EAF4-0536-FAFC-D62B-DC31455EC1AD}"/>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91" name="TextBox 90">
                <a:extLst>
                  <a:ext uri="{FF2B5EF4-FFF2-40B4-BE49-F238E27FC236}">
                    <a16:creationId xmlns:a16="http://schemas.microsoft.com/office/drawing/2014/main" id="{011271B6-9D5E-F9EF-CDF6-879530359AE6}"/>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81" name="TextBox 52">
              <a:extLst>
                <a:ext uri="{FF2B5EF4-FFF2-40B4-BE49-F238E27FC236}">
                  <a16:creationId xmlns:a16="http://schemas.microsoft.com/office/drawing/2014/main" id="{CC694071-C094-3F99-76C8-0B7571EAF2B1}"/>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92" name="Oval 91">
            <a:extLst>
              <a:ext uri="{FF2B5EF4-FFF2-40B4-BE49-F238E27FC236}">
                <a16:creationId xmlns:a16="http://schemas.microsoft.com/office/drawing/2014/main" id="{5A2E8C2D-A14A-3F71-84BD-6E70C7CC7BAE}"/>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3" name="Oval 92">
            <a:extLst>
              <a:ext uri="{FF2B5EF4-FFF2-40B4-BE49-F238E27FC236}">
                <a16:creationId xmlns:a16="http://schemas.microsoft.com/office/drawing/2014/main" id="{F1724EC8-D513-18BB-34C4-9B1397AF18C9}"/>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4" name="TextBox 67">
            <a:extLst>
              <a:ext uri="{FF2B5EF4-FFF2-40B4-BE49-F238E27FC236}">
                <a16:creationId xmlns:a16="http://schemas.microsoft.com/office/drawing/2014/main" id="{4677EE24-3399-F4B9-BF6D-D5DEE9E8D4C4}"/>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95" name="TextBox 67">
            <a:extLst>
              <a:ext uri="{FF2B5EF4-FFF2-40B4-BE49-F238E27FC236}">
                <a16:creationId xmlns:a16="http://schemas.microsoft.com/office/drawing/2014/main" id="{7BDDA6F5-E697-B224-8396-4891C549A18C}"/>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96" name="Rectangle 95">
            <a:extLst>
              <a:ext uri="{FF2B5EF4-FFF2-40B4-BE49-F238E27FC236}">
                <a16:creationId xmlns:a16="http://schemas.microsoft.com/office/drawing/2014/main" id="{BEF55369-5758-AB8F-2CA4-1FA910129B23}"/>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3904D237-EC13-B069-5BF8-F0ACFAFEADAB}"/>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9B5B90D4-2ADE-12D6-D9C4-8D4FB38377C2}"/>
              </a:ext>
            </a:extLst>
          </p:cNvPr>
          <p:cNvGrpSpPr/>
          <p:nvPr/>
        </p:nvGrpSpPr>
        <p:grpSpPr>
          <a:xfrm>
            <a:off x="-5" y="6264326"/>
            <a:ext cx="12202504" cy="593675"/>
            <a:chOff x="0" y="124427"/>
            <a:chExt cx="9151876" cy="470607"/>
          </a:xfrm>
        </p:grpSpPr>
        <p:sp>
          <p:nvSpPr>
            <p:cNvPr id="99" name="Rectangle 98">
              <a:extLst>
                <a:ext uri="{FF2B5EF4-FFF2-40B4-BE49-F238E27FC236}">
                  <a16:creationId xmlns:a16="http://schemas.microsoft.com/office/drawing/2014/main" id="{15EFF941-F01E-175D-5D51-596E63879A20}"/>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100" name="Rectangle 99">
              <a:extLst>
                <a:ext uri="{FF2B5EF4-FFF2-40B4-BE49-F238E27FC236}">
                  <a16:creationId xmlns:a16="http://schemas.microsoft.com/office/drawing/2014/main" id="{94D7844E-A6A7-443C-D9E4-6C1A1B662249}"/>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101" name="Group 100">
            <a:extLst>
              <a:ext uri="{FF2B5EF4-FFF2-40B4-BE49-F238E27FC236}">
                <a16:creationId xmlns:a16="http://schemas.microsoft.com/office/drawing/2014/main" id="{8EA5F078-CB93-5DAB-41FC-496E4D22DF05}"/>
              </a:ext>
            </a:extLst>
          </p:cNvPr>
          <p:cNvGrpSpPr/>
          <p:nvPr/>
        </p:nvGrpSpPr>
        <p:grpSpPr>
          <a:xfrm>
            <a:off x="92532" y="6312402"/>
            <a:ext cx="12088971" cy="533087"/>
            <a:chOff x="427586" y="6403216"/>
            <a:chExt cx="8855784" cy="425064"/>
          </a:xfrm>
        </p:grpSpPr>
        <p:grpSp>
          <p:nvGrpSpPr>
            <p:cNvPr id="102" name="Group 101">
              <a:extLst>
                <a:ext uri="{FF2B5EF4-FFF2-40B4-BE49-F238E27FC236}">
                  <a16:creationId xmlns:a16="http://schemas.microsoft.com/office/drawing/2014/main" id="{790D3D54-84B7-6FFE-B729-73A533BF7CF8}"/>
                </a:ext>
              </a:extLst>
            </p:cNvPr>
            <p:cNvGrpSpPr/>
            <p:nvPr/>
          </p:nvGrpSpPr>
          <p:grpSpPr>
            <a:xfrm>
              <a:off x="427586" y="6403217"/>
              <a:ext cx="8855784" cy="425063"/>
              <a:chOff x="427586" y="6403217"/>
              <a:chExt cx="8855784" cy="425063"/>
            </a:xfrm>
          </p:grpSpPr>
          <p:cxnSp>
            <p:nvCxnSpPr>
              <p:cNvPr id="104" name="Straight Connector 103">
                <a:extLst>
                  <a:ext uri="{FF2B5EF4-FFF2-40B4-BE49-F238E27FC236}">
                    <a16:creationId xmlns:a16="http://schemas.microsoft.com/office/drawing/2014/main" id="{41C021E0-ABCB-0D08-ADED-1EC7B4DCA76F}"/>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79ED515D-AD78-9F4A-0ECB-5F0984CEE0BB}"/>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6" name="Oval 105">
                <a:extLst>
                  <a:ext uri="{FF2B5EF4-FFF2-40B4-BE49-F238E27FC236}">
                    <a16:creationId xmlns:a16="http://schemas.microsoft.com/office/drawing/2014/main" id="{BFA9ED8A-34CE-BC47-61B3-577A92E36CB7}"/>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7" name="Oval 106">
                <a:extLst>
                  <a:ext uri="{FF2B5EF4-FFF2-40B4-BE49-F238E27FC236}">
                    <a16:creationId xmlns:a16="http://schemas.microsoft.com/office/drawing/2014/main" id="{0D330506-7BD8-8C4B-FBE3-E9D7B6BBCDF5}"/>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8" name="Oval 107">
                <a:extLst>
                  <a:ext uri="{FF2B5EF4-FFF2-40B4-BE49-F238E27FC236}">
                    <a16:creationId xmlns:a16="http://schemas.microsoft.com/office/drawing/2014/main" id="{E9414469-469F-0BAC-955D-62454569229A}"/>
                  </a:ext>
                </a:extLst>
              </p:cNvPr>
              <p:cNvSpPr/>
              <p:nvPr/>
            </p:nvSpPr>
            <p:spPr>
              <a:xfrm>
                <a:off x="4273295"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9" name="Oval 108">
                <a:extLst>
                  <a:ext uri="{FF2B5EF4-FFF2-40B4-BE49-F238E27FC236}">
                    <a16:creationId xmlns:a16="http://schemas.microsoft.com/office/drawing/2014/main" id="{91FF6F14-A569-4E46-4903-4C4BD6EC2AE2}"/>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0" name="TextBox 64">
                <a:extLst>
                  <a:ext uri="{FF2B5EF4-FFF2-40B4-BE49-F238E27FC236}">
                    <a16:creationId xmlns:a16="http://schemas.microsoft.com/office/drawing/2014/main" id="{817334B2-EA5A-DF75-5608-EDB893CBD251}"/>
                  </a:ext>
                </a:extLst>
              </p:cNvPr>
              <p:cNvSpPr txBox="1"/>
              <p:nvPr/>
            </p:nvSpPr>
            <p:spPr>
              <a:xfrm>
                <a:off x="427586" y="6411084"/>
                <a:ext cx="1489282" cy="4171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Motivation</a:t>
                </a:r>
              </a:p>
              <a:p>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111" name="TextBox 65">
                <a:extLst>
                  <a:ext uri="{FF2B5EF4-FFF2-40B4-BE49-F238E27FC236}">
                    <a16:creationId xmlns:a16="http://schemas.microsoft.com/office/drawing/2014/main" id="{6FB5BA8A-AF99-9B59-24DF-657A23E01739}"/>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112" name="TextBox 66">
                <a:extLst>
                  <a:ext uri="{FF2B5EF4-FFF2-40B4-BE49-F238E27FC236}">
                    <a16:creationId xmlns:a16="http://schemas.microsoft.com/office/drawing/2014/main" id="{2B083546-4875-DF11-32DE-74B106C10299}"/>
                  </a:ext>
                </a:extLst>
              </p:cNvPr>
              <p:cNvSpPr txBox="1"/>
              <p:nvPr/>
            </p:nvSpPr>
            <p:spPr>
              <a:xfrm>
                <a:off x="2872404" y="6411420"/>
                <a:ext cx="1520189" cy="23314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b="1" dirty="0">
                    <a:solidFill>
                      <a:schemeClr val="bg1"/>
                    </a:solidFill>
                    <a:latin typeface="Times New Roman" panose="02020603050405020304" pitchFamily="18" charset="0"/>
                    <a:cs typeface="Times New Roman" panose="02020603050405020304" pitchFamily="18" charset="0"/>
                  </a:rPr>
                  <a:t>Framework &amp; Hypothesis</a:t>
                </a:r>
              </a:p>
            </p:txBody>
          </p:sp>
          <p:sp>
            <p:nvSpPr>
              <p:cNvPr id="113" name="TextBox 67">
                <a:extLst>
                  <a:ext uri="{FF2B5EF4-FFF2-40B4-BE49-F238E27FC236}">
                    <a16:creationId xmlns:a16="http://schemas.microsoft.com/office/drawing/2014/main" id="{DD9F982D-6B59-3E59-94D5-09BBA26CCCB5}"/>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b="1" dirty="0">
                  <a:solidFill>
                    <a:schemeClr val="bg1"/>
                  </a:solidFill>
                  <a:latin typeface="Times New Roman" panose="02020603050405020304" pitchFamily="18" charset="0"/>
                  <a:cs typeface="Times New Roman" panose="02020603050405020304" pitchFamily="18" charset="0"/>
                </a:endParaRPr>
              </a:p>
            </p:txBody>
          </p:sp>
        </p:grpSp>
        <p:sp>
          <p:nvSpPr>
            <p:cNvPr id="103" name="TextBox 52">
              <a:extLst>
                <a:ext uri="{FF2B5EF4-FFF2-40B4-BE49-F238E27FC236}">
                  <a16:creationId xmlns:a16="http://schemas.microsoft.com/office/drawing/2014/main" id="{E7AFF042-E44D-513E-DC86-5BBDF66E2515}"/>
                </a:ext>
              </a:extLst>
            </p:cNvPr>
            <p:cNvSpPr txBox="1"/>
            <p:nvPr/>
          </p:nvSpPr>
          <p:spPr>
            <a:xfrm>
              <a:off x="5671913" y="6403216"/>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114" name="Oval 113">
            <a:extLst>
              <a:ext uri="{FF2B5EF4-FFF2-40B4-BE49-F238E27FC236}">
                <a16:creationId xmlns:a16="http://schemas.microsoft.com/office/drawing/2014/main" id="{62B71943-4CC7-FFBD-EFBE-FF41B011A70B}"/>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5" name="Oval 114">
            <a:extLst>
              <a:ext uri="{FF2B5EF4-FFF2-40B4-BE49-F238E27FC236}">
                <a16:creationId xmlns:a16="http://schemas.microsoft.com/office/drawing/2014/main" id="{1BAECABD-35CE-1F2E-AB75-05A14899C892}"/>
              </a:ext>
            </a:extLst>
          </p:cNvPr>
          <p:cNvSpPr/>
          <p:nvPr/>
        </p:nvSpPr>
        <p:spPr>
          <a:xfrm>
            <a:off x="10348487"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6" name="TextBox 67">
            <a:extLst>
              <a:ext uri="{FF2B5EF4-FFF2-40B4-BE49-F238E27FC236}">
                <a16:creationId xmlns:a16="http://schemas.microsoft.com/office/drawing/2014/main" id="{05132CAB-3DB6-1703-2B31-A00831BD176E}"/>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117" name="TextBox 67">
            <a:extLst>
              <a:ext uri="{FF2B5EF4-FFF2-40B4-BE49-F238E27FC236}">
                <a16:creationId xmlns:a16="http://schemas.microsoft.com/office/drawing/2014/main" id="{9BB7F44A-B858-E98B-F38E-256ABF74C9A1}"/>
              </a:ext>
            </a:extLst>
          </p:cNvPr>
          <p:cNvSpPr txBox="1"/>
          <p:nvPr/>
        </p:nvSpPr>
        <p:spPr>
          <a:xfrm>
            <a:off x="10492264" y="633242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118" name="Rectangle 117">
            <a:extLst>
              <a:ext uri="{FF2B5EF4-FFF2-40B4-BE49-F238E27FC236}">
                <a16:creationId xmlns:a16="http://schemas.microsoft.com/office/drawing/2014/main" id="{056ECBA1-DB80-F5BF-B41A-854967BF80C8}"/>
              </a:ext>
            </a:extLst>
          </p:cNvPr>
          <p:cNvSpPr/>
          <p:nvPr/>
        </p:nvSpPr>
        <p:spPr>
          <a:xfrm>
            <a:off x="9006483" y="6254397"/>
            <a:ext cx="3227407"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9F4452B8-4594-B7F9-D3DA-1A447B916608}"/>
              </a:ext>
            </a:extLst>
          </p:cNvPr>
          <p:cNvSpPr/>
          <p:nvPr/>
        </p:nvSpPr>
        <p:spPr>
          <a:xfrm>
            <a:off x="7172076" y="6295424"/>
            <a:ext cx="1811225" cy="552647"/>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52">
            <a:extLst>
              <a:ext uri="{FF2B5EF4-FFF2-40B4-BE49-F238E27FC236}">
                <a16:creationId xmlns:a16="http://schemas.microsoft.com/office/drawing/2014/main" id="{F279A7AA-0FAE-F8D6-2523-600A908CAF3B}"/>
              </a:ext>
            </a:extLst>
          </p:cNvPr>
          <p:cNvSpPr txBox="1"/>
          <p:nvPr/>
        </p:nvSpPr>
        <p:spPr>
          <a:xfrm>
            <a:off x="5540743" y="6336954"/>
            <a:ext cx="1518961"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121" name="Rectangle 120">
            <a:extLst>
              <a:ext uri="{FF2B5EF4-FFF2-40B4-BE49-F238E27FC236}">
                <a16:creationId xmlns:a16="http://schemas.microsoft.com/office/drawing/2014/main" id="{A4B596BC-2D6F-3452-7869-268A312913DC}"/>
              </a:ext>
            </a:extLst>
          </p:cNvPr>
          <p:cNvSpPr/>
          <p:nvPr/>
        </p:nvSpPr>
        <p:spPr>
          <a:xfrm>
            <a:off x="-6476" y="6264328"/>
            <a:ext cx="7166648"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1085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0D92008-13ED-FF6F-968D-9285DEB99537}"/>
              </a:ext>
            </a:extLst>
          </p:cNvPr>
          <p:cNvPicPr>
            <a:picLocks noChangeAspect="1"/>
          </p:cNvPicPr>
          <p:nvPr/>
        </p:nvPicPr>
        <p:blipFill>
          <a:blip r:embed="rId3"/>
          <a:stretch>
            <a:fillRect/>
          </a:stretch>
        </p:blipFill>
        <p:spPr>
          <a:xfrm>
            <a:off x="1789713" y="2071179"/>
            <a:ext cx="8306959" cy="3277057"/>
          </a:xfrm>
          <a:prstGeom prst="rect">
            <a:avLst/>
          </a:prstGeom>
        </p:spPr>
      </p:pic>
      <p:sp>
        <p:nvSpPr>
          <p:cNvPr id="5" name="Rectangle 4"/>
          <p:cNvSpPr/>
          <p:nvPr/>
        </p:nvSpPr>
        <p:spPr>
          <a:xfrm>
            <a:off x="0" y="88589"/>
            <a:ext cx="12192000" cy="976972"/>
          </a:xfrm>
          <a:prstGeom prst="rect">
            <a:avLst/>
          </a:prstGeom>
          <a:solidFill>
            <a:schemeClr val="accent1">
              <a:lumMod val="75000"/>
            </a:schemeClr>
          </a:solidFill>
          <a:ln>
            <a:solidFill>
              <a:srgbClr val="ECF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Times New Roman" panose="02020603050405020304" pitchFamily="18" charset="0"/>
                <a:cs typeface="Times New Roman" panose="02020603050405020304" pitchFamily="18" charset="0"/>
              </a:rPr>
              <a:t>  Evidence from CEO Death : after the CEO's death, TMT nationality diversity decreases and there is a significant increase in carbon emissions levels or priorities related to environmental practices. </a:t>
            </a:r>
          </a:p>
        </p:txBody>
      </p:sp>
      <p:sp>
        <p:nvSpPr>
          <p:cNvPr id="25" name="TextBox 67">
            <a:extLst>
              <a:ext uri="{FF2B5EF4-FFF2-40B4-BE49-F238E27FC236}">
                <a16:creationId xmlns:a16="http://schemas.microsoft.com/office/drawing/2014/main" id="{49486200-A790-4844-AE1E-2C9A0DBE865F}"/>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33" name="Rectangle 32">
            <a:extLst>
              <a:ext uri="{FF2B5EF4-FFF2-40B4-BE49-F238E27FC236}">
                <a16:creationId xmlns:a16="http://schemas.microsoft.com/office/drawing/2014/main" id="{1DCC9A56-22C8-7729-1D49-81FA3F8578B3}"/>
              </a:ext>
            </a:extLst>
          </p:cNvPr>
          <p:cNvSpPr/>
          <p:nvPr/>
        </p:nvSpPr>
        <p:spPr>
          <a:xfrm>
            <a:off x="7145" y="1187276"/>
            <a:ext cx="3171990" cy="592466"/>
          </a:xfrm>
          <a:prstGeom prst="rect">
            <a:avLst/>
          </a:prstGeom>
          <a:solidFill>
            <a:srgbClr val="7357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Identification strategy result</a:t>
            </a:r>
          </a:p>
        </p:txBody>
      </p:sp>
      <p:sp>
        <p:nvSpPr>
          <p:cNvPr id="28" name="Rectangle 27">
            <a:extLst>
              <a:ext uri="{FF2B5EF4-FFF2-40B4-BE49-F238E27FC236}">
                <a16:creationId xmlns:a16="http://schemas.microsoft.com/office/drawing/2014/main" id="{AC604A37-03C6-D1D4-5253-435E7BE2C9AD}"/>
              </a:ext>
            </a:extLst>
          </p:cNvPr>
          <p:cNvSpPr/>
          <p:nvPr/>
        </p:nvSpPr>
        <p:spPr>
          <a:xfrm>
            <a:off x="1903302" y="2616109"/>
            <a:ext cx="4636644" cy="699223"/>
          </a:xfrm>
          <a:prstGeom prst="rect">
            <a:avLst/>
          </a:prstGeom>
          <a:noFill/>
          <a:ln w="28575">
            <a:solidFill>
              <a:srgbClr val="735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F62F1A3-FFB4-2A10-DACA-CF82C4E8D262}"/>
              </a:ext>
            </a:extLst>
          </p:cNvPr>
          <p:cNvSpPr txBox="1"/>
          <p:nvPr/>
        </p:nvSpPr>
        <p:spPr>
          <a:xfrm>
            <a:off x="11813122" y="5901368"/>
            <a:ext cx="471839" cy="369332"/>
          </a:xfrm>
          <a:prstGeom prst="rect">
            <a:avLst/>
          </a:prstGeom>
          <a:noFill/>
        </p:spPr>
        <p:txBody>
          <a:bodyPr wrap="square" rtlCol="0">
            <a:spAutoFit/>
          </a:bodyPr>
          <a:lstStyle/>
          <a:p>
            <a:r>
              <a:rPr lang="en-US" dirty="0"/>
              <a:t>15</a:t>
            </a:r>
          </a:p>
        </p:txBody>
      </p:sp>
      <p:grpSp>
        <p:nvGrpSpPr>
          <p:cNvPr id="16" name="Group 15">
            <a:extLst>
              <a:ext uri="{FF2B5EF4-FFF2-40B4-BE49-F238E27FC236}">
                <a16:creationId xmlns:a16="http://schemas.microsoft.com/office/drawing/2014/main" id="{B32756AA-5C73-382A-2D1A-40E8DCB7E6E8}"/>
              </a:ext>
            </a:extLst>
          </p:cNvPr>
          <p:cNvGrpSpPr/>
          <p:nvPr/>
        </p:nvGrpSpPr>
        <p:grpSpPr>
          <a:xfrm>
            <a:off x="-5" y="6264326"/>
            <a:ext cx="12202504" cy="593675"/>
            <a:chOff x="0" y="124427"/>
            <a:chExt cx="9151876" cy="470607"/>
          </a:xfrm>
        </p:grpSpPr>
        <p:sp>
          <p:nvSpPr>
            <p:cNvPr id="26" name="Rectangle 25">
              <a:extLst>
                <a:ext uri="{FF2B5EF4-FFF2-40B4-BE49-F238E27FC236}">
                  <a16:creationId xmlns:a16="http://schemas.microsoft.com/office/drawing/2014/main" id="{42EFEC1C-7992-6FBB-ABFB-33708209AA23}"/>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29" name="Rectangle 28">
              <a:extLst>
                <a:ext uri="{FF2B5EF4-FFF2-40B4-BE49-F238E27FC236}">
                  <a16:creationId xmlns:a16="http://schemas.microsoft.com/office/drawing/2014/main" id="{F8C3AE85-2383-B034-E48E-5715612ACB8A}"/>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30" name="Group 29">
            <a:extLst>
              <a:ext uri="{FF2B5EF4-FFF2-40B4-BE49-F238E27FC236}">
                <a16:creationId xmlns:a16="http://schemas.microsoft.com/office/drawing/2014/main" id="{029C8E9D-1039-C4E8-C598-73D1A1C1B08F}"/>
              </a:ext>
            </a:extLst>
          </p:cNvPr>
          <p:cNvGrpSpPr/>
          <p:nvPr/>
        </p:nvGrpSpPr>
        <p:grpSpPr>
          <a:xfrm>
            <a:off x="92532" y="6312406"/>
            <a:ext cx="12088971" cy="415023"/>
            <a:chOff x="427586" y="6403217"/>
            <a:chExt cx="8855784" cy="330924"/>
          </a:xfrm>
        </p:grpSpPr>
        <p:grpSp>
          <p:nvGrpSpPr>
            <p:cNvPr id="31" name="Group 30">
              <a:extLst>
                <a:ext uri="{FF2B5EF4-FFF2-40B4-BE49-F238E27FC236}">
                  <a16:creationId xmlns:a16="http://schemas.microsoft.com/office/drawing/2014/main" id="{1B255745-C782-6EAB-96F4-8707E958AC5B}"/>
                </a:ext>
              </a:extLst>
            </p:cNvPr>
            <p:cNvGrpSpPr/>
            <p:nvPr/>
          </p:nvGrpSpPr>
          <p:grpSpPr>
            <a:xfrm>
              <a:off x="427586" y="6403217"/>
              <a:ext cx="8855784" cy="330924"/>
              <a:chOff x="427586" y="6403217"/>
              <a:chExt cx="8855784" cy="330924"/>
            </a:xfrm>
          </p:grpSpPr>
          <p:cxnSp>
            <p:nvCxnSpPr>
              <p:cNvPr id="34" name="Straight Connector 33">
                <a:extLst>
                  <a:ext uri="{FF2B5EF4-FFF2-40B4-BE49-F238E27FC236}">
                    <a16:creationId xmlns:a16="http://schemas.microsoft.com/office/drawing/2014/main" id="{8525E393-0643-24F1-8A9C-6B7D1FBBD5C7}"/>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0F26720E-C164-13F9-58DA-FC4DAAF4EF83}"/>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Oval 37">
                <a:extLst>
                  <a:ext uri="{FF2B5EF4-FFF2-40B4-BE49-F238E27FC236}">
                    <a16:creationId xmlns:a16="http://schemas.microsoft.com/office/drawing/2014/main" id="{73C53452-DDED-F189-B94A-E93E8AF82612}"/>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Oval 38">
                <a:extLst>
                  <a:ext uri="{FF2B5EF4-FFF2-40B4-BE49-F238E27FC236}">
                    <a16:creationId xmlns:a16="http://schemas.microsoft.com/office/drawing/2014/main" id="{1D95D15D-7569-3EC2-939C-1F1C95D5CFE1}"/>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Oval 39">
                <a:extLst>
                  <a:ext uri="{FF2B5EF4-FFF2-40B4-BE49-F238E27FC236}">
                    <a16:creationId xmlns:a16="http://schemas.microsoft.com/office/drawing/2014/main" id="{09C9A064-6C3C-AD5D-7236-0572068EC84D}"/>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Oval 40">
                <a:extLst>
                  <a:ext uri="{FF2B5EF4-FFF2-40B4-BE49-F238E27FC236}">
                    <a16:creationId xmlns:a16="http://schemas.microsoft.com/office/drawing/2014/main" id="{00CB2072-CABF-EA60-4044-9AAAF1B58646}"/>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TextBox 64">
                <a:extLst>
                  <a:ext uri="{FF2B5EF4-FFF2-40B4-BE49-F238E27FC236}">
                    <a16:creationId xmlns:a16="http://schemas.microsoft.com/office/drawing/2014/main" id="{3D366433-9B7C-0498-8ED7-D939668F28FA}"/>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43" name="TextBox 65">
                <a:extLst>
                  <a:ext uri="{FF2B5EF4-FFF2-40B4-BE49-F238E27FC236}">
                    <a16:creationId xmlns:a16="http://schemas.microsoft.com/office/drawing/2014/main" id="{0C2BD254-94A9-CB8A-18D5-93F040CA8F45}"/>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44" name="TextBox 66">
                <a:extLst>
                  <a:ext uri="{FF2B5EF4-FFF2-40B4-BE49-F238E27FC236}">
                    <a16:creationId xmlns:a16="http://schemas.microsoft.com/office/drawing/2014/main" id="{BC82F679-F453-016B-8078-33691E939ADB}"/>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45" name="TextBox 67">
                <a:extLst>
                  <a:ext uri="{FF2B5EF4-FFF2-40B4-BE49-F238E27FC236}">
                    <a16:creationId xmlns:a16="http://schemas.microsoft.com/office/drawing/2014/main" id="{8DD0A318-6E56-7679-0C84-827DA2E9AF19}"/>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grpSp>
        <p:sp>
          <p:nvSpPr>
            <p:cNvPr id="32" name="TextBox 52">
              <a:extLst>
                <a:ext uri="{FF2B5EF4-FFF2-40B4-BE49-F238E27FC236}">
                  <a16:creationId xmlns:a16="http://schemas.microsoft.com/office/drawing/2014/main" id="{6B5DC2FE-BD3F-7CB9-1E67-F2D62502CDD4}"/>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46" name="Oval 45">
            <a:extLst>
              <a:ext uri="{FF2B5EF4-FFF2-40B4-BE49-F238E27FC236}">
                <a16:creationId xmlns:a16="http://schemas.microsoft.com/office/drawing/2014/main" id="{294DBB72-6F48-9FCB-07D6-DC132C251A6F}"/>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Oval 46">
            <a:extLst>
              <a:ext uri="{FF2B5EF4-FFF2-40B4-BE49-F238E27FC236}">
                <a16:creationId xmlns:a16="http://schemas.microsoft.com/office/drawing/2014/main" id="{D8E24918-6DD3-3D02-4146-0BFB1D06A4B2}"/>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TextBox 67">
            <a:extLst>
              <a:ext uri="{FF2B5EF4-FFF2-40B4-BE49-F238E27FC236}">
                <a16:creationId xmlns:a16="http://schemas.microsoft.com/office/drawing/2014/main" id="{AF571AFB-E748-0F54-22F3-ACD0CEA9335B}"/>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49" name="TextBox 67">
            <a:extLst>
              <a:ext uri="{FF2B5EF4-FFF2-40B4-BE49-F238E27FC236}">
                <a16:creationId xmlns:a16="http://schemas.microsoft.com/office/drawing/2014/main" id="{C639F6A3-3E23-986C-FA9B-3676E56DBFE5}"/>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50" name="Rectangle 49">
            <a:extLst>
              <a:ext uri="{FF2B5EF4-FFF2-40B4-BE49-F238E27FC236}">
                <a16:creationId xmlns:a16="http://schemas.microsoft.com/office/drawing/2014/main" id="{3351FAF0-F576-3233-0182-A45BF1F25387}"/>
              </a:ext>
            </a:extLst>
          </p:cNvPr>
          <p:cNvSpPr/>
          <p:nvPr/>
        </p:nvSpPr>
        <p:spPr>
          <a:xfrm>
            <a:off x="8930512" y="6286457"/>
            <a:ext cx="332525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EF104C44-58F2-A8EB-402A-FDFC9B0C55F8}"/>
              </a:ext>
            </a:extLst>
          </p:cNvPr>
          <p:cNvSpPr/>
          <p:nvPr/>
        </p:nvSpPr>
        <p:spPr>
          <a:xfrm>
            <a:off x="7176911" y="6276839"/>
            <a:ext cx="1724404" cy="581161"/>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D6248F61-7258-EC76-D1C2-A129E6AAA619}"/>
              </a:ext>
            </a:extLst>
          </p:cNvPr>
          <p:cNvSpPr/>
          <p:nvPr/>
        </p:nvSpPr>
        <p:spPr>
          <a:xfrm>
            <a:off x="17778" y="6251813"/>
            <a:ext cx="7138137" cy="606187"/>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F6B9106E-4C51-9AD2-673B-D0F71B7AF679}"/>
              </a:ext>
            </a:extLst>
          </p:cNvPr>
          <p:cNvGrpSpPr/>
          <p:nvPr/>
        </p:nvGrpSpPr>
        <p:grpSpPr>
          <a:xfrm>
            <a:off x="-5" y="6264326"/>
            <a:ext cx="12202504" cy="593675"/>
            <a:chOff x="0" y="124427"/>
            <a:chExt cx="9151876" cy="470607"/>
          </a:xfrm>
        </p:grpSpPr>
        <p:sp>
          <p:nvSpPr>
            <p:cNvPr id="54" name="Rectangle 53">
              <a:extLst>
                <a:ext uri="{FF2B5EF4-FFF2-40B4-BE49-F238E27FC236}">
                  <a16:creationId xmlns:a16="http://schemas.microsoft.com/office/drawing/2014/main" id="{6CFA0DD8-0F3A-5602-5902-381ABB2B16FD}"/>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55" name="Rectangle 54">
              <a:extLst>
                <a:ext uri="{FF2B5EF4-FFF2-40B4-BE49-F238E27FC236}">
                  <a16:creationId xmlns:a16="http://schemas.microsoft.com/office/drawing/2014/main" id="{FEFB897B-7B6B-B206-1BB0-99B0539F2B2A}"/>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56" name="Group 55">
            <a:extLst>
              <a:ext uri="{FF2B5EF4-FFF2-40B4-BE49-F238E27FC236}">
                <a16:creationId xmlns:a16="http://schemas.microsoft.com/office/drawing/2014/main" id="{0314853C-88E0-4A20-9E4E-827A7111643A}"/>
              </a:ext>
            </a:extLst>
          </p:cNvPr>
          <p:cNvGrpSpPr/>
          <p:nvPr/>
        </p:nvGrpSpPr>
        <p:grpSpPr>
          <a:xfrm>
            <a:off x="92532" y="6312406"/>
            <a:ext cx="12088971" cy="415023"/>
            <a:chOff x="427586" y="6403217"/>
            <a:chExt cx="8855784" cy="330924"/>
          </a:xfrm>
        </p:grpSpPr>
        <p:grpSp>
          <p:nvGrpSpPr>
            <p:cNvPr id="57" name="Group 56">
              <a:extLst>
                <a:ext uri="{FF2B5EF4-FFF2-40B4-BE49-F238E27FC236}">
                  <a16:creationId xmlns:a16="http://schemas.microsoft.com/office/drawing/2014/main" id="{6788F5BA-1308-11F4-9CA1-38155FB81CA3}"/>
                </a:ext>
              </a:extLst>
            </p:cNvPr>
            <p:cNvGrpSpPr/>
            <p:nvPr/>
          </p:nvGrpSpPr>
          <p:grpSpPr>
            <a:xfrm>
              <a:off x="427586" y="6403217"/>
              <a:ext cx="8855784" cy="330924"/>
              <a:chOff x="427586" y="6403217"/>
              <a:chExt cx="8855784" cy="330924"/>
            </a:xfrm>
          </p:grpSpPr>
          <p:cxnSp>
            <p:nvCxnSpPr>
              <p:cNvPr id="59" name="Straight Connector 58">
                <a:extLst>
                  <a:ext uri="{FF2B5EF4-FFF2-40B4-BE49-F238E27FC236}">
                    <a16:creationId xmlns:a16="http://schemas.microsoft.com/office/drawing/2014/main" id="{AD0A492A-7694-DAE6-13BE-96626D2F43D7}"/>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D07714ED-101C-51AC-FB08-ECD1065F7277}"/>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1" name="Oval 60">
                <a:extLst>
                  <a:ext uri="{FF2B5EF4-FFF2-40B4-BE49-F238E27FC236}">
                    <a16:creationId xmlns:a16="http://schemas.microsoft.com/office/drawing/2014/main" id="{70870237-A1EC-FCEE-7D26-2FA2B171A433}"/>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2" name="Oval 61">
                <a:extLst>
                  <a:ext uri="{FF2B5EF4-FFF2-40B4-BE49-F238E27FC236}">
                    <a16:creationId xmlns:a16="http://schemas.microsoft.com/office/drawing/2014/main" id="{1C4DA5EB-6F1A-9B16-0E5B-BC6972C5E278}"/>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3" name="Oval 62">
                <a:extLst>
                  <a:ext uri="{FF2B5EF4-FFF2-40B4-BE49-F238E27FC236}">
                    <a16:creationId xmlns:a16="http://schemas.microsoft.com/office/drawing/2014/main" id="{F97FA7B0-D073-8E10-3649-7C15EDA13136}"/>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4" name="Oval 63">
                <a:extLst>
                  <a:ext uri="{FF2B5EF4-FFF2-40B4-BE49-F238E27FC236}">
                    <a16:creationId xmlns:a16="http://schemas.microsoft.com/office/drawing/2014/main" id="{9D4AFFB2-12CF-4601-8AAE-E1AFF3A6AC48}"/>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5" name="TextBox 64">
                <a:extLst>
                  <a:ext uri="{FF2B5EF4-FFF2-40B4-BE49-F238E27FC236}">
                    <a16:creationId xmlns:a16="http://schemas.microsoft.com/office/drawing/2014/main" id="{BEA93E0D-789B-2631-1AD7-E89C59D105FB}"/>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66" name="TextBox 65">
                <a:extLst>
                  <a:ext uri="{FF2B5EF4-FFF2-40B4-BE49-F238E27FC236}">
                    <a16:creationId xmlns:a16="http://schemas.microsoft.com/office/drawing/2014/main" id="{23289162-B2F1-59E7-0694-27A5B6BF8AC8}"/>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67" name="TextBox 66">
                <a:extLst>
                  <a:ext uri="{FF2B5EF4-FFF2-40B4-BE49-F238E27FC236}">
                    <a16:creationId xmlns:a16="http://schemas.microsoft.com/office/drawing/2014/main" id="{4171A3F9-1247-E323-F1C8-36ECC12BAA61}"/>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68" name="TextBox 67">
                <a:extLst>
                  <a:ext uri="{FF2B5EF4-FFF2-40B4-BE49-F238E27FC236}">
                    <a16:creationId xmlns:a16="http://schemas.microsoft.com/office/drawing/2014/main" id="{FE1A923A-288F-D851-C072-A5B6E10C0B02}"/>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58" name="TextBox 52">
              <a:extLst>
                <a:ext uri="{FF2B5EF4-FFF2-40B4-BE49-F238E27FC236}">
                  <a16:creationId xmlns:a16="http://schemas.microsoft.com/office/drawing/2014/main" id="{801581F4-3D87-FBE3-4FD8-4A367B17F1F5}"/>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69" name="Oval 68">
            <a:extLst>
              <a:ext uri="{FF2B5EF4-FFF2-40B4-BE49-F238E27FC236}">
                <a16:creationId xmlns:a16="http://schemas.microsoft.com/office/drawing/2014/main" id="{80B1BE68-1C59-569B-C020-9DBA9082EE65}"/>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0" name="Oval 69">
            <a:extLst>
              <a:ext uri="{FF2B5EF4-FFF2-40B4-BE49-F238E27FC236}">
                <a16:creationId xmlns:a16="http://schemas.microsoft.com/office/drawing/2014/main" id="{1E23436F-7F2F-D571-EEA3-623515511576}"/>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1" name="TextBox 67">
            <a:extLst>
              <a:ext uri="{FF2B5EF4-FFF2-40B4-BE49-F238E27FC236}">
                <a16:creationId xmlns:a16="http://schemas.microsoft.com/office/drawing/2014/main" id="{FD2F1457-FDA5-7918-3CE5-D5EBE4EA8E16}"/>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72" name="TextBox 67">
            <a:extLst>
              <a:ext uri="{FF2B5EF4-FFF2-40B4-BE49-F238E27FC236}">
                <a16:creationId xmlns:a16="http://schemas.microsoft.com/office/drawing/2014/main" id="{4D524351-D4FD-A5E6-0E1C-69C3004EE48B}"/>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73" name="Rectangle 72">
            <a:extLst>
              <a:ext uri="{FF2B5EF4-FFF2-40B4-BE49-F238E27FC236}">
                <a16:creationId xmlns:a16="http://schemas.microsoft.com/office/drawing/2014/main" id="{61980C16-ADFB-BEB1-5645-E076922C1B1A}"/>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AE6160B-018B-5410-0037-12A4F9C65EB8}"/>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A6356F00-3882-09B4-3C14-CFB702AE0D90}"/>
              </a:ext>
            </a:extLst>
          </p:cNvPr>
          <p:cNvGrpSpPr/>
          <p:nvPr/>
        </p:nvGrpSpPr>
        <p:grpSpPr>
          <a:xfrm>
            <a:off x="-5" y="6264326"/>
            <a:ext cx="12202504" cy="593675"/>
            <a:chOff x="0" y="124427"/>
            <a:chExt cx="9151876" cy="470607"/>
          </a:xfrm>
        </p:grpSpPr>
        <p:sp>
          <p:nvSpPr>
            <p:cNvPr id="76" name="Rectangle 75">
              <a:extLst>
                <a:ext uri="{FF2B5EF4-FFF2-40B4-BE49-F238E27FC236}">
                  <a16:creationId xmlns:a16="http://schemas.microsoft.com/office/drawing/2014/main" id="{2E9F14EF-CC49-B3E0-26E7-D860238D142E}"/>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77" name="Rectangle 76">
              <a:extLst>
                <a:ext uri="{FF2B5EF4-FFF2-40B4-BE49-F238E27FC236}">
                  <a16:creationId xmlns:a16="http://schemas.microsoft.com/office/drawing/2014/main" id="{516D6D30-180A-FC2D-77A9-997CCF57F9A9}"/>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78" name="Group 77">
            <a:extLst>
              <a:ext uri="{FF2B5EF4-FFF2-40B4-BE49-F238E27FC236}">
                <a16:creationId xmlns:a16="http://schemas.microsoft.com/office/drawing/2014/main" id="{393A22E9-5522-A758-36B3-C5851603B10A}"/>
              </a:ext>
            </a:extLst>
          </p:cNvPr>
          <p:cNvGrpSpPr/>
          <p:nvPr/>
        </p:nvGrpSpPr>
        <p:grpSpPr>
          <a:xfrm>
            <a:off x="92532" y="6312406"/>
            <a:ext cx="12088971" cy="415023"/>
            <a:chOff x="427586" y="6403217"/>
            <a:chExt cx="8855784" cy="330924"/>
          </a:xfrm>
        </p:grpSpPr>
        <p:grpSp>
          <p:nvGrpSpPr>
            <p:cNvPr id="79" name="Group 78">
              <a:extLst>
                <a:ext uri="{FF2B5EF4-FFF2-40B4-BE49-F238E27FC236}">
                  <a16:creationId xmlns:a16="http://schemas.microsoft.com/office/drawing/2014/main" id="{B2F14194-C912-9B20-FAAD-1EF7828AE21B}"/>
                </a:ext>
              </a:extLst>
            </p:cNvPr>
            <p:cNvGrpSpPr/>
            <p:nvPr/>
          </p:nvGrpSpPr>
          <p:grpSpPr>
            <a:xfrm>
              <a:off x="427586" y="6403217"/>
              <a:ext cx="8855784" cy="330924"/>
              <a:chOff x="427586" y="6403217"/>
              <a:chExt cx="8855784" cy="330924"/>
            </a:xfrm>
          </p:grpSpPr>
          <p:cxnSp>
            <p:nvCxnSpPr>
              <p:cNvPr id="81" name="Straight Connector 80">
                <a:extLst>
                  <a:ext uri="{FF2B5EF4-FFF2-40B4-BE49-F238E27FC236}">
                    <a16:creationId xmlns:a16="http://schemas.microsoft.com/office/drawing/2014/main" id="{E24FC180-C40A-5320-4509-1169DB9E7DBA}"/>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63CEA225-894C-37A6-CA70-BEF4CA9B4BC8}"/>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3" name="Oval 82">
                <a:extLst>
                  <a:ext uri="{FF2B5EF4-FFF2-40B4-BE49-F238E27FC236}">
                    <a16:creationId xmlns:a16="http://schemas.microsoft.com/office/drawing/2014/main" id="{6DBEB9E7-E81A-655B-4926-C2693B7B99D1}"/>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4" name="Oval 83">
                <a:extLst>
                  <a:ext uri="{FF2B5EF4-FFF2-40B4-BE49-F238E27FC236}">
                    <a16:creationId xmlns:a16="http://schemas.microsoft.com/office/drawing/2014/main" id="{74F55147-0A23-8634-E843-30F3125782BC}"/>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5" name="Oval 84">
                <a:extLst>
                  <a:ext uri="{FF2B5EF4-FFF2-40B4-BE49-F238E27FC236}">
                    <a16:creationId xmlns:a16="http://schemas.microsoft.com/office/drawing/2014/main" id="{60354C7D-5658-7114-C28A-C3A765F22AFC}"/>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6" name="Oval 85">
                <a:extLst>
                  <a:ext uri="{FF2B5EF4-FFF2-40B4-BE49-F238E27FC236}">
                    <a16:creationId xmlns:a16="http://schemas.microsoft.com/office/drawing/2014/main" id="{FE32FB48-7923-1A3C-6822-CA5A409A9C96}"/>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7" name="TextBox 86">
                <a:extLst>
                  <a:ext uri="{FF2B5EF4-FFF2-40B4-BE49-F238E27FC236}">
                    <a16:creationId xmlns:a16="http://schemas.microsoft.com/office/drawing/2014/main" id="{F0F9C785-38EE-79CE-EC88-D783147C6621}"/>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88" name="TextBox 87">
                <a:extLst>
                  <a:ext uri="{FF2B5EF4-FFF2-40B4-BE49-F238E27FC236}">
                    <a16:creationId xmlns:a16="http://schemas.microsoft.com/office/drawing/2014/main" id="{FD819C58-693A-99E1-533E-8F6860A7D14F}"/>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89" name="TextBox 88">
                <a:extLst>
                  <a:ext uri="{FF2B5EF4-FFF2-40B4-BE49-F238E27FC236}">
                    <a16:creationId xmlns:a16="http://schemas.microsoft.com/office/drawing/2014/main" id="{3259FEF1-0F21-918B-B81F-CD8607ECF4C1}"/>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90" name="TextBox 89">
                <a:extLst>
                  <a:ext uri="{FF2B5EF4-FFF2-40B4-BE49-F238E27FC236}">
                    <a16:creationId xmlns:a16="http://schemas.microsoft.com/office/drawing/2014/main" id="{CCFBFD63-A684-5A5F-1D7C-739393F50E76}"/>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80" name="TextBox 52">
              <a:extLst>
                <a:ext uri="{FF2B5EF4-FFF2-40B4-BE49-F238E27FC236}">
                  <a16:creationId xmlns:a16="http://schemas.microsoft.com/office/drawing/2014/main" id="{3BF6A0F8-41C0-EE17-1DF1-C937214E3C01}"/>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91" name="Oval 90">
            <a:extLst>
              <a:ext uri="{FF2B5EF4-FFF2-40B4-BE49-F238E27FC236}">
                <a16:creationId xmlns:a16="http://schemas.microsoft.com/office/drawing/2014/main" id="{962331A9-53DC-9C32-C6F1-DEBEE11947A3}"/>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2" name="Oval 91">
            <a:extLst>
              <a:ext uri="{FF2B5EF4-FFF2-40B4-BE49-F238E27FC236}">
                <a16:creationId xmlns:a16="http://schemas.microsoft.com/office/drawing/2014/main" id="{DDAA6651-1E09-FC4E-2285-33B99BDC635C}"/>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3" name="TextBox 67">
            <a:extLst>
              <a:ext uri="{FF2B5EF4-FFF2-40B4-BE49-F238E27FC236}">
                <a16:creationId xmlns:a16="http://schemas.microsoft.com/office/drawing/2014/main" id="{EF237E4A-7CE5-62E3-33B1-85FEED108D22}"/>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94" name="TextBox 67">
            <a:extLst>
              <a:ext uri="{FF2B5EF4-FFF2-40B4-BE49-F238E27FC236}">
                <a16:creationId xmlns:a16="http://schemas.microsoft.com/office/drawing/2014/main" id="{15078FF4-C5D4-D94F-91A4-4F7AA9E4D61A}"/>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95" name="Rectangle 94">
            <a:extLst>
              <a:ext uri="{FF2B5EF4-FFF2-40B4-BE49-F238E27FC236}">
                <a16:creationId xmlns:a16="http://schemas.microsoft.com/office/drawing/2014/main" id="{81EB0D59-AD49-C5F6-B64F-3F29D2723547}"/>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32B0D408-A4F4-0B81-70B6-0234214CCB57}"/>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891046B2-91FC-4587-2336-9E5BA31B6D59}"/>
              </a:ext>
            </a:extLst>
          </p:cNvPr>
          <p:cNvGrpSpPr/>
          <p:nvPr/>
        </p:nvGrpSpPr>
        <p:grpSpPr>
          <a:xfrm>
            <a:off x="-5" y="6264326"/>
            <a:ext cx="12202504" cy="593675"/>
            <a:chOff x="0" y="124427"/>
            <a:chExt cx="9151876" cy="470607"/>
          </a:xfrm>
        </p:grpSpPr>
        <p:sp>
          <p:nvSpPr>
            <p:cNvPr id="98" name="Rectangle 97">
              <a:extLst>
                <a:ext uri="{FF2B5EF4-FFF2-40B4-BE49-F238E27FC236}">
                  <a16:creationId xmlns:a16="http://schemas.microsoft.com/office/drawing/2014/main" id="{46FA3569-53C2-CB4D-3F36-14EDEE0932F0}"/>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99" name="Rectangle 98">
              <a:extLst>
                <a:ext uri="{FF2B5EF4-FFF2-40B4-BE49-F238E27FC236}">
                  <a16:creationId xmlns:a16="http://schemas.microsoft.com/office/drawing/2014/main" id="{DF01A191-46D0-53F3-0C5F-7BD51A52D3B5}"/>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100" name="Group 99">
            <a:extLst>
              <a:ext uri="{FF2B5EF4-FFF2-40B4-BE49-F238E27FC236}">
                <a16:creationId xmlns:a16="http://schemas.microsoft.com/office/drawing/2014/main" id="{231241A5-7FED-97B9-ACC6-EC0E0A62D7C5}"/>
              </a:ext>
            </a:extLst>
          </p:cNvPr>
          <p:cNvGrpSpPr/>
          <p:nvPr/>
        </p:nvGrpSpPr>
        <p:grpSpPr>
          <a:xfrm>
            <a:off x="92532" y="6312402"/>
            <a:ext cx="12088971" cy="533087"/>
            <a:chOff x="427586" y="6403216"/>
            <a:chExt cx="8855784" cy="425064"/>
          </a:xfrm>
        </p:grpSpPr>
        <p:grpSp>
          <p:nvGrpSpPr>
            <p:cNvPr id="101" name="Group 100">
              <a:extLst>
                <a:ext uri="{FF2B5EF4-FFF2-40B4-BE49-F238E27FC236}">
                  <a16:creationId xmlns:a16="http://schemas.microsoft.com/office/drawing/2014/main" id="{4674B635-F25D-D8ED-7585-643F4F742DD6}"/>
                </a:ext>
              </a:extLst>
            </p:cNvPr>
            <p:cNvGrpSpPr/>
            <p:nvPr/>
          </p:nvGrpSpPr>
          <p:grpSpPr>
            <a:xfrm>
              <a:off x="427586" y="6403217"/>
              <a:ext cx="8855784" cy="425063"/>
              <a:chOff x="427586" y="6403217"/>
              <a:chExt cx="8855784" cy="425063"/>
            </a:xfrm>
          </p:grpSpPr>
          <p:cxnSp>
            <p:nvCxnSpPr>
              <p:cNvPr id="103" name="Straight Connector 102">
                <a:extLst>
                  <a:ext uri="{FF2B5EF4-FFF2-40B4-BE49-F238E27FC236}">
                    <a16:creationId xmlns:a16="http://schemas.microsoft.com/office/drawing/2014/main" id="{36E7930E-54F0-4FAD-033A-147D5C2B7189}"/>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FA463A17-DBDA-D0FA-256D-F26988807146}"/>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5" name="Oval 104">
                <a:extLst>
                  <a:ext uri="{FF2B5EF4-FFF2-40B4-BE49-F238E27FC236}">
                    <a16:creationId xmlns:a16="http://schemas.microsoft.com/office/drawing/2014/main" id="{607AA91F-DD61-7C95-FA39-73A663CD899B}"/>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6" name="Oval 105">
                <a:extLst>
                  <a:ext uri="{FF2B5EF4-FFF2-40B4-BE49-F238E27FC236}">
                    <a16:creationId xmlns:a16="http://schemas.microsoft.com/office/drawing/2014/main" id="{6ACB83DE-4F83-5E18-2CC4-C9655E209018}"/>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7" name="Oval 106">
                <a:extLst>
                  <a:ext uri="{FF2B5EF4-FFF2-40B4-BE49-F238E27FC236}">
                    <a16:creationId xmlns:a16="http://schemas.microsoft.com/office/drawing/2014/main" id="{9F29E369-EA75-7066-2FAC-AED4A7EADCB7}"/>
                  </a:ext>
                </a:extLst>
              </p:cNvPr>
              <p:cNvSpPr/>
              <p:nvPr/>
            </p:nvSpPr>
            <p:spPr>
              <a:xfrm>
                <a:off x="4273295"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8" name="Oval 107">
                <a:extLst>
                  <a:ext uri="{FF2B5EF4-FFF2-40B4-BE49-F238E27FC236}">
                    <a16:creationId xmlns:a16="http://schemas.microsoft.com/office/drawing/2014/main" id="{51B7B294-25B6-9335-3B18-7AB316442395}"/>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9" name="TextBox 64">
                <a:extLst>
                  <a:ext uri="{FF2B5EF4-FFF2-40B4-BE49-F238E27FC236}">
                    <a16:creationId xmlns:a16="http://schemas.microsoft.com/office/drawing/2014/main" id="{B0A10757-AF7E-52C8-8CDD-E80EE4C0A762}"/>
                  </a:ext>
                </a:extLst>
              </p:cNvPr>
              <p:cNvSpPr txBox="1"/>
              <p:nvPr/>
            </p:nvSpPr>
            <p:spPr>
              <a:xfrm>
                <a:off x="427586" y="6411084"/>
                <a:ext cx="1489282" cy="4171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Motivation</a:t>
                </a:r>
              </a:p>
              <a:p>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110" name="TextBox 65">
                <a:extLst>
                  <a:ext uri="{FF2B5EF4-FFF2-40B4-BE49-F238E27FC236}">
                    <a16:creationId xmlns:a16="http://schemas.microsoft.com/office/drawing/2014/main" id="{EB6B96EA-EAEC-7EFA-9D53-48404F3BE2CD}"/>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111" name="TextBox 66">
                <a:extLst>
                  <a:ext uri="{FF2B5EF4-FFF2-40B4-BE49-F238E27FC236}">
                    <a16:creationId xmlns:a16="http://schemas.microsoft.com/office/drawing/2014/main" id="{D42F31AA-F2F5-F105-23CA-9EF894DD7838}"/>
                  </a:ext>
                </a:extLst>
              </p:cNvPr>
              <p:cNvSpPr txBox="1"/>
              <p:nvPr/>
            </p:nvSpPr>
            <p:spPr>
              <a:xfrm>
                <a:off x="2872404" y="6411420"/>
                <a:ext cx="1520189" cy="23314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b="1" dirty="0">
                    <a:solidFill>
                      <a:schemeClr val="bg1"/>
                    </a:solidFill>
                    <a:latin typeface="Times New Roman" panose="02020603050405020304" pitchFamily="18" charset="0"/>
                    <a:cs typeface="Times New Roman" panose="02020603050405020304" pitchFamily="18" charset="0"/>
                  </a:rPr>
                  <a:t>Framework &amp; Hypothesis</a:t>
                </a:r>
              </a:p>
            </p:txBody>
          </p:sp>
          <p:sp>
            <p:nvSpPr>
              <p:cNvPr id="112" name="TextBox 67">
                <a:extLst>
                  <a:ext uri="{FF2B5EF4-FFF2-40B4-BE49-F238E27FC236}">
                    <a16:creationId xmlns:a16="http://schemas.microsoft.com/office/drawing/2014/main" id="{0F5D0448-CC7A-15AA-DB87-DDA8127DDFDC}"/>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b="1" dirty="0">
                  <a:solidFill>
                    <a:schemeClr val="bg1"/>
                  </a:solidFill>
                  <a:latin typeface="Times New Roman" panose="02020603050405020304" pitchFamily="18" charset="0"/>
                  <a:cs typeface="Times New Roman" panose="02020603050405020304" pitchFamily="18" charset="0"/>
                </a:endParaRPr>
              </a:p>
            </p:txBody>
          </p:sp>
        </p:grpSp>
        <p:sp>
          <p:nvSpPr>
            <p:cNvPr id="102" name="TextBox 52">
              <a:extLst>
                <a:ext uri="{FF2B5EF4-FFF2-40B4-BE49-F238E27FC236}">
                  <a16:creationId xmlns:a16="http://schemas.microsoft.com/office/drawing/2014/main" id="{5F38428E-9BDB-90C3-4EA4-A25D8E75668A}"/>
                </a:ext>
              </a:extLst>
            </p:cNvPr>
            <p:cNvSpPr txBox="1"/>
            <p:nvPr/>
          </p:nvSpPr>
          <p:spPr>
            <a:xfrm>
              <a:off x="5671913" y="6403216"/>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113" name="Oval 112">
            <a:extLst>
              <a:ext uri="{FF2B5EF4-FFF2-40B4-BE49-F238E27FC236}">
                <a16:creationId xmlns:a16="http://schemas.microsoft.com/office/drawing/2014/main" id="{5E5E3B82-1991-FCB8-C0D9-6B559DB89B00}"/>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4" name="Oval 113">
            <a:extLst>
              <a:ext uri="{FF2B5EF4-FFF2-40B4-BE49-F238E27FC236}">
                <a16:creationId xmlns:a16="http://schemas.microsoft.com/office/drawing/2014/main" id="{6841B3C9-9695-0D1B-F11E-54A63B7FC918}"/>
              </a:ext>
            </a:extLst>
          </p:cNvPr>
          <p:cNvSpPr/>
          <p:nvPr/>
        </p:nvSpPr>
        <p:spPr>
          <a:xfrm>
            <a:off x="10348487"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5" name="TextBox 67">
            <a:extLst>
              <a:ext uri="{FF2B5EF4-FFF2-40B4-BE49-F238E27FC236}">
                <a16:creationId xmlns:a16="http://schemas.microsoft.com/office/drawing/2014/main" id="{8FDDFF21-5363-B8D9-0242-6BE6D8C1F0B5}"/>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116" name="TextBox 67">
            <a:extLst>
              <a:ext uri="{FF2B5EF4-FFF2-40B4-BE49-F238E27FC236}">
                <a16:creationId xmlns:a16="http://schemas.microsoft.com/office/drawing/2014/main" id="{3B58D436-070D-FAF4-71E4-3CAAAE2ABE14}"/>
              </a:ext>
            </a:extLst>
          </p:cNvPr>
          <p:cNvSpPr txBox="1"/>
          <p:nvPr/>
        </p:nvSpPr>
        <p:spPr>
          <a:xfrm>
            <a:off x="10492264" y="633242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117" name="Rectangle 116">
            <a:extLst>
              <a:ext uri="{FF2B5EF4-FFF2-40B4-BE49-F238E27FC236}">
                <a16:creationId xmlns:a16="http://schemas.microsoft.com/office/drawing/2014/main" id="{65BCF961-96EE-967B-24FE-601C61B82B97}"/>
              </a:ext>
            </a:extLst>
          </p:cNvPr>
          <p:cNvSpPr/>
          <p:nvPr/>
        </p:nvSpPr>
        <p:spPr>
          <a:xfrm>
            <a:off x="9006483" y="6254397"/>
            <a:ext cx="3227407"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FED7549E-BEDD-F1ED-50F6-E8FE415D0085}"/>
              </a:ext>
            </a:extLst>
          </p:cNvPr>
          <p:cNvSpPr/>
          <p:nvPr/>
        </p:nvSpPr>
        <p:spPr>
          <a:xfrm>
            <a:off x="7172076" y="6295424"/>
            <a:ext cx="1811225" cy="552647"/>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52">
            <a:extLst>
              <a:ext uri="{FF2B5EF4-FFF2-40B4-BE49-F238E27FC236}">
                <a16:creationId xmlns:a16="http://schemas.microsoft.com/office/drawing/2014/main" id="{616B28E6-8E9F-F79F-FF74-AB1AC8AC2FBD}"/>
              </a:ext>
            </a:extLst>
          </p:cNvPr>
          <p:cNvSpPr txBox="1"/>
          <p:nvPr/>
        </p:nvSpPr>
        <p:spPr>
          <a:xfrm>
            <a:off x="5540743" y="6336954"/>
            <a:ext cx="1518961"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120" name="Rectangle 119">
            <a:extLst>
              <a:ext uri="{FF2B5EF4-FFF2-40B4-BE49-F238E27FC236}">
                <a16:creationId xmlns:a16="http://schemas.microsoft.com/office/drawing/2014/main" id="{C2D0BD1F-1706-B27A-45C3-3BD0BDA8002F}"/>
              </a:ext>
            </a:extLst>
          </p:cNvPr>
          <p:cNvSpPr/>
          <p:nvPr/>
        </p:nvSpPr>
        <p:spPr>
          <a:xfrm>
            <a:off x="-6476" y="6264328"/>
            <a:ext cx="7166648"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9797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A7A2F-2AE9-4C2C-D6E2-58D638B6E487}"/>
            </a:ext>
          </a:extLst>
        </p:cNvPr>
        <p:cNvGrpSpPr/>
        <p:nvPr/>
      </p:nvGrpSpPr>
      <p:grpSpPr>
        <a:xfrm>
          <a:off x="0" y="0"/>
          <a:ext cx="0" cy="0"/>
          <a:chOff x="0" y="0"/>
          <a:chExt cx="0" cy="0"/>
        </a:xfrm>
      </p:grpSpPr>
      <p:sp>
        <p:nvSpPr>
          <p:cNvPr id="1061" name="Rectangle: Rounded Corners 1060">
            <a:extLst>
              <a:ext uri="{FF2B5EF4-FFF2-40B4-BE49-F238E27FC236}">
                <a16:creationId xmlns:a16="http://schemas.microsoft.com/office/drawing/2014/main" id="{1864C41F-EFE9-BE19-6C46-8CD653311B88}"/>
              </a:ext>
            </a:extLst>
          </p:cNvPr>
          <p:cNvSpPr/>
          <p:nvPr/>
        </p:nvSpPr>
        <p:spPr>
          <a:xfrm>
            <a:off x="4632798" y="1129225"/>
            <a:ext cx="7079304" cy="1497244"/>
          </a:xfrm>
          <a:prstGeom prst="roundRect">
            <a:avLst/>
          </a:prstGeom>
          <a:solidFill>
            <a:srgbClr val="F4F0EC"/>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accent1">
                    <a:lumMod val="50000"/>
                  </a:schemeClr>
                </a:solidFill>
                <a:latin typeface="Times New Roman" panose="02020603050405020304" pitchFamily="18" charset="0"/>
                <a:cs typeface="Times New Roman" panose="02020603050405020304" pitchFamily="18" charset="0"/>
              </a:rPr>
              <a:t>Regulatory Mandates </a:t>
            </a:r>
            <a:br>
              <a:rPr lang="en-US" b="1" dirty="0">
                <a:solidFill>
                  <a:schemeClr val="accent1">
                    <a:lumMod val="50000"/>
                  </a:schemeClr>
                </a:solidFill>
                <a:latin typeface="Times New Roman" panose="02020603050405020304" pitchFamily="18" charset="0"/>
                <a:cs typeface="Times New Roman" panose="02020603050405020304" pitchFamily="18" charset="0"/>
              </a:rPr>
            </a:br>
            <a:r>
              <a:rPr lang="en-US" dirty="0">
                <a:solidFill>
                  <a:schemeClr val="accent1">
                    <a:lumMod val="50000"/>
                  </a:schemeClr>
                </a:solidFill>
                <a:latin typeface="Times New Roman" panose="02020603050405020304" pitchFamily="18" charset="0"/>
                <a:cs typeface="Times New Roman" panose="02020603050405020304" pitchFamily="18" charset="0"/>
              </a:rPr>
              <a:t>Governments worldwide are implementing mandatory climate-related disclosure requirements. (Carattini et al., 2022; Cong et al., 2020)</a:t>
            </a:r>
          </a:p>
        </p:txBody>
      </p:sp>
      <p:sp>
        <p:nvSpPr>
          <p:cNvPr id="5" name="Rectangle 4">
            <a:extLst>
              <a:ext uri="{FF2B5EF4-FFF2-40B4-BE49-F238E27FC236}">
                <a16:creationId xmlns:a16="http://schemas.microsoft.com/office/drawing/2014/main" id="{A3A0DC53-1AF8-62AC-1FB3-7C52C0D27690}"/>
              </a:ext>
            </a:extLst>
          </p:cNvPr>
          <p:cNvSpPr/>
          <p:nvPr/>
        </p:nvSpPr>
        <p:spPr>
          <a:xfrm>
            <a:off x="0" y="130629"/>
            <a:ext cx="12192000" cy="787628"/>
          </a:xfrm>
          <a:prstGeom prst="rect">
            <a:avLst/>
          </a:prstGeom>
          <a:solidFill>
            <a:schemeClr val="accent5">
              <a:lumMod val="50000"/>
            </a:schemeClr>
          </a:solidFill>
          <a:ln>
            <a:solidFill>
              <a:srgbClr val="ECF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Times New Roman" panose="02020603050405020304" pitchFamily="18" charset="0"/>
                <a:cs typeface="Times New Roman" panose="02020603050405020304" pitchFamily="18" charset="0"/>
              </a:rPr>
              <a:t>    Multi-Stakeholder Pressure Drives Corporate Green Transformation</a:t>
            </a:r>
          </a:p>
        </p:txBody>
      </p:sp>
      <p:sp>
        <p:nvSpPr>
          <p:cNvPr id="2" name="TextBox 1">
            <a:extLst>
              <a:ext uri="{FF2B5EF4-FFF2-40B4-BE49-F238E27FC236}">
                <a16:creationId xmlns:a16="http://schemas.microsoft.com/office/drawing/2014/main" id="{92083B46-080F-7EBD-FFE1-64A16B23639F}"/>
              </a:ext>
            </a:extLst>
          </p:cNvPr>
          <p:cNvSpPr txBox="1"/>
          <p:nvPr/>
        </p:nvSpPr>
        <p:spPr>
          <a:xfrm>
            <a:off x="11918462" y="5881618"/>
            <a:ext cx="405632" cy="369332"/>
          </a:xfrm>
          <a:prstGeom prst="rect">
            <a:avLst/>
          </a:prstGeom>
          <a:noFill/>
        </p:spPr>
        <p:txBody>
          <a:bodyPr wrap="square" rtlCol="0">
            <a:spAutoFit/>
          </a:bodyPr>
          <a:lstStyle/>
          <a:p>
            <a:r>
              <a:rPr lang="en-US" dirty="0"/>
              <a:t>2</a:t>
            </a:r>
          </a:p>
        </p:txBody>
      </p:sp>
      <p:grpSp>
        <p:nvGrpSpPr>
          <p:cNvPr id="25" name="Group 24">
            <a:extLst>
              <a:ext uri="{FF2B5EF4-FFF2-40B4-BE49-F238E27FC236}">
                <a16:creationId xmlns:a16="http://schemas.microsoft.com/office/drawing/2014/main" id="{463C6CB0-DA8F-CCE9-F983-DC6CA8D395B4}"/>
              </a:ext>
            </a:extLst>
          </p:cNvPr>
          <p:cNvGrpSpPr/>
          <p:nvPr/>
        </p:nvGrpSpPr>
        <p:grpSpPr>
          <a:xfrm>
            <a:off x="-5" y="6264326"/>
            <a:ext cx="12202504" cy="593675"/>
            <a:chOff x="0" y="124427"/>
            <a:chExt cx="9151876" cy="470607"/>
          </a:xfrm>
        </p:grpSpPr>
        <p:sp>
          <p:nvSpPr>
            <p:cNvPr id="28" name="Rectangle 27">
              <a:extLst>
                <a:ext uri="{FF2B5EF4-FFF2-40B4-BE49-F238E27FC236}">
                  <a16:creationId xmlns:a16="http://schemas.microsoft.com/office/drawing/2014/main" id="{005C9042-FC76-FE0E-793D-67B7F98AEF37}"/>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29" name="Rectangle 28">
              <a:extLst>
                <a:ext uri="{FF2B5EF4-FFF2-40B4-BE49-F238E27FC236}">
                  <a16:creationId xmlns:a16="http://schemas.microsoft.com/office/drawing/2014/main" id="{5444DF35-5750-A5A5-B723-1BCFDB29BA32}"/>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30" name="Group 29">
            <a:extLst>
              <a:ext uri="{FF2B5EF4-FFF2-40B4-BE49-F238E27FC236}">
                <a16:creationId xmlns:a16="http://schemas.microsoft.com/office/drawing/2014/main" id="{23D996C1-D805-817B-F9FD-9CDD1C72DFC1}"/>
              </a:ext>
            </a:extLst>
          </p:cNvPr>
          <p:cNvGrpSpPr/>
          <p:nvPr/>
        </p:nvGrpSpPr>
        <p:grpSpPr>
          <a:xfrm>
            <a:off x="92532" y="6312402"/>
            <a:ext cx="12088971" cy="533087"/>
            <a:chOff x="427586" y="6403216"/>
            <a:chExt cx="8855784" cy="425064"/>
          </a:xfrm>
        </p:grpSpPr>
        <p:grpSp>
          <p:nvGrpSpPr>
            <p:cNvPr id="31" name="Group 30">
              <a:extLst>
                <a:ext uri="{FF2B5EF4-FFF2-40B4-BE49-F238E27FC236}">
                  <a16:creationId xmlns:a16="http://schemas.microsoft.com/office/drawing/2014/main" id="{1AE80BAE-30FE-7D0B-DAD8-561878E5756A}"/>
                </a:ext>
              </a:extLst>
            </p:cNvPr>
            <p:cNvGrpSpPr/>
            <p:nvPr/>
          </p:nvGrpSpPr>
          <p:grpSpPr>
            <a:xfrm>
              <a:off x="427586" y="6403217"/>
              <a:ext cx="8855784" cy="425063"/>
              <a:chOff x="427586" y="6403217"/>
              <a:chExt cx="8855784" cy="425063"/>
            </a:xfrm>
          </p:grpSpPr>
          <p:cxnSp>
            <p:nvCxnSpPr>
              <p:cNvPr id="33" name="Straight Connector 32">
                <a:extLst>
                  <a:ext uri="{FF2B5EF4-FFF2-40B4-BE49-F238E27FC236}">
                    <a16:creationId xmlns:a16="http://schemas.microsoft.com/office/drawing/2014/main" id="{D3485404-932E-0667-A5A9-153B4896BD46}"/>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B0BA5BF4-55A4-E9AD-FB20-D32F4EE091C1}"/>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Oval 36">
                <a:extLst>
                  <a:ext uri="{FF2B5EF4-FFF2-40B4-BE49-F238E27FC236}">
                    <a16:creationId xmlns:a16="http://schemas.microsoft.com/office/drawing/2014/main" id="{704D60C4-C370-8B2F-FA44-863817E86843}"/>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Oval 37">
                <a:extLst>
                  <a:ext uri="{FF2B5EF4-FFF2-40B4-BE49-F238E27FC236}">
                    <a16:creationId xmlns:a16="http://schemas.microsoft.com/office/drawing/2014/main" id="{81E2AB81-6634-4060-342B-E9D803450ADD}"/>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Oval 38">
                <a:extLst>
                  <a:ext uri="{FF2B5EF4-FFF2-40B4-BE49-F238E27FC236}">
                    <a16:creationId xmlns:a16="http://schemas.microsoft.com/office/drawing/2014/main" id="{642A14F6-3351-8D50-96E1-B0AF0A4DC064}"/>
                  </a:ext>
                </a:extLst>
              </p:cNvPr>
              <p:cNvSpPr/>
              <p:nvPr/>
            </p:nvSpPr>
            <p:spPr>
              <a:xfrm>
                <a:off x="4273295"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Oval 40">
                <a:extLst>
                  <a:ext uri="{FF2B5EF4-FFF2-40B4-BE49-F238E27FC236}">
                    <a16:creationId xmlns:a16="http://schemas.microsoft.com/office/drawing/2014/main" id="{B6C08109-50DD-0744-6119-6A2536F16C3C}"/>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TextBox 64">
                <a:extLst>
                  <a:ext uri="{FF2B5EF4-FFF2-40B4-BE49-F238E27FC236}">
                    <a16:creationId xmlns:a16="http://schemas.microsoft.com/office/drawing/2014/main" id="{B5FCABD2-A053-4628-A24C-0416699CB221}"/>
                  </a:ext>
                </a:extLst>
              </p:cNvPr>
              <p:cNvSpPr txBox="1"/>
              <p:nvPr/>
            </p:nvSpPr>
            <p:spPr>
              <a:xfrm>
                <a:off x="427586" y="6411084"/>
                <a:ext cx="1489282" cy="4171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Motivation</a:t>
                </a:r>
              </a:p>
              <a:p>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43" name="TextBox 65">
                <a:extLst>
                  <a:ext uri="{FF2B5EF4-FFF2-40B4-BE49-F238E27FC236}">
                    <a16:creationId xmlns:a16="http://schemas.microsoft.com/office/drawing/2014/main" id="{380D8C98-832C-62B5-5CB9-85D95506001E}"/>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44" name="TextBox 66">
                <a:extLst>
                  <a:ext uri="{FF2B5EF4-FFF2-40B4-BE49-F238E27FC236}">
                    <a16:creationId xmlns:a16="http://schemas.microsoft.com/office/drawing/2014/main" id="{601E3D9B-08AE-6B1C-A835-E5EFB1B7DF87}"/>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a:t>
                </a:r>
              </a:p>
            </p:txBody>
          </p:sp>
          <p:sp>
            <p:nvSpPr>
              <p:cNvPr id="45" name="TextBox 67">
                <a:extLst>
                  <a:ext uri="{FF2B5EF4-FFF2-40B4-BE49-F238E27FC236}">
                    <a16:creationId xmlns:a16="http://schemas.microsoft.com/office/drawing/2014/main" id="{72810B43-6C6E-C289-144D-06E553ED1263}"/>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b="1" dirty="0">
                  <a:solidFill>
                    <a:schemeClr val="bg1"/>
                  </a:solidFill>
                  <a:latin typeface="Times New Roman" panose="02020603050405020304" pitchFamily="18" charset="0"/>
                  <a:cs typeface="Times New Roman" panose="02020603050405020304" pitchFamily="18" charset="0"/>
                </a:endParaRPr>
              </a:p>
            </p:txBody>
          </p:sp>
        </p:grpSp>
        <p:sp>
          <p:nvSpPr>
            <p:cNvPr id="32" name="TextBox 52">
              <a:extLst>
                <a:ext uri="{FF2B5EF4-FFF2-40B4-BE49-F238E27FC236}">
                  <a16:creationId xmlns:a16="http://schemas.microsoft.com/office/drawing/2014/main" id="{1A1ED9A3-A433-2AD2-AA47-CF6DD1F33AD7}"/>
                </a:ext>
              </a:extLst>
            </p:cNvPr>
            <p:cNvSpPr txBox="1"/>
            <p:nvPr/>
          </p:nvSpPr>
          <p:spPr>
            <a:xfrm>
              <a:off x="5671913" y="6403216"/>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46" name="Oval 45">
            <a:extLst>
              <a:ext uri="{FF2B5EF4-FFF2-40B4-BE49-F238E27FC236}">
                <a16:creationId xmlns:a16="http://schemas.microsoft.com/office/drawing/2014/main" id="{FF32E970-1751-938C-18D3-E9B4A6F6FBAE}"/>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Oval 46">
            <a:extLst>
              <a:ext uri="{FF2B5EF4-FFF2-40B4-BE49-F238E27FC236}">
                <a16:creationId xmlns:a16="http://schemas.microsoft.com/office/drawing/2014/main" id="{825E1BD7-1613-FC0B-756E-BA5833286604}"/>
              </a:ext>
            </a:extLst>
          </p:cNvPr>
          <p:cNvSpPr/>
          <p:nvPr/>
        </p:nvSpPr>
        <p:spPr>
          <a:xfrm>
            <a:off x="10348487"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TextBox 67">
            <a:extLst>
              <a:ext uri="{FF2B5EF4-FFF2-40B4-BE49-F238E27FC236}">
                <a16:creationId xmlns:a16="http://schemas.microsoft.com/office/drawing/2014/main" id="{AEA01E5C-3D67-6F69-3F26-9006F7481412}"/>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49" name="TextBox 67">
            <a:extLst>
              <a:ext uri="{FF2B5EF4-FFF2-40B4-BE49-F238E27FC236}">
                <a16:creationId xmlns:a16="http://schemas.microsoft.com/office/drawing/2014/main" id="{E0D1E646-2796-26DD-0C10-E1CA38FF7C58}"/>
              </a:ext>
            </a:extLst>
          </p:cNvPr>
          <p:cNvSpPr txBox="1"/>
          <p:nvPr/>
        </p:nvSpPr>
        <p:spPr>
          <a:xfrm>
            <a:off x="10492264" y="633242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50" name="Rectangle 49">
            <a:extLst>
              <a:ext uri="{FF2B5EF4-FFF2-40B4-BE49-F238E27FC236}">
                <a16:creationId xmlns:a16="http://schemas.microsoft.com/office/drawing/2014/main" id="{40558E2B-D85C-F1C9-350D-BC155CC49272}"/>
              </a:ext>
            </a:extLst>
          </p:cNvPr>
          <p:cNvSpPr/>
          <p:nvPr/>
        </p:nvSpPr>
        <p:spPr>
          <a:xfrm>
            <a:off x="1836951" y="6254397"/>
            <a:ext cx="10344365"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276569D4-2249-55CB-CC7A-2D7C28651775}"/>
              </a:ext>
            </a:extLst>
          </p:cNvPr>
          <p:cNvSpPr/>
          <p:nvPr/>
        </p:nvSpPr>
        <p:spPr>
          <a:xfrm>
            <a:off x="-5" y="6255496"/>
            <a:ext cx="1837143" cy="593673"/>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B31EEA9D-6AEE-450A-D2A3-54816556881C}"/>
              </a:ext>
            </a:extLst>
          </p:cNvPr>
          <p:cNvSpPr/>
          <p:nvPr/>
        </p:nvSpPr>
        <p:spPr>
          <a:xfrm>
            <a:off x="4632799" y="2799030"/>
            <a:ext cx="7079303" cy="1497245"/>
          </a:xfrm>
          <a:prstGeom prst="roundRect">
            <a:avLst/>
          </a:prstGeom>
          <a:solidFill>
            <a:srgbClr val="F4F0EC"/>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accent1">
                    <a:lumMod val="50000"/>
                  </a:schemeClr>
                </a:solidFill>
                <a:latin typeface="Times New Roman" panose="02020603050405020304" pitchFamily="18" charset="0"/>
                <a:cs typeface="Times New Roman" panose="02020603050405020304" pitchFamily="18" charset="0"/>
              </a:rPr>
              <a:t>Consumer Expectations</a:t>
            </a:r>
          </a:p>
          <a:p>
            <a:r>
              <a:rPr lang="en-US" dirty="0">
                <a:solidFill>
                  <a:schemeClr val="accent1">
                    <a:lumMod val="50000"/>
                  </a:schemeClr>
                </a:solidFill>
                <a:latin typeface="Times New Roman" panose="02020603050405020304" pitchFamily="18" charset="0"/>
                <a:cs typeface="Times New Roman" panose="02020603050405020304" pitchFamily="18" charset="0"/>
              </a:rPr>
              <a:t>Market demand shifts toward and rewards companies showing authentic environmental responsibility (</a:t>
            </a:r>
            <a:r>
              <a:rPr lang="sv-SE" dirty="0">
                <a:solidFill>
                  <a:schemeClr val="accent1">
                    <a:lumMod val="50000"/>
                  </a:schemeClr>
                </a:solidFill>
                <a:latin typeface="Times New Roman" panose="02020603050405020304" pitchFamily="18" charset="0"/>
                <a:cs typeface="Times New Roman" panose="02020603050405020304" pitchFamily="18" charset="0"/>
              </a:rPr>
              <a:t>Hosta &amp; Zabkar, 2021; Vadakkepattet al., 2021</a:t>
            </a:r>
            <a:r>
              <a:rPr lang="en-US" dirty="0">
                <a:solidFill>
                  <a:schemeClr val="accent1">
                    <a:lumMod val="50000"/>
                  </a:schemeClr>
                </a:solidFill>
                <a:latin typeface="Times New Roman" panose="02020603050405020304" pitchFamily="18" charset="0"/>
                <a:cs typeface="Times New Roman" panose="02020603050405020304" pitchFamily="18" charset="0"/>
              </a:rPr>
              <a:t>)</a:t>
            </a:r>
          </a:p>
        </p:txBody>
      </p:sp>
      <p:sp>
        <p:nvSpPr>
          <p:cNvPr id="13" name="Rectangle: Rounded Corners 12">
            <a:extLst>
              <a:ext uri="{FF2B5EF4-FFF2-40B4-BE49-F238E27FC236}">
                <a16:creationId xmlns:a16="http://schemas.microsoft.com/office/drawing/2014/main" id="{8202C1A9-34E9-07DA-BA61-6735DC00D469}"/>
              </a:ext>
            </a:extLst>
          </p:cNvPr>
          <p:cNvSpPr/>
          <p:nvPr/>
        </p:nvSpPr>
        <p:spPr>
          <a:xfrm>
            <a:off x="4632798" y="4507242"/>
            <a:ext cx="7079303" cy="1471186"/>
          </a:xfrm>
          <a:prstGeom prst="roundRect">
            <a:avLst/>
          </a:prstGeom>
          <a:solidFill>
            <a:srgbClr val="F4F0EC"/>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accent1">
                    <a:lumMod val="50000"/>
                  </a:schemeClr>
                </a:solidFill>
                <a:latin typeface="Times New Roman" panose="02020603050405020304" pitchFamily="18" charset="0"/>
                <a:cs typeface="Times New Roman" panose="02020603050405020304" pitchFamily="18" charset="0"/>
              </a:rPr>
              <a:t>Investor Capital Flows</a:t>
            </a:r>
          </a:p>
          <a:p>
            <a:r>
              <a:rPr lang="en-US" dirty="0">
                <a:solidFill>
                  <a:schemeClr val="accent1">
                    <a:lumMod val="50000"/>
                  </a:schemeClr>
                </a:solidFill>
                <a:latin typeface="Times New Roman" panose="02020603050405020304" pitchFamily="18" charset="0"/>
                <a:cs typeface="Times New Roman" panose="02020603050405020304" pitchFamily="18" charset="0"/>
              </a:rPr>
              <a:t>ESG criteria now drive capital allocation decisions by investors (Jin, </a:t>
            </a:r>
          </a:p>
          <a:p>
            <a:r>
              <a:rPr lang="en-US" dirty="0">
                <a:solidFill>
                  <a:schemeClr val="accent1">
                    <a:lumMod val="50000"/>
                  </a:schemeClr>
                </a:solidFill>
                <a:latin typeface="Times New Roman" panose="02020603050405020304" pitchFamily="18" charset="0"/>
                <a:cs typeface="Times New Roman" panose="02020603050405020304" pitchFamily="18" charset="0"/>
              </a:rPr>
              <a:t>2022; </a:t>
            </a:r>
            <a:r>
              <a:rPr lang="en-US" dirty="0" err="1">
                <a:solidFill>
                  <a:schemeClr val="accent1">
                    <a:lumMod val="50000"/>
                  </a:schemeClr>
                </a:solidFill>
                <a:latin typeface="Times New Roman" panose="02020603050405020304" pitchFamily="18" charset="0"/>
                <a:cs typeface="Times New Roman" panose="02020603050405020304" pitchFamily="18" charset="0"/>
              </a:rPr>
              <a:t>Kräussl</a:t>
            </a:r>
            <a:r>
              <a:rPr lang="en-US" dirty="0">
                <a:solidFill>
                  <a:schemeClr val="accent1">
                    <a:lumMod val="50000"/>
                  </a:schemeClr>
                </a:solidFill>
                <a:latin typeface="Times New Roman" panose="02020603050405020304" pitchFamily="18" charset="0"/>
                <a:cs typeface="Times New Roman" panose="02020603050405020304" pitchFamily="18" charset="0"/>
              </a:rPr>
              <a:t> et al., 2024; Zhang et al., 2024)</a:t>
            </a:r>
          </a:p>
        </p:txBody>
      </p:sp>
      <p:pic>
        <p:nvPicPr>
          <p:cNvPr id="1026" name="Picture 2">
            <a:extLst>
              <a:ext uri="{FF2B5EF4-FFF2-40B4-BE49-F238E27FC236}">
                <a16:creationId xmlns:a16="http://schemas.microsoft.com/office/drawing/2014/main" id="{4CBB9CAB-D281-2B2E-2F79-CC7FE7FFC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9" y="916547"/>
            <a:ext cx="4149835" cy="53355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52">
            <a:extLst>
              <a:ext uri="{FF2B5EF4-FFF2-40B4-BE49-F238E27FC236}">
                <a16:creationId xmlns:a16="http://schemas.microsoft.com/office/drawing/2014/main" id="{8B7CA15B-2486-B3B6-9F61-4BC6133E96A6}"/>
              </a:ext>
            </a:extLst>
          </p:cNvPr>
          <p:cNvSpPr txBox="1"/>
          <p:nvPr/>
        </p:nvSpPr>
        <p:spPr>
          <a:xfrm>
            <a:off x="5540743" y="6336954"/>
            <a:ext cx="1288963"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a:t>
            </a:r>
          </a:p>
        </p:txBody>
      </p:sp>
    </p:spTree>
    <p:extLst>
      <p:ext uri="{BB962C8B-B14F-4D97-AF65-F5344CB8AC3E}">
        <p14:creationId xmlns:p14="http://schemas.microsoft.com/office/powerpoint/2010/main" val="932855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8589"/>
            <a:ext cx="12192000" cy="976972"/>
          </a:xfrm>
          <a:prstGeom prst="rect">
            <a:avLst/>
          </a:prstGeom>
          <a:solidFill>
            <a:schemeClr val="accent1">
              <a:lumMod val="75000"/>
            </a:schemeClr>
          </a:solidFill>
          <a:ln>
            <a:solidFill>
              <a:srgbClr val="ECF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Times New Roman" panose="02020603050405020304" pitchFamily="18" charset="0"/>
                <a:cs typeface="Times New Roman" panose="02020603050405020304" pitchFamily="18" charset="0"/>
              </a:rPr>
              <a:t>  Evidence from Instrumental Variable (IV) Test using country immigration percentage </a:t>
            </a:r>
          </a:p>
        </p:txBody>
      </p:sp>
      <p:sp>
        <p:nvSpPr>
          <p:cNvPr id="33" name="Rectangle 32">
            <a:extLst>
              <a:ext uri="{FF2B5EF4-FFF2-40B4-BE49-F238E27FC236}">
                <a16:creationId xmlns:a16="http://schemas.microsoft.com/office/drawing/2014/main" id="{1DCC9A56-22C8-7729-1D49-81FA3F8578B3}"/>
              </a:ext>
            </a:extLst>
          </p:cNvPr>
          <p:cNvSpPr/>
          <p:nvPr/>
        </p:nvSpPr>
        <p:spPr>
          <a:xfrm>
            <a:off x="7145" y="1187276"/>
            <a:ext cx="3171990" cy="592466"/>
          </a:xfrm>
          <a:prstGeom prst="rect">
            <a:avLst/>
          </a:prstGeom>
          <a:solidFill>
            <a:srgbClr val="7357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Identification strategy</a:t>
            </a:r>
          </a:p>
        </p:txBody>
      </p:sp>
      <p:sp>
        <p:nvSpPr>
          <p:cNvPr id="29" name="TextBox 28">
            <a:extLst>
              <a:ext uri="{FF2B5EF4-FFF2-40B4-BE49-F238E27FC236}">
                <a16:creationId xmlns:a16="http://schemas.microsoft.com/office/drawing/2014/main" id="{C5A547EA-20E3-EB95-AEAD-D181A6678AB6}"/>
              </a:ext>
            </a:extLst>
          </p:cNvPr>
          <p:cNvSpPr txBox="1"/>
          <p:nvPr/>
        </p:nvSpPr>
        <p:spPr>
          <a:xfrm>
            <a:off x="657984" y="2424983"/>
            <a:ext cx="11534014" cy="1477328"/>
          </a:xfrm>
          <a:prstGeom prst="rect">
            <a:avLst/>
          </a:prstGeom>
          <a:noFill/>
        </p:spPr>
        <p:txBody>
          <a:bodyPr wrap="square">
            <a:spAutoFit/>
          </a:bodyPr>
          <a:lstStyle/>
          <a:p>
            <a:pPr marL="285750" indent="-285750" eaLnBrk="0" fontAlgn="base" hangingPunct="0">
              <a:spcBef>
                <a:spcPct val="0"/>
              </a:spcBef>
              <a:spcAft>
                <a:spcPct val="0"/>
              </a:spcAft>
              <a:buFont typeface="Wingdings" panose="05000000000000000000" pitchFamily="2" charset="2"/>
              <a:buChar char="v"/>
            </a:pPr>
            <a:r>
              <a:rPr lang="en-US" sz="1800" kern="0" dirty="0">
                <a:effectLst/>
                <a:latin typeface="Times New Roman" panose="02020603050405020304" pitchFamily="18" charset="0"/>
                <a:ea typeface="Times New Roman" panose="02020603050405020304" pitchFamily="18" charset="0"/>
              </a:rPr>
              <a:t>Immigration policies influence diversity practices within organizations, potentially affecting leadership demographics (Lauring &amp; Selmer, 2010). </a:t>
            </a:r>
          </a:p>
          <a:p>
            <a:pPr marL="285750" indent="-285750" eaLnBrk="0" fontAlgn="base" hangingPunct="0">
              <a:spcBef>
                <a:spcPct val="0"/>
              </a:spcBef>
              <a:spcAft>
                <a:spcPct val="0"/>
              </a:spcAft>
              <a:buFont typeface="Wingdings" panose="05000000000000000000" pitchFamily="2" charset="2"/>
              <a:buChar char="v"/>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en-US" kern="0" dirty="0">
                <a:latin typeface="Times New Roman" panose="02020603050405020304" pitchFamily="18" charset="0"/>
                <a:ea typeface="Times New Roman" panose="02020603050405020304" pitchFamily="18" charset="0"/>
              </a:rPr>
              <a:t>U</a:t>
            </a:r>
            <a:r>
              <a:rPr lang="en-US" sz="1800" kern="0" dirty="0">
                <a:effectLst/>
                <a:latin typeface="Times New Roman" panose="02020603050405020304" pitchFamily="18" charset="0"/>
                <a:ea typeface="Times New Roman" panose="02020603050405020304" pitchFamily="18" charset="0"/>
              </a:rPr>
              <a:t>se country immigration percentages from all countries and from the top 20 countries in the Environmental Performance Index (EPI) </a:t>
            </a:r>
          </a:p>
        </p:txBody>
      </p:sp>
      <p:sp>
        <p:nvSpPr>
          <p:cNvPr id="30" name="TextBox 29">
            <a:extLst>
              <a:ext uri="{FF2B5EF4-FFF2-40B4-BE49-F238E27FC236}">
                <a16:creationId xmlns:a16="http://schemas.microsoft.com/office/drawing/2014/main" id="{05E7D931-2720-3037-8954-06AF5C1A1FC4}"/>
              </a:ext>
            </a:extLst>
          </p:cNvPr>
          <p:cNvSpPr txBox="1"/>
          <p:nvPr/>
        </p:nvSpPr>
        <p:spPr>
          <a:xfrm>
            <a:off x="673750" y="1951391"/>
            <a:ext cx="3793787"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2SLS model</a:t>
            </a:r>
          </a:p>
        </p:txBody>
      </p:sp>
      <p:pic>
        <p:nvPicPr>
          <p:cNvPr id="16" name="Picture 15">
            <a:extLst>
              <a:ext uri="{FF2B5EF4-FFF2-40B4-BE49-F238E27FC236}">
                <a16:creationId xmlns:a16="http://schemas.microsoft.com/office/drawing/2014/main" id="{41B2FEA7-EE3B-D007-471D-568721FD1D70}"/>
              </a:ext>
            </a:extLst>
          </p:cNvPr>
          <p:cNvPicPr>
            <a:picLocks noChangeAspect="1"/>
          </p:cNvPicPr>
          <p:nvPr/>
        </p:nvPicPr>
        <p:blipFill>
          <a:blip r:embed="rId3"/>
          <a:stretch>
            <a:fillRect/>
          </a:stretch>
        </p:blipFill>
        <p:spPr>
          <a:xfrm>
            <a:off x="1779506" y="4031137"/>
            <a:ext cx="8813632" cy="1767569"/>
          </a:xfrm>
          <a:prstGeom prst="rect">
            <a:avLst/>
          </a:prstGeom>
        </p:spPr>
      </p:pic>
      <p:sp>
        <p:nvSpPr>
          <p:cNvPr id="2" name="TextBox 1">
            <a:extLst>
              <a:ext uri="{FF2B5EF4-FFF2-40B4-BE49-F238E27FC236}">
                <a16:creationId xmlns:a16="http://schemas.microsoft.com/office/drawing/2014/main" id="{A94C20DF-F7BF-40D5-A194-58C1D4BF3B21}"/>
              </a:ext>
            </a:extLst>
          </p:cNvPr>
          <p:cNvSpPr txBox="1"/>
          <p:nvPr/>
        </p:nvSpPr>
        <p:spPr>
          <a:xfrm>
            <a:off x="11813122" y="5901368"/>
            <a:ext cx="471839" cy="369332"/>
          </a:xfrm>
          <a:prstGeom prst="rect">
            <a:avLst/>
          </a:prstGeom>
          <a:noFill/>
        </p:spPr>
        <p:txBody>
          <a:bodyPr wrap="square" rtlCol="0">
            <a:spAutoFit/>
          </a:bodyPr>
          <a:lstStyle/>
          <a:p>
            <a:r>
              <a:rPr lang="en-US" dirty="0"/>
              <a:t>20</a:t>
            </a:r>
          </a:p>
        </p:txBody>
      </p:sp>
      <p:grpSp>
        <p:nvGrpSpPr>
          <p:cNvPr id="26" name="Group 25">
            <a:extLst>
              <a:ext uri="{FF2B5EF4-FFF2-40B4-BE49-F238E27FC236}">
                <a16:creationId xmlns:a16="http://schemas.microsoft.com/office/drawing/2014/main" id="{B65E967B-878C-92F8-95AF-21C5D992EED0}"/>
              </a:ext>
            </a:extLst>
          </p:cNvPr>
          <p:cNvGrpSpPr/>
          <p:nvPr/>
        </p:nvGrpSpPr>
        <p:grpSpPr>
          <a:xfrm>
            <a:off x="-5" y="6264326"/>
            <a:ext cx="12202504" cy="593675"/>
            <a:chOff x="0" y="124427"/>
            <a:chExt cx="9151876" cy="470607"/>
          </a:xfrm>
        </p:grpSpPr>
        <p:sp>
          <p:nvSpPr>
            <p:cNvPr id="27" name="Rectangle 26">
              <a:extLst>
                <a:ext uri="{FF2B5EF4-FFF2-40B4-BE49-F238E27FC236}">
                  <a16:creationId xmlns:a16="http://schemas.microsoft.com/office/drawing/2014/main" id="{06324179-0C2C-230B-E6A6-356C6B4FCC9A}"/>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28" name="Rectangle 27">
              <a:extLst>
                <a:ext uri="{FF2B5EF4-FFF2-40B4-BE49-F238E27FC236}">
                  <a16:creationId xmlns:a16="http://schemas.microsoft.com/office/drawing/2014/main" id="{07F3D375-22A5-8A24-3874-1D10814FDFA0}"/>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31" name="Group 30">
            <a:extLst>
              <a:ext uri="{FF2B5EF4-FFF2-40B4-BE49-F238E27FC236}">
                <a16:creationId xmlns:a16="http://schemas.microsoft.com/office/drawing/2014/main" id="{C3AEB14C-D052-B8F0-88C4-DB3D6F7BF30F}"/>
              </a:ext>
            </a:extLst>
          </p:cNvPr>
          <p:cNvGrpSpPr/>
          <p:nvPr/>
        </p:nvGrpSpPr>
        <p:grpSpPr>
          <a:xfrm>
            <a:off x="92532" y="6312406"/>
            <a:ext cx="12088971" cy="415023"/>
            <a:chOff x="427586" y="6403217"/>
            <a:chExt cx="8855784" cy="330924"/>
          </a:xfrm>
        </p:grpSpPr>
        <p:grpSp>
          <p:nvGrpSpPr>
            <p:cNvPr id="32" name="Group 31">
              <a:extLst>
                <a:ext uri="{FF2B5EF4-FFF2-40B4-BE49-F238E27FC236}">
                  <a16:creationId xmlns:a16="http://schemas.microsoft.com/office/drawing/2014/main" id="{B92FBC8E-D006-1921-3342-509704147D7C}"/>
                </a:ext>
              </a:extLst>
            </p:cNvPr>
            <p:cNvGrpSpPr/>
            <p:nvPr/>
          </p:nvGrpSpPr>
          <p:grpSpPr>
            <a:xfrm>
              <a:off x="427586" y="6403217"/>
              <a:ext cx="8855784" cy="330924"/>
              <a:chOff x="427586" y="6403217"/>
              <a:chExt cx="8855784" cy="330924"/>
            </a:xfrm>
          </p:grpSpPr>
          <p:cxnSp>
            <p:nvCxnSpPr>
              <p:cNvPr id="38" name="Straight Connector 37">
                <a:extLst>
                  <a:ext uri="{FF2B5EF4-FFF2-40B4-BE49-F238E27FC236}">
                    <a16:creationId xmlns:a16="http://schemas.microsoft.com/office/drawing/2014/main" id="{371CD4C1-DC66-377D-1207-7194EDC02E67}"/>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B7914D18-532C-473B-F999-D1FF9AEAB6E3}"/>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Oval 39">
                <a:extLst>
                  <a:ext uri="{FF2B5EF4-FFF2-40B4-BE49-F238E27FC236}">
                    <a16:creationId xmlns:a16="http://schemas.microsoft.com/office/drawing/2014/main" id="{7C9B381C-6FBC-6645-2B6C-97FA39B09545}"/>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Oval 40">
                <a:extLst>
                  <a:ext uri="{FF2B5EF4-FFF2-40B4-BE49-F238E27FC236}">
                    <a16:creationId xmlns:a16="http://schemas.microsoft.com/office/drawing/2014/main" id="{D7D37E1C-8E60-3F25-3FB8-2A21B315E9F0}"/>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Oval 41">
                <a:extLst>
                  <a:ext uri="{FF2B5EF4-FFF2-40B4-BE49-F238E27FC236}">
                    <a16:creationId xmlns:a16="http://schemas.microsoft.com/office/drawing/2014/main" id="{4028B57A-8C4A-DFEF-3950-E569DC16D2FE}"/>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Oval 42">
                <a:extLst>
                  <a:ext uri="{FF2B5EF4-FFF2-40B4-BE49-F238E27FC236}">
                    <a16:creationId xmlns:a16="http://schemas.microsoft.com/office/drawing/2014/main" id="{EF723307-546D-770F-52F2-1242AACEB6F4}"/>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TextBox 64">
                <a:extLst>
                  <a:ext uri="{FF2B5EF4-FFF2-40B4-BE49-F238E27FC236}">
                    <a16:creationId xmlns:a16="http://schemas.microsoft.com/office/drawing/2014/main" id="{5A91039D-BC4F-CA2C-2B7B-77ACDAF4C729}"/>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45" name="TextBox 65">
                <a:extLst>
                  <a:ext uri="{FF2B5EF4-FFF2-40B4-BE49-F238E27FC236}">
                    <a16:creationId xmlns:a16="http://schemas.microsoft.com/office/drawing/2014/main" id="{9951BADA-664D-5038-8CD9-930226D36CD9}"/>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46" name="TextBox 66">
                <a:extLst>
                  <a:ext uri="{FF2B5EF4-FFF2-40B4-BE49-F238E27FC236}">
                    <a16:creationId xmlns:a16="http://schemas.microsoft.com/office/drawing/2014/main" id="{7B9F71FE-2C9E-AC61-3BD0-223B2579B18C}"/>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47" name="TextBox 67">
                <a:extLst>
                  <a:ext uri="{FF2B5EF4-FFF2-40B4-BE49-F238E27FC236}">
                    <a16:creationId xmlns:a16="http://schemas.microsoft.com/office/drawing/2014/main" id="{1D982A66-0F83-0034-2516-577C7FDB63D2}"/>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grpSp>
        <p:sp>
          <p:nvSpPr>
            <p:cNvPr id="34" name="TextBox 52">
              <a:extLst>
                <a:ext uri="{FF2B5EF4-FFF2-40B4-BE49-F238E27FC236}">
                  <a16:creationId xmlns:a16="http://schemas.microsoft.com/office/drawing/2014/main" id="{3E5FA6B5-6927-F6EA-0E5E-C0838A50DF79}"/>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48" name="Oval 47">
            <a:extLst>
              <a:ext uri="{FF2B5EF4-FFF2-40B4-BE49-F238E27FC236}">
                <a16:creationId xmlns:a16="http://schemas.microsoft.com/office/drawing/2014/main" id="{6BD65590-5EB5-1ECC-2018-3DD4CBC542F5}"/>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Oval 48">
            <a:extLst>
              <a:ext uri="{FF2B5EF4-FFF2-40B4-BE49-F238E27FC236}">
                <a16:creationId xmlns:a16="http://schemas.microsoft.com/office/drawing/2014/main" id="{CB78CEAC-5CD6-BA52-8F43-91C4FC833687}"/>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TextBox 67">
            <a:extLst>
              <a:ext uri="{FF2B5EF4-FFF2-40B4-BE49-F238E27FC236}">
                <a16:creationId xmlns:a16="http://schemas.microsoft.com/office/drawing/2014/main" id="{E6B1A4A4-3D56-36C9-4D02-62AAF30838F7}"/>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51" name="TextBox 67">
            <a:extLst>
              <a:ext uri="{FF2B5EF4-FFF2-40B4-BE49-F238E27FC236}">
                <a16:creationId xmlns:a16="http://schemas.microsoft.com/office/drawing/2014/main" id="{7E9CBD19-4F77-C534-F6E9-7CCDE6FDC241}"/>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52" name="Rectangle 51">
            <a:extLst>
              <a:ext uri="{FF2B5EF4-FFF2-40B4-BE49-F238E27FC236}">
                <a16:creationId xmlns:a16="http://schemas.microsoft.com/office/drawing/2014/main" id="{2F2DABEB-2D8D-19B1-CBFC-F6863D4D5608}"/>
              </a:ext>
            </a:extLst>
          </p:cNvPr>
          <p:cNvSpPr/>
          <p:nvPr/>
        </p:nvSpPr>
        <p:spPr>
          <a:xfrm>
            <a:off x="8930512" y="6286457"/>
            <a:ext cx="332525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160E10A-17BA-634E-EB8A-842F8366C6E5}"/>
              </a:ext>
            </a:extLst>
          </p:cNvPr>
          <p:cNvSpPr/>
          <p:nvPr/>
        </p:nvSpPr>
        <p:spPr>
          <a:xfrm>
            <a:off x="7176911" y="6276839"/>
            <a:ext cx="1724404" cy="581161"/>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A4609FF5-749D-8F87-471D-3925DAFAAE8C}"/>
              </a:ext>
            </a:extLst>
          </p:cNvPr>
          <p:cNvSpPr/>
          <p:nvPr/>
        </p:nvSpPr>
        <p:spPr>
          <a:xfrm>
            <a:off x="17778" y="6251813"/>
            <a:ext cx="7138137" cy="606187"/>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269F57DF-4B40-E131-226F-01CAE3B76C93}"/>
              </a:ext>
            </a:extLst>
          </p:cNvPr>
          <p:cNvGrpSpPr/>
          <p:nvPr/>
        </p:nvGrpSpPr>
        <p:grpSpPr>
          <a:xfrm>
            <a:off x="-5" y="6264326"/>
            <a:ext cx="12202504" cy="593675"/>
            <a:chOff x="0" y="124427"/>
            <a:chExt cx="9151876" cy="470607"/>
          </a:xfrm>
        </p:grpSpPr>
        <p:sp>
          <p:nvSpPr>
            <p:cNvPr id="56" name="Rectangle 55">
              <a:extLst>
                <a:ext uri="{FF2B5EF4-FFF2-40B4-BE49-F238E27FC236}">
                  <a16:creationId xmlns:a16="http://schemas.microsoft.com/office/drawing/2014/main" id="{8B4B10F0-42F1-BDD2-AF53-B654E1B1A8F7}"/>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57" name="Rectangle 56">
              <a:extLst>
                <a:ext uri="{FF2B5EF4-FFF2-40B4-BE49-F238E27FC236}">
                  <a16:creationId xmlns:a16="http://schemas.microsoft.com/office/drawing/2014/main" id="{B8AF2E64-B8F8-A19D-8E98-3CF6BA85859A}"/>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58" name="Group 57">
            <a:extLst>
              <a:ext uri="{FF2B5EF4-FFF2-40B4-BE49-F238E27FC236}">
                <a16:creationId xmlns:a16="http://schemas.microsoft.com/office/drawing/2014/main" id="{4B416500-26A8-4251-F288-923A098FFF9C}"/>
              </a:ext>
            </a:extLst>
          </p:cNvPr>
          <p:cNvGrpSpPr/>
          <p:nvPr/>
        </p:nvGrpSpPr>
        <p:grpSpPr>
          <a:xfrm>
            <a:off x="92532" y="6312406"/>
            <a:ext cx="12088971" cy="415023"/>
            <a:chOff x="427586" y="6403217"/>
            <a:chExt cx="8855784" cy="330924"/>
          </a:xfrm>
        </p:grpSpPr>
        <p:grpSp>
          <p:nvGrpSpPr>
            <p:cNvPr id="59" name="Group 58">
              <a:extLst>
                <a:ext uri="{FF2B5EF4-FFF2-40B4-BE49-F238E27FC236}">
                  <a16:creationId xmlns:a16="http://schemas.microsoft.com/office/drawing/2014/main" id="{6EBEB8B4-88E4-BDA4-86FF-1F5663E0838E}"/>
                </a:ext>
              </a:extLst>
            </p:cNvPr>
            <p:cNvGrpSpPr/>
            <p:nvPr/>
          </p:nvGrpSpPr>
          <p:grpSpPr>
            <a:xfrm>
              <a:off x="427586" y="6403217"/>
              <a:ext cx="8855784" cy="330924"/>
              <a:chOff x="427586" y="6403217"/>
              <a:chExt cx="8855784" cy="330924"/>
            </a:xfrm>
          </p:grpSpPr>
          <p:cxnSp>
            <p:nvCxnSpPr>
              <p:cNvPr id="61" name="Straight Connector 60">
                <a:extLst>
                  <a:ext uri="{FF2B5EF4-FFF2-40B4-BE49-F238E27FC236}">
                    <a16:creationId xmlns:a16="http://schemas.microsoft.com/office/drawing/2014/main" id="{89C3A9CF-D78E-27BF-BEED-E6C35AB4621A}"/>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69D8AD96-0645-570B-3682-CB0887674446}"/>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3" name="Oval 62">
                <a:extLst>
                  <a:ext uri="{FF2B5EF4-FFF2-40B4-BE49-F238E27FC236}">
                    <a16:creationId xmlns:a16="http://schemas.microsoft.com/office/drawing/2014/main" id="{B44ED197-D98B-1111-3378-CD4F6A27941B}"/>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4" name="Oval 63">
                <a:extLst>
                  <a:ext uri="{FF2B5EF4-FFF2-40B4-BE49-F238E27FC236}">
                    <a16:creationId xmlns:a16="http://schemas.microsoft.com/office/drawing/2014/main" id="{518EE60C-6579-D488-F20C-02E4E82C8820}"/>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5" name="Oval 64">
                <a:extLst>
                  <a:ext uri="{FF2B5EF4-FFF2-40B4-BE49-F238E27FC236}">
                    <a16:creationId xmlns:a16="http://schemas.microsoft.com/office/drawing/2014/main" id="{DECF5601-D801-D280-FC06-0FA5C57245AF}"/>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6" name="Oval 65">
                <a:extLst>
                  <a:ext uri="{FF2B5EF4-FFF2-40B4-BE49-F238E27FC236}">
                    <a16:creationId xmlns:a16="http://schemas.microsoft.com/office/drawing/2014/main" id="{2AA8324E-2E6A-D233-168E-9968970963A2}"/>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7" name="TextBox 64">
                <a:extLst>
                  <a:ext uri="{FF2B5EF4-FFF2-40B4-BE49-F238E27FC236}">
                    <a16:creationId xmlns:a16="http://schemas.microsoft.com/office/drawing/2014/main" id="{EDF2CC7D-11BC-4FCA-AE93-A112F6AB9900}"/>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68" name="TextBox 65">
                <a:extLst>
                  <a:ext uri="{FF2B5EF4-FFF2-40B4-BE49-F238E27FC236}">
                    <a16:creationId xmlns:a16="http://schemas.microsoft.com/office/drawing/2014/main" id="{360CAA53-D0E5-9C4F-AA23-18666A1F66AA}"/>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69" name="TextBox 66">
                <a:extLst>
                  <a:ext uri="{FF2B5EF4-FFF2-40B4-BE49-F238E27FC236}">
                    <a16:creationId xmlns:a16="http://schemas.microsoft.com/office/drawing/2014/main" id="{68A9833C-0D07-1B35-CF70-46BF64B68BF7}"/>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70" name="TextBox 67">
                <a:extLst>
                  <a:ext uri="{FF2B5EF4-FFF2-40B4-BE49-F238E27FC236}">
                    <a16:creationId xmlns:a16="http://schemas.microsoft.com/office/drawing/2014/main" id="{994E7A25-8350-9372-403B-5DBFD9FB3331}"/>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60" name="TextBox 52">
              <a:extLst>
                <a:ext uri="{FF2B5EF4-FFF2-40B4-BE49-F238E27FC236}">
                  <a16:creationId xmlns:a16="http://schemas.microsoft.com/office/drawing/2014/main" id="{E1A651EE-76D5-6FBE-F7C8-4BB2248B3548}"/>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71" name="Oval 70">
            <a:extLst>
              <a:ext uri="{FF2B5EF4-FFF2-40B4-BE49-F238E27FC236}">
                <a16:creationId xmlns:a16="http://schemas.microsoft.com/office/drawing/2014/main" id="{7412AFC1-9229-2619-AA17-50042D719C4D}"/>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2" name="Oval 71">
            <a:extLst>
              <a:ext uri="{FF2B5EF4-FFF2-40B4-BE49-F238E27FC236}">
                <a16:creationId xmlns:a16="http://schemas.microsoft.com/office/drawing/2014/main" id="{B2D93CC8-B40D-75D8-2D35-5206CCEF9750}"/>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3" name="TextBox 67">
            <a:extLst>
              <a:ext uri="{FF2B5EF4-FFF2-40B4-BE49-F238E27FC236}">
                <a16:creationId xmlns:a16="http://schemas.microsoft.com/office/drawing/2014/main" id="{5A05FCBA-3DAC-F66D-DF52-AA90AADBBBC6}"/>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74" name="TextBox 67">
            <a:extLst>
              <a:ext uri="{FF2B5EF4-FFF2-40B4-BE49-F238E27FC236}">
                <a16:creationId xmlns:a16="http://schemas.microsoft.com/office/drawing/2014/main" id="{2852E6E9-E104-D8F8-F624-ABF00DF17A1A}"/>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75" name="Rectangle 74">
            <a:extLst>
              <a:ext uri="{FF2B5EF4-FFF2-40B4-BE49-F238E27FC236}">
                <a16:creationId xmlns:a16="http://schemas.microsoft.com/office/drawing/2014/main" id="{DCD0125A-A1E2-1062-F901-FAADAD6613AE}"/>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91834EC-EB54-9860-1403-B8E5F3B20766}"/>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F8CB1F1-8AAA-D6F7-5F2E-219DBC084613}"/>
              </a:ext>
            </a:extLst>
          </p:cNvPr>
          <p:cNvGrpSpPr/>
          <p:nvPr/>
        </p:nvGrpSpPr>
        <p:grpSpPr>
          <a:xfrm>
            <a:off x="-5" y="6264326"/>
            <a:ext cx="12202504" cy="593675"/>
            <a:chOff x="0" y="124427"/>
            <a:chExt cx="9151876" cy="470607"/>
          </a:xfrm>
        </p:grpSpPr>
        <p:sp>
          <p:nvSpPr>
            <p:cNvPr id="78" name="Rectangle 77">
              <a:extLst>
                <a:ext uri="{FF2B5EF4-FFF2-40B4-BE49-F238E27FC236}">
                  <a16:creationId xmlns:a16="http://schemas.microsoft.com/office/drawing/2014/main" id="{5D7AE2FF-4A64-1E2B-DB77-D6CF8BB337C9}"/>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79" name="Rectangle 78">
              <a:extLst>
                <a:ext uri="{FF2B5EF4-FFF2-40B4-BE49-F238E27FC236}">
                  <a16:creationId xmlns:a16="http://schemas.microsoft.com/office/drawing/2014/main" id="{A8EDD8A7-EF15-98BD-65CA-32BF07093E41}"/>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80" name="Group 79">
            <a:extLst>
              <a:ext uri="{FF2B5EF4-FFF2-40B4-BE49-F238E27FC236}">
                <a16:creationId xmlns:a16="http://schemas.microsoft.com/office/drawing/2014/main" id="{C68A0899-05F0-91B7-7FAD-2DEE743BBBD5}"/>
              </a:ext>
            </a:extLst>
          </p:cNvPr>
          <p:cNvGrpSpPr/>
          <p:nvPr/>
        </p:nvGrpSpPr>
        <p:grpSpPr>
          <a:xfrm>
            <a:off x="92532" y="6312406"/>
            <a:ext cx="12088971" cy="415023"/>
            <a:chOff x="427586" y="6403217"/>
            <a:chExt cx="8855784" cy="330924"/>
          </a:xfrm>
        </p:grpSpPr>
        <p:grpSp>
          <p:nvGrpSpPr>
            <p:cNvPr id="81" name="Group 80">
              <a:extLst>
                <a:ext uri="{FF2B5EF4-FFF2-40B4-BE49-F238E27FC236}">
                  <a16:creationId xmlns:a16="http://schemas.microsoft.com/office/drawing/2014/main" id="{DD24A64F-5101-F207-2EDA-D0D3317088A8}"/>
                </a:ext>
              </a:extLst>
            </p:cNvPr>
            <p:cNvGrpSpPr/>
            <p:nvPr/>
          </p:nvGrpSpPr>
          <p:grpSpPr>
            <a:xfrm>
              <a:off x="427586" y="6403217"/>
              <a:ext cx="8855784" cy="330924"/>
              <a:chOff x="427586" y="6403217"/>
              <a:chExt cx="8855784" cy="330924"/>
            </a:xfrm>
          </p:grpSpPr>
          <p:cxnSp>
            <p:nvCxnSpPr>
              <p:cNvPr id="83" name="Straight Connector 82">
                <a:extLst>
                  <a:ext uri="{FF2B5EF4-FFF2-40B4-BE49-F238E27FC236}">
                    <a16:creationId xmlns:a16="http://schemas.microsoft.com/office/drawing/2014/main" id="{04391FDD-8427-EBE6-FD2E-FB2EB50A683D}"/>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B95F10E4-F223-E3E0-436C-9C6B4455CA2B}"/>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5" name="Oval 84">
                <a:extLst>
                  <a:ext uri="{FF2B5EF4-FFF2-40B4-BE49-F238E27FC236}">
                    <a16:creationId xmlns:a16="http://schemas.microsoft.com/office/drawing/2014/main" id="{1354CE31-49D3-3DCE-F34F-A2BB6175DF06}"/>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6" name="Oval 85">
                <a:extLst>
                  <a:ext uri="{FF2B5EF4-FFF2-40B4-BE49-F238E27FC236}">
                    <a16:creationId xmlns:a16="http://schemas.microsoft.com/office/drawing/2014/main" id="{5811F773-5774-1F43-12FD-E9AEA1D8F532}"/>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7" name="Oval 86">
                <a:extLst>
                  <a:ext uri="{FF2B5EF4-FFF2-40B4-BE49-F238E27FC236}">
                    <a16:creationId xmlns:a16="http://schemas.microsoft.com/office/drawing/2014/main" id="{F131C876-F551-2E9D-55B5-A4C8DE40DDF6}"/>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8" name="Oval 87">
                <a:extLst>
                  <a:ext uri="{FF2B5EF4-FFF2-40B4-BE49-F238E27FC236}">
                    <a16:creationId xmlns:a16="http://schemas.microsoft.com/office/drawing/2014/main" id="{66F4467D-C3EE-DB76-3B6C-8ABF098F7A6A}"/>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9" name="TextBox 88">
                <a:extLst>
                  <a:ext uri="{FF2B5EF4-FFF2-40B4-BE49-F238E27FC236}">
                    <a16:creationId xmlns:a16="http://schemas.microsoft.com/office/drawing/2014/main" id="{D80ED83A-0FB9-F181-7C5D-54997D9715D1}"/>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90" name="TextBox 89">
                <a:extLst>
                  <a:ext uri="{FF2B5EF4-FFF2-40B4-BE49-F238E27FC236}">
                    <a16:creationId xmlns:a16="http://schemas.microsoft.com/office/drawing/2014/main" id="{D41224E0-C379-E5CD-E7D7-1DF04D2ADA30}"/>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91" name="TextBox 90">
                <a:extLst>
                  <a:ext uri="{FF2B5EF4-FFF2-40B4-BE49-F238E27FC236}">
                    <a16:creationId xmlns:a16="http://schemas.microsoft.com/office/drawing/2014/main" id="{DFAFC0A3-3BC6-76A6-CDA0-0610FD3E8655}"/>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92" name="TextBox 91">
                <a:extLst>
                  <a:ext uri="{FF2B5EF4-FFF2-40B4-BE49-F238E27FC236}">
                    <a16:creationId xmlns:a16="http://schemas.microsoft.com/office/drawing/2014/main" id="{95CCC306-ACCB-A2E8-8AD1-5B9386391B55}"/>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82" name="TextBox 52">
              <a:extLst>
                <a:ext uri="{FF2B5EF4-FFF2-40B4-BE49-F238E27FC236}">
                  <a16:creationId xmlns:a16="http://schemas.microsoft.com/office/drawing/2014/main" id="{17A7BE41-7CF3-7239-53C2-5F57630197DC}"/>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93" name="Oval 92">
            <a:extLst>
              <a:ext uri="{FF2B5EF4-FFF2-40B4-BE49-F238E27FC236}">
                <a16:creationId xmlns:a16="http://schemas.microsoft.com/office/drawing/2014/main" id="{B47DA829-1F67-830C-360F-67164317000D}"/>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4" name="Oval 93">
            <a:extLst>
              <a:ext uri="{FF2B5EF4-FFF2-40B4-BE49-F238E27FC236}">
                <a16:creationId xmlns:a16="http://schemas.microsoft.com/office/drawing/2014/main" id="{6E282A72-2F29-FFDE-977B-3ED5C311E5D6}"/>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5" name="TextBox 67">
            <a:extLst>
              <a:ext uri="{FF2B5EF4-FFF2-40B4-BE49-F238E27FC236}">
                <a16:creationId xmlns:a16="http://schemas.microsoft.com/office/drawing/2014/main" id="{D37BB448-755C-F1BC-7957-E748DA50C1FE}"/>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96" name="TextBox 67">
            <a:extLst>
              <a:ext uri="{FF2B5EF4-FFF2-40B4-BE49-F238E27FC236}">
                <a16:creationId xmlns:a16="http://schemas.microsoft.com/office/drawing/2014/main" id="{809AB380-B297-F693-3CFB-239ED5223F49}"/>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97" name="Rectangle 96">
            <a:extLst>
              <a:ext uri="{FF2B5EF4-FFF2-40B4-BE49-F238E27FC236}">
                <a16:creationId xmlns:a16="http://schemas.microsoft.com/office/drawing/2014/main" id="{5023B192-8C8D-ED45-E14C-D1C59CCDDE80}"/>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6117594A-DAF7-2578-B7D9-6AB9C3BD0CBB}"/>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2F6AC9C0-E3EF-53EC-DE9D-12F34857A3FC}"/>
              </a:ext>
            </a:extLst>
          </p:cNvPr>
          <p:cNvGrpSpPr/>
          <p:nvPr/>
        </p:nvGrpSpPr>
        <p:grpSpPr>
          <a:xfrm>
            <a:off x="-5" y="6264326"/>
            <a:ext cx="12202504" cy="593675"/>
            <a:chOff x="0" y="124427"/>
            <a:chExt cx="9151876" cy="470607"/>
          </a:xfrm>
        </p:grpSpPr>
        <p:sp>
          <p:nvSpPr>
            <p:cNvPr id="100" name="Rectangle 99">
              <a:extLst>
                <a:ext uri="{FF2B5EF4-FFF2-40B4-BE49-F238E27FC236}">
                  <a16:creationId xmlns:a16="http://schemas.microsoft.com/office/drawing/2014/main" id="{E31769E6-5A01-0315-5960-82D0D02FC4CD}"/>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101" name="Rectangle 100">
              <a:extLst>
                <a:ext uri="{FF2B5EF4-FFF2-40B4-BE49-F238E27FC236}">
                  <a16:creationId xmlns:a16="http://schemas.microsoft.com/office/drawing/2014/main" id="{36E0FF2B-F679-1D01-FE46-919C5ED3C2AA}"/>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102" name="Group 101">
            <a:extLst>
              <a:ext uri="{FF2B5EF4-FFF2-40B4-BE49-F238E27FC236}">
                <a16:creationId xmlns:a16="http://schemas.microsoft.com/office/drawing/2014/main" id="{8C620AED-E9B4-B43F-C346-8E3989DE9E5A}"/>
              </a:ext>
            </a:extLst>
          </p:cNvPr>
          <p:cNvGrpSpPr/>
          <p:nvPr/>
        </p:nvGrpSpPr>
        <p:grpSpPr>
          <a:xfrm>
            <a:off x="92532" y="6312402"/>
            <a:ext cx="12088971" cy="533087"/>
            <a:chOff x="427586" y="6403216"/>
            <a:chExt cx="8855784" cy="425064"/>
          </a:xfrm>
        </p:grpSpPr>
        <p:grpSp>
          <p:nvGrpSpPr>
            <p:cNvPr id="103" name="Group 102">
              <a:extLst>
                <a:ext uri="{FF2B5EF4-FFF2-40B4-BE49-F238E27FC236}">
                  <a16:creationId xmlns:a16="http://schemas.microsoft.com/office/drawing/2014/main" id="{9DF59F2B-EE11-A2B6-4D1E-A6941F62F2C1}"/>
                </a:ext>
              </a:extLst>
            </p:cNvPr>
            <p:cNvGrpSpPr/>
            <p:nvPr/>
          </p:nvGrpSpPr>
          <p:grpSpPr>
            <a:xfrm>
              <a:off x="427586" y="6403217"/>
              <a:ext cx="8855784" cy="425063"/>
              <a:chOff x="427586" y="6403217"/>
              <a:chExt cx="8855784" cy="425063"/>
            </a:xfrm>
          </p:grpSpPr>
          <p:cxnSp>
            <p:nvCxnSpPr>
              <p:cNvPr id="105" name="Straight Connector 104">
                <a:extLst>
                  <a:ext uri="{FF2B5EF4-FFF2-40B4-BE49-F238E27FC236}">
                    <a16:creationId xmlns:a16="http://schemas.microsoft.com/office/drawing/2014/main" id="{7DB40AB4-0C3D-3B14-F668-E0E1D32C7B47}"/>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FA503A7A-48C6-7ED9-CC59-69A924B55B30}"/>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7" name="Oval 106">
                <a:extLst>
                  <a:ext uri="{FF2B5EF4-FFF2-40B4-BE49-F238E27FC236}">
                    <a16:creationId xmlns:a16="http://schemas.microsoft.com/office/drawing/2014/main" id="{E03D5EAE-BAC8-2E9E-166D-6D8F8D5D02E2}"/>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8" name="Oval 107">
                <a:extLst>
                  <a:ext uri="{FF2B5EF4-FFF2-40B4-BE49-F238E27FC236}">
                    <a16:creationId xmlns:a16="http://schemas.microsoft.com/office/drawing/2014/main" id="{01FE7DDF-6501-2CA3-AB37-B7D23DA8FF31}"/>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9" name="Oval 108">
                <a:extLst>
                  <a:ext uri="{FF2B5EF4-FFF2-40B4-BE49-F238E27FC236}">
                    <a16:creationId xmlns:a16="http://schemas.microsoft.com/office/drawing/2014/main" id="{F9896BD5-051F-152D-1578-803EFCDB9666}"/>
                  </a:ext>
                </a:extLst>
              </p:cNvPr>
              <p:cNvSpPr/>
              <p:nvPr/>
            </p:nvSpPr>
            <p:spPr>
              <a:xfrm>
                <a:off x="4273295"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0" name="Oval 109">
                <a:extLst>
                  <a:ext uri="{FF2B5EF4-FFF2-40B4-BE49-F238E27FC236}">
                    <a16:creationId xmlns:a16="http://schemas.microsoft.com/office/drawing/2014/main" id="{5578B911-752D-07F6-3862-36D7A9BC54F1}"/>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1" name="TextBox 64">
                <a:extLst>
                  <a:ext uri="{FF2B5EF4-FFF2-40B4-BE49-F238E27FC236}">
                    <a16:creationId xmlns:a16="http://schemas.microsoft.com/office/drawing/2014/main" id="{2FB2A428-7AF3-AF45-B246-A4D9906F25C9}"/>
                  </a:ext>
                </a:extLst>
              </p:cNvPr>
              <p:cNvSpPr txBox="1"/>
              <p:nvPr/>
            </p:nvSpPr>
            <p:spPr>
              <a:xfrm>
                <a:off x="427586" y="6411084"/>
                <a:ext cx="1489282" cy="4171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Motivation</a:t>
                </a:r>
              </a:p>
              <a:p>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112" name="TextBox 65">
                <a:extLst>
                  <a:ext uri="{FF2B5EF4-FFF2-40B4-BE49-F238E27FC236}">
                    <a16:creationId xmlns:a16="http://schemas.microsoft.com/office/drawing/2014/main" id="{0CE8BA7B-9418-4138-0709-30028EFAC854}"/>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113" name="TextBox 66">
                <a:extLst>
                  <a:ext uri="{FF2B5EF4-FFF2-40B4-BE49-F238E27FC236}">
                    <a16:creationId xmlns:a16="http://schemas.microsoft.com/office/drawing/2014/main" id="{D91BF7FC-60CF-4FB0-E1C2-87DA3104A83B}"/>
                  </a:ext>
                </a:extLst>
              </p:cNvPr>
              <p:cNvSpPr txBox="1"/>
              <p:nvPr/>
            </p:nvSpPr>
            <p:spPr>
              <a:xfrm>
                <a:off x="2872404" y="6411420"/>
                <a:ext cx="1520189" cy="23314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b="1" dirty="0">
                    <a:solidFill>
                      <a:schemeClr val="bg1"/>
                    </a:solidFill>
                    <a:latin typeface="Times New Roman" panose="02020603050405020304" pitchFamily="18" charset="0"/>
                    <a:cs typeface="Times New Roman" panose="02020603050405020304" pitchFamily="18" charset="0"/>
                  </a:rPr>
                  <a:t>Framework &amp; Hypothesis</a:t>
                </a:r>
              </a:p>
            </p:txBody>
          </p:sp>
          <p:sp>
            <p:nvSpPr>
              <p:cNvPr id="114" name="TextBox 67">
                <a:extLst>
                  <a:ext uri="{FF2B5EF4-FFF2-40B4-BE49-F238E27FC236}">
                    <a16:creationId xmlns:a16="http://schemas.microsoft.com/office/drawing/2014/main" id="{DA8897DF-FA5D-AE1F-7FD8-D3204E2C2AFC}"/>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b="1" dirty="0">
                  <a:solidFill>
                    <a:schemeClr val="bg1"/>
                  </a:solidFill>
                  <a:latin typeface="Times New Roman" panose="02020603050405020304" pitchFamily="18" charset="0"/>
                  <a:cs typeface="Times New Roman" panose="02020603050405020304" pitchFamily="18" charset="0"/>
                </a:endParaRPr>
              </a:p>
            </p:txBody>
          </p:sp>
        </p:grpSp>
        <p:sp>
          <p:nvSpPr>
            <p:cNvPr id="104" name="TextBox 52">
              <a:extLst>
                <a:ext uri="{FF2B5EF4-FFF2-40B4-BE49-F238E27FC236}">
                  <a16:creationId xmlns:a16="http://schemas.microsoft.com/office/drawing/2014/main" id="{F7002C03-89F4-3A15-3945-173F7C0BE065}"/>
                </a:ext>
              </a:extLst>
            </p:cNvPr>
            <p:cNvSpPr txBox="1"/>
            <p:nvPr/>
          </p:nvSpPr>
          <p:spPr>
            <a:xfrm>
              <a:off x="5671913" y="6403216"/>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115" name="Oval 114">
            <a:extLst>
              <a:ext uri="{FF2B5EF4-FFF2-40B4-BE49-F238E27FC236}">
                <a16:creationId xmlns:a16="http://schemas.microsoft.com/office/drawing/2014/main" id="{1957BDD9-EA89-550F-5BE8-C998407B6F58}"/>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6" name="Oval 115">
            <a:extLst>
              <a:ext uri="{FF2B5EF4-FFF2-40B4-BE49-F238E27FC236}">
                <a16:creationId xmlns:a16="http://schemas.microsoft.com/office/drawing/2014/main" id="{53997BE4-EEA0-F00E-2776-1C1740442A06}"/>
              </a:ext>
            </a:extLst>
          </p:cNvPr>
          <p:cNvSpPr/>
          <p:nvPr/>
        </p:nvSpPr>
        <p:spPr>
          <a:xfrm>
            <a:off x="10348487"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7" name="TextBox 67">
            <a:extLst>
              <a:ext uri="{FF2B5EF4-FFF2-40B4-BE49-F238E27FC236}">
                <a16:creationId xmlns:a16="http://schemas.microsoft.com/office/drawing/2014/main" id="{D6292DC7-3929-7620-0195-7695321EE492}"/>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118" name="TextBox 67">
            <a:extLst>
              <a:ext uri="{FF2B5EF4-FFF2-40B4-BE49-F238E27FC236}">
                <a16:creationId xmlns:a16="http://schemas.microsoft.com/office/drawing/2014/main" id="{A17FDCF4-D0FD-D9F3-A43E-26B0CF4409C8}"/>
              </a:ext>
            </a:extLst>
          </p:cNvPr>
          <p:cNvSpPr txBox="1"/>
          <p:nvPr/>
        </p:nvSpPr>
        <p:spPr>
          <a:xfrm>
            <a:off x="10492264" y="633242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119" name="Rectangle 118">
            <a:extLst>
              <a:ext uri="{FF2B5EF4-FFF2-40B4-BE49-F238E27FC236}">
                <a16:creationId xmlns:a16="http://schemas.microsoft.com/office/drawing/2014/main" id="{C15BBE33-633A-2103-6E00-81C03519C667}"/>
              </a:ext>
            </a:extLst>
          </p:cNvPr>
          <p:cNvSpPr/>
          <p:nvPr/>
        </p:nvSpPr>
        <p:spPr>
          <a:xfrm>
            <a:off x="9006483" y="6254397"/>
            <a:ext cx="3227407"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7A4F9B16-6175-F6FD-3291-222ABA554EC6}"/>
              </a:ext>
            </a:extLst>
          </p:cNvPr>
          <p:cNvSpPr/>
          <p:nvPr/>
        </p:nvSpPr>
        <p:spPr>
          <a:xfrm>
            <a:off x="7172076" y="6295424"/>
            <a:ext cx="1811225" cy="552647"/>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52">
            <a:extLst>
              <a:ext uri="{FF2B5EF4-FFF2-40B4-BE49-F238E27FC236}">
                <a16:creationId xmlns:a16="http://schemas.microsoft.com/office/drawing/2014/main" id="{5E0BEDB7-C4C3-9306-02DE-D45EB14DB688}"/>
              </a:ext>
            </a:extLst>
          </p:cNvPr>
          <p:cNvSpPr txBox="1"/>
          <p:nvPr/>
        </p:nvSpPr>
        <p:spPr>
          <a:xfrm>
            <a:off x="5540743" y="6336954"/>
            <a:ext cx="1518961"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122" name="Rectangle 121">
            <a:extLst>
              <a:ext uri="{FF2B5EF4-FFF2-40B4-BE49-F238E27FC236}">
                <a16:creationId xmlns:a16="http://schemas.microsoft.com/office/drawing/2014/main" id="{7B7D64D2-B0DB-7ECE-B494-49BC18611045}"/>
              </a:ext>
            </a:extLst>
          </p:cNvPr>
          <p:cNvSpPr/>
          <p:nvPr/>
        </p:nvSpPr>
        <p:spPr>
          <a:xfrm>
            <a:off x="-6476" y="6264328"/>
            <a:ext cx="7166648"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2997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8589"/>
            <a:ext cx="12192000" cy="976972"/>
          </a:xfrm>
          <a:prstGeom prst="rect">
            <a:avLst/>
          </a:prstGeom>
          <a:solidFill>
            <a:schemeClr val="accent1">
              <a:lumMod val="75000"/>
            </a:schemeClr>
          </a:solidFill>
          <a:ln>
            <a:solidFill>
              <a:srgbClr val="ECF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Times New Roman" panose="02020603050405020304" pitchFamily="18" charset="0"/>
                <a:cs typeface="Times New Roman" panose="02020603050405020304" pitchFamily="18" charset="0"/>
              </a:rPr>
              <a:t>Coefficients in all model specifications in second stage are negative and statistically significant at the 1% level, with an R-squared of around 0.7.</a:t>
            </a:r>
          </a:p>
        </p:txBody>
      </p:sp>
      <p:sp>
        <p:nvSpPr>
          <p:cNvPr id="33" name="Rectangle 32">
            <a:extLst>
              <a:ext uri="{FF2B5EF4-FFF2-40B4-BE49-F238E27FC236}">
                <a16:creationId xmlns:a16="http://schemas.microsoft.com/office/drawing/2014/main" id="{1DCC9A56-22C8-7729-1D49-81FA3F8578B3}"/>
              </a:ext>
            </a:extLst>
          </p:cNvPr>
          <p:cNvSpPr/>
          <p:nvPr/>
        </p:nvSpPr>
        <p:spPr>
          <a:xfrm>
            <a:off x="7145" y="1187276"/>
            <a:ext cx="3171990" cy="592466"/>
          </a:xfrm>
          <a:prstGeom prst="rect">
            <a:avLst/>
          </a:prstGeom>
          <a:solidFill>
            <a:srgbClr val="7357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Identification strategy</a:t>
            </a:r>
          </a:p>
        </p:txBody>
      </p:sp>
      <p:sp>
        <p:nvSpPr>
          <p:cNvPr id="37" name="TextBox 36">
            <a:extLst>
              <a:ext uri="{FF2B5EF4-FFF2-40B4-BE49-F238E27FC236}">
                <a16:creationId xmlns:a16="http://schemas.microsoft.com/office/drawing/2014/main" id="{AEEF6B9C-1C41-B507-8760-DD59AB6E3AF3}"/>
              </a:ext>
            </a:extLst>
          </p:cNvPr>
          <p:cNvSpPr txBox="1"/>
          <p:nvPr/>
        </p:nvSpPr>
        <p:spPr>
          <a:xfrm>
            <a:off x="850339" y="2553809"/>
            <a:ext cx="10491313" cy="369332"/>
          </a:xfrm>
          <a:prstGeom prst="rect">
            <a:avLst/>
          </a:prstGeom>
          <a:noFill/>
        </p:spPr>
        <p:txBody>
          <a:bodyPr wrap="square">
            <a:spAutoFit/>
          </a:bodyPr>
          <a:lstStyle/>
          <a:p>
            <a:pPr marR="0" lvl="0" algn="ctr" defTabSz="914400" rtl="0" eaLnBrk="0" fontAlgn="base" latinLnBrk="0" hangingPunct="0">
              <a:lnSpc>
                <a:spcPct val="100000"/>
              </a:lnSpc>
              <a:spcBef>
                <a:spcPct val="0"/>
              </a:spcBef>
              <a:spcAft>
                <a:spcPct val="0"/>
              </a:spcAft>
              <a:buClrTx/>
              <a:buSzTx/>
              <a:tabLst/>
            </a:pPr>
            <a:r>
              <a:rPr lang="en-US" sz="1800" baseline="-25000" dirty="0">
                <a:effectLst/>
                <a:latin typeface="Times New Roman" panose="02020603050405020304" pitchFamily="18" charset="0"/>
                <a:ea typeface="DengXian" panose="02010600030101010101" pitchFamily="2" charset="-122"/>
              </a:rPr>
              <a:t>t</a:t>
            </a:r>
            <a:r>
              <a:rPr lang="en-US" sz="1800" dirty="0">
                <a:effectLst/>
                <a:latin typeface="Times New Roman" panose="02020603050405020304" pitchFamily="18" charset="0"/>
                <a:ea typeface="DengXian" panose="02010600030101010101" pitchFamily="2" charset="-122"/>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Box 29">
            <a:extLst>
              <a:ext uri="{FF2B5EF4-FFF2-40B4-BE49-F238E27FC236}">
                <a16:creationId xmlns:a16="http://schemas.microsoft.com/office/drawing/2014/main" id="{05E7D931-2720-3037-8954-06AF5C1A1FC4}"/>
              </a:ext>
            </a:extLst>
          </p:cNvPr>
          <p:cNvSpPr txBox="1"/>
          <p:nvPr/>
        </p:nvSpPr>
        <p:spPr>
          <a:xfrm>
            <a:off x="673750" y="1951391"/>
            <a:ext cx="3793787"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2SLS model</a:t>
            </a:r>
          </a:p>
        </p:txBody>
      </p:sp>
      <p:pic>
        <p:nvPicPr>
          <p:cNvPr id="26" name="Picture 25">
            <a:extLst>
              <a:ext uri="{FF2B5EF4-FFF2-40B4-BE49-F238E27FC236}">
                <a16:creationId xmlns:a16="http://schemas.microsoft.com/office/drawing/2014/main" id="{5F006722-1FCA-8B88-9A76-B12571A074C5}"/>
              </a:ext>
            </a:extLst>
          </p:cNvPr>
          <p:cNvPicPr>
            <a:picLocks noChangeAspect="1"/>
          </p:cNvPicPr>
          <p:nvPr/>
        </p:nvPicPr>
        <p:blipFill>
          <a:blip r:embed="rId3"/>
          <a:stretch>
            <a:fillRect/>
          </a:stretch>
        </p:blipFill>
        <p:spPr>
          <a:xfrm>
            <a:off x="1624154" y="2420799"/>
            <a:ext cx="9318447" cy="3461847"/>
          </a:xfrm>
          <a:prstGeom prst="rect">
            <a:avLst/>
          </a:prstGeom>
        </p:spPr>
      </p:pic>
      <p:sp>
        <p:nvSpPr>
          <p:cNvPr id="27" name="Rectangle 26">
            <a:extLst>
              <a:ext uri="{FF2B5EF4-FFF2-40B4-BE49-F238E27FC236}">
                <a16:creationId xmlns:a16="http://schemas.microsoft.com/office/drawing/2014/main" id="{D93C4821-BDA5-4ACE-026B-C764CC375F06}"/>
              </a:ext>
            </a:extLst>
          </p:cNvPr>
          <p:cNvSpPr/>
          <p:nvPr/>
        </p:nvSpPr>
        <p:spPr>
          <a:xfrm>
            <a:off x="1624153" y="3322219"/>
            <a:ext cx="9318447" cy="612641"/>
          </a:xfrm>
          <a:prstGeom prst="rect">
            <a:avLst/>
          </a:prstGeom>
          <a:noFill/>
          <a:ln w="28575">
            <a:solidFill>
              <a:srgbClr val="735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BD67C94-8FA3-33C2-BC58-12D22328A84C}"/>
              </a:ext>
            </a:extLst>
          </p:cNvPr>
          <p:cNvSpPr txBox="1"/>
          <p:nvPr/>
        </p:nvSpPr>
        <p:spPr>
          <a:xfrm>
            <a:off x="11813122" y="5901368"/>
            <a:ext cx="471839" cy="369332"/>
          </a:xfrm>
          <a:prstGeom prst="rect">
            <a:avLst/>
          </a:prstGeom>
          <a:noFill/>
        </p:spPr>
        <p:txBody>
          <a:bodyPr wrap="square" rtlCol="0">
            <a:spAutoFit/>
          </a:bodyPr>
          <a:lstStyle/>
          <a:p>
            <a:r>
              <a:rPr lang="en-US" dirty="0"/>
              <a:t>21</a:t>
            </a:r>
          </a:p>
        </p:txBody>
      </p:sp>
      <p:grpSp>
        <p:nvGrpSpPr>
          <p:cNvPr id="16" name="Group 15">
            <a:extLst>
              <a:ext uri="{FF2B5EF4-FFF2-40B4-BE49-F238E27FC236}">
                <a16:creationId xmlns:a16="http://schemas.microsoft.com/office/drawing/2014/main" id="{4FEA04F7-7F76-3D5D-EBC9-CD32124F8A0D}"/>
              </a:ext>
            </a:extLst>
          </p:cNvPr>
          <p:cNvGrpSpPr/>
          <p:nvPr/>
        </p:nvGrpSpPr>
        <p:grpSpPr>
          <a:xfrm>
            <a:off x="-5" y="6264326"/>
            <a:ext cx="12202504" cy="593675"/>
            <a:chOff x="0" y="124427"/>
            <a:chExt cx="9151876" cy="470607"/>
          </a:xfrm>
        </p:grpSpPr>
        <p:sp>
          <p:nvSpPr>
            <p:cNvPr id="28" name="Rectangle 27">
              <a:extLst>
                <a:ext uri="{FF2B5EF4-FFF2-40B4-BE49-F238E27FC236}">
                  <a16:creationId xmlns:a16="http://schemas.microsoft.com/office/drawing/2014/main" id="{E9DC0F0F-D009-5A44-E2C2-A42D4486AA45}"/>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29" name="Rectangle 28">
              <a:extLst>
                <a:ext uri="{FF2B5EF4-FFF2-40B4-BE49-F238E27FC236}">
                  <a16:creationId xmlns:a16="http://schemas.microsoft.com/office/drawing/2014/main" id="{8935CE32-6952-5EEF-4C83-AB586E7BCAAA}"/>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31" name="Group 30">
            <a:extLst>
              <a:ext uri="{FF2B5EF4-FFF2-40B4-BE49-F238E27FC236}">
                <a16:creationId xmlns:a16="http://schemas.microsoft.com/office/drawing/2014/main" id="{AAD287CC-D72D-B83B-9073-89EEE9B5A76A}"/>
              </a:ext>
            </a:extLst>
          </p:cNvPr>
          <p:cNvGrpSpPr/>
          <p:nvPr/>
        </p:nvGrpSpPr>
        <p:grpSpPr>
          <a:xfrm>
            <a:off x="92532" y="6312406"/>
            <a:ext cx="12088971" cy="415023"/>
            <a:chOff x="427586" y="6403217"/>
            <a:chExt cx="8855784" cy="330924"/>
          </a:xfrm>
        </p:grpSpPr>
        <p:grpSp>
          <p:nvGrpSpPr>
            <p:cNvPr id="32" name="Group 31">
              <a:extLst>
                <a:ext uri="{FF2B5EF4-FFF2-40B4-BE49-F238E27FC236}">
                  <a16:creationId xmlns:a16="http://schemas.microsoft.com/office/drawing/2014/main" id="{92B0BBE4-EB17-7CDE-004E-CD0BB5755E13}"/>
                </a:ext>
              </a:extLst>
            </p:cNvPr>
            <p:cNvGrpSpPr/>
            <p:nvPr/>
          </p:nvGrpSpPr>
          <p:grpSpPr>
            <a:xfrm>
              <a:off x="427586" y="6403217"/>
              <a:ext cx="8855784" cy="330924"/>
              <a:chOff x="427586" y="6403217"/>
              <a:chExt cx="8855784" cy="330924"/>
            </a:xfrm>
          </p:grpSpPr>
          <p:cxnSp>
            <p:nvCxnSpPr>
              <p:cNvPr id="38" name="Straight Connector 37">
                <a:extLst>
                  <a:ext uri="{FF2B5EF4-FFF2-40B4-BE49-F238E27FC236}">
                    <a16:creationId xmlns:a16="http://schemas.microsoft.com/office/drawing/2014/main" id="{04D72AFF-FC2B-6813-EC19-BB579CC2F769}"/>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5DE90277-448A-F8BC-174E-008E2A510702}"/>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Oval 39">
                <a:extLst>
                  <a:ext uri="{FF2B5EF4-FFF2-40B4-BE49-F238E27FC236}">
                    <a16:creationId xmlns:a16="http://schemas.microsoft.com/office/drawing/2014/main" id="{DB66358C-73D0-7B7F-2DB8-3885503F9035}"/>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Oval 40">
                <a:extLst>
                  <a:ext uri="{FF2B5EF4-FFF2-40B4-BE49-F238E27FC236}">
                    <a16:creationId xmlns:a16="http://schemas.microsoft.com/office/drawing/2014/main" id="{08AC7E2A-4F4B-4D2D-3531-A51114A1DF24}"/>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Oval 41">
                <a:extLst>
                  <a:ext uri="{FF2B5EF4-FFF2-40B4-BE49-F238E27FC236}">
                    <a16:creationId xmlns:a16="http://schemas.microsoft.com/office/drawing/2014/main" id="{9799158B-BCB0-1873-E913-388152B82A2D}"/>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Oval 42">
                <a:extLst>
                  <a:ext uri="{FF2B5EF4-FFF2-40B4-BE49-F238E27FC236}">
                    <a16:creationId xmlns:a16="http://schemas.microsoft.com/office/drawing/2014/main" id="{D7C276B8-34F3-90E4-815E-58DA76AB56D2}"/>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TextBox 64">
                <a:extLst>
                  <a:ext uri="{FF2B5EF4-FFF2-40B4-BE49-F238E27FC236}">
                    <a16:creationId xmlns:a16="http://schemas.microsoft.com/office/drawing/2014/main" id="{8FCE5D3B-D252-D693-60A6-E1AF5F72270D}"/>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45" name="TextBox 65">
                <a:extLst>
                  <a:ext uri="{FF2B5EF4-FFF2-40B4-BE49-F238E27FC236}">
                    <a16:creationId xmlns:a16="http://schemas.microsoft.com/office/drawing/2014/main" id="{8F7C793F-54BF-F443-1A20-D61F079BFA87}"/>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46" name="TextBox 66">
                <a:extLst>
                  <a:ext uri="{FF2B5EF4-FFF2-40B4-BE49-F238E27FC236}">
                    <a16:creationId xmlns:a16="http://schemas.microsoft.com/office/drawing/2014/main" id="{6F9C01EF-DFF0-CF7B-6421-1CEC66AF882A}"/>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47" name="TextBox 67">
                <a:extLst>
                  <a:ext uri="{FF2B5EF4-FFF2-40B4-BE49-F238E27FC236}">
                    <a16:creationId xmlns:a16="http://schemas.microsoft.com/office/drawing/2014/main" id="{E23C6252-211C-293C-55B8-7376F1741912}"/>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grpSp>
        <p:sp>
          <p:nvSpPr>
            <p:cNvPr id="34" name="TextBox 52">
              <a:extLst>
                <a:ext uri="{FF2B5EF4-FFF2-40B4-BE49-F238E27FC236}">
                  <a16:creationId xmlns:a16="http://schemas.microsoft.com/office/drawing/2014/main" id="{6317A669-CEA5-1F9E-2841-E3C17248E070}"/>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48" name="Oval 47">
            <a:extLst>
              <a:ext uri="{FF2B5EF4-FFF2-40B4-BE49-F238E27FC236}">
                <a16:creationId xmlns:a16="http://schemas.microsoft.com/office/drawing/2014/main" id="{EAAC9005-598E-13A3-3371-A9C307DEA0D9}"/>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Oval 48">
            <a:extLst>
              <a:ext uri="{FF2B5EF4-FFF2-40B4-BE49-F238E27FC236}">
                <a16:creationId xmlns:a16="http://schemas.microsoft.com/office/drawing/2014/main" id="{588A5AA2-06A5-7DD0-3073-BDC7C97E5720}"/>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TextBox 67">
            <a:extLst>
              <a:ext uri="{FF2B5EF4-FFF2-40B4-BE49-F238E27FC236}">
                <a16:creationId xmlns:a16="http://schemas.microsoft.com/office/drawing/2014/main" id="{5225DB65-CF3D-B6EC-98AD-BD40197A86F7}"/>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51" name="TextBox 67">
            <a:extLst>
              <a:ext uri="{FF2B5EF4-FFF2-40B4-BE49-F238E27FC236}">
                <a16:creationId xmlns:a16="http://schemas.microsoft.com/office/drawing/2014/main" id="{11A4A709-17B3-12C6-6102-3CA7A76E5E95}"/>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52" name="Rectangle 51">
            <a:extLst>
              <a:ext uri="{FF2B5EF4-FFF2-40B4-BE49-F238E27FC236}">
                <a16:creationId xmlns:a16="http://schemas.microsoft.com/office/drawing/2014/main" id="{71463F81-B562-B720-6A91-106371524517}"/>
              </a:ext>
            </a:extLst>
          </p:cNvPr>
          <p:cNvSpPr/>
          <p:nvPr/>
        </p:nvSpPr>
        <p:spPr>
          <a:xfrm>
            <a:off x="8930512" y="6286457"/>
            <a:ext cx="332525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29289A6-3F92-FB65-C282-C5BE57D1DE49}"/>
              </a:ext>
            </a:extLst>
          </p:cNvPr>
          <p:cNvSpPr/>
          <p:nvPr/>
        </p:nvSpPr>
        <p:spPr>
          <a:xfrm>
            <a:off x="7176911" y="6276839"/>
            <a:ext cx="1724404" cy="581161"/>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049AA4CD-BB75-E347-0AA0-5C83A4579B6C}"/>
              </a:ext>
            </a:extLst>
          </p:cNvPr>
          <p:cNvSpPr/>
          <p:nvPr/>
        </p:nvSpPr>
        <p:spPr>
          <a:xfrm>
            <a:off x="17778" y="6251813"/>
            <a:ext cx="7138137" cy="606187"/>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93DD65D2-2EFA-6771-E7E1-53CE8C36853C}"/>
              </a:ext>
            </a:extLst>
          </p:cNvPr>
          <p:cNvGrpSpPr/>
          <p:nvPr/>
        </p:nvGrpSpPr>
        <p:grpSpPr>
          <a:xfrm>
            <a:off x="-5" y="6264326"/>
            <a:ext cx="12202504" cy="593675"/>
            <a:chOff x="0" y="124427"/>
            <a:chExt cx="9151876" cy="470607"/>
          </a:xfrm>
        </p:grpSpPr>
        <p:sp>
          <p:nvSpPr>
            <p:cNvPr id="56" name="Rectangle 55">
              <a:extLst>
                <a:ext uri="{FF2B5EF4-FFF2-40B4-BE49-F238E27FC236}">
                  <a16:creationId xmlns:a16="http://schemas.microsoft.com/office/drawing/2014/main" id="{F9FE7509-FE89-289D-8A92-A8E78109B099}"/>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57" name="Rectangle 56">
              <a:extLst>
                <a:ext uri="{FF2B5EF4-FFF2-40B4-BE49-F238E27FC236}">
                  <a16:creationId xmlns:a16="http://schemas.microsoft.com/office/drawing/2014/main" id="{55111966-AEF6-2ECF-8F28-0FC05419595D}"/>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58" name="Group 57">
            <a:extLst>
              <a:ext uri="{FF2B5EF4-FFF2-40B4-BE49-F238E27FC236}">
                <a16:creationId xmlns:a16="http://schemas.microsoft.com/office/drawing/2014/main" id="{315EE86E-AF9C-9D28-408C-559753EC73CF}"/>
              </a:ext>
            </a:extLst>
          </p:cNvPr>
          <p:cNvGrpSpPr/>
          <p:nvPr/>
        </p:nvGrpSpPr>
        <p:grpSpPr>
          <a:xfrm>
            <a:off x="92532" y="6312406"/>
            <a:ext cx="12088971" cy="415023"/>
            <a:chOff x="427586" y="6403217"/>
            <a:chExt cx="8855784" cy="330924"/>
          </a:xfrm>
        </p:grpSpPr>
        <p:grpSp>
          <p:nvGrpSpPr>
            <p:cNvPr id="59" name="Group 58">
              <a:extLst>
                <a:ext uri="{FF2B5EF4-FFF2-40B4-BE49-F238E27FC236}">
                  <a16:creationId xmlns:a16="http://schemas.microsoft.com/office/drawing/2014/main" id="{4C3E6090-D51A-9BA5-77BA-D1C14768762B}"/>
                </a:ext>
              </a:extLst>
            </p:cNvPr>
            <p:cNvGrpSpPr/>
            <p:nvPr/>
          </p:nvGrpSpPr>
          <p:grpSpPr>
            <a:xfrm>
              <a:off x="427586" y="6403217"/>
              <a:ext cx="8855784" cy="330924"/>
              <a:chOff x="427586" y="6403217"/>
              <a:chExt cx="8855784" cy="330924"/>
            </a:xfrm>
          </p:grpSpPr>
          <p:cxnSp>
            <p:nvCxnSpPr>
              <p:cNvPr id="61" name="Straight Connector 60">
                <a:extLst>
                  <a:ext uri="{FF2B5EF4-FFF2-40B4-BE49-F238E27FC236}">
                    <a16:creationId xmlns:a16="http://schemas.microsoft.com/office/drawing/2014/main" id="{896738C9-23CA-A6E7-45F1-01A89E931AA5}"/>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7F6AC7A5-CAE0-CBD6-22C2-FB8111E04839}"/>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3" name="Oval 62">
                <a:extLst>
                  <a:ext uri="{FF2B5EF4-FFF2-40B4-BE49-F238E27FC236}">
                    <a16:creationId xmlns:a16="http://schemas.microsoft.com/office/drawing/2014/main" id="{2F7EAEC4-9B08-9575-2C23-D8D1DF20C0C9}"/>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4" name="Oval 63">
                <a:extLst>
                  <a:ext uri="{FF2B5EF4-FFF2-40B4-BE49-F238E27FC236}">
                    <a16:creationId xmlns:a16="http://schemas.microsoft.com/office/drawing/2014/main" id="{50C115CD-1612-A1F2-0EE0-E5D5992195C5}"/>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5" name="Oval 64">
                <a:extLst>
                  <a:ext uri="{FF2B5EF4-FFF2-40B4-BE49-F238E27FC236}">
                    <a16:creationId xmlns:a16="http://schemas.microsoft.com/office/drawing/2014/main" id="{2523DC7F-B05F-FEA4-6FCD-6A106933B088}"/>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6" name="Oval 65">
                <a:extLst>
                  <a:ext uri="{FF2B5EF4-FFF2-40B4-BE49-F238E27FC236}">
                    <a16:creationId xmlns:a16="http://schemas.microsoft.com/office/drawing/2014/main" id="{D04EE7E5-7133-EFF1-05AB-BC9793FF4306}"/>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7" name="TextBox 64">
                <a:extLst>
                  <a:ext uri="{FF2B5EF4-FFF2-40B4-BE49-F238E27FC236}">
                    <a16:creationId xmlns:a16="http://schemas.microsoft.com/office/drawing/2014/main" id="{EAC2D172-839A-05A1-9517-BAE192AE302C}"/>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68" name="TextBox 65">
                <a:extLst>
                  <a:ext uri="{FF2B5EF4-FFF2-40B4-BE49-F238E27FC236}">
                    <a16:creationId xmlns:a16="http://schemas.microsoft.com/office/drawing/2014/main" id="{2C794A2D-D187-6788-6BF0-E8C441DF3DA0}"/>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69" name="TextBox 66">
                <a:extLst>
                  <a:ext uri="{FF2B5EF4-FFF2-40B4-BE49-F238E27FC236}">
                    <a16:creationId xmlns:a16="http://schemas.microsoft.com/office/drawing/2014/main" id="{BE98F500-700E-1CB5-8392-0A8DDDD2F841}"/>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70" name="TextBox 67">
                <a:extLst>
                  <a:ext uri="{FF2B5EF4-FFF2-40B4-BE49-F238E27FC236}">
                    <a16:creationId xmlns:a16="http://schemas.microsoft.com/office/drawing/2014/main" id="{EE21CFD6-E70E-00BC-0CF4-29DF8C6666BF}"/>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60" name="TextBox 52">
              <a:extLst>
                <a:ext uri="{FF2B5EF4-FFF2-40B4-BE49-F238E27FC236}">
                  <a16:creationId xmlns:a16="http://schemas.microsoft.com/office/drawing/2014/main" id="{E8C9B692-9F81-4EC7-A567-46630A1C4885}"/>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71" name="Oval 70">
            <a:extLst>
              <a:ext uri="{FF2B5EF4-FFF2-40B4-BE49-F238E27FC236}">
                <a16:creationId xmlns:a16="http://schemas.microsoft.com/office/drawing/2014/main" id="{E3FBAB88-65F7-151C-48D1-5FE2428D57D4}"/>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2" name="Oval 71">
            <a:extLst>
              <a:ext uri="{FF2B5EF4-FFF2-40B4-BE49-F238E27FC236}">
                <a16:creationId xmlns:a16="http://schemas.microsoft.com/office/drawing/2014/main" id="{7F2C982F-C962-0943-FCB0-8CFBFA6227FA}"/>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3" name="TextBox 67">
            <a:extLst>
              <a:ext uri="{FF2B5EF4-FFF2-40B4-BE49-F238E27FC236}">
                <a16:creationId xmlns:a16="http://schemas.microsoft.com/office/drawing/2014/main" id="{8EC31A6E-A96A-C5EA-F780-53D16E88E3FB}"/>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74" name="TextBox 67">
            <a:extLst>
              <a:ext uri="{FF2B5EF4-FFF2-40B4-BE49-F238E27FC236}">
                <a16:creationId xmlns:a16="http://schemas.microsoft.com/office/drawing/2014/main" id="{3129C733-5538-A20D-EBB4-BBC94EB5DE14}"/>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75" name="Rectangle 74">
            <a:extLst>
              <a:ext uri="{FF2B5EF4-FFF2-40B4-BE49-F238E27FC236}">
                <a16:creationId xmlns:a16="http://schemas.microsoft.com/office/drawing/2014/main" id="{9101BF7B-291B-72EE-84F4-FCF800566C3C}"/>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D9F056E8-3F02-4F46-9693-660E94723719}"/>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E8C33B16-1734-6F85-2EEF-301D6178F09F}"/>
              </a:ext>
            </a:extLst>
          </p:cNvPr>
          <p:cNvGrpSpPr/>
          <p:nvPr/>
        </p:nvGrpSpPr>
        <p:grpSpPr>
          <a:xfrm>
            <a:off x="-5" y="6264326"/>
            <a:ext cx="12202504" cy="593675"/>
            <a:chOff x="0" y="124427"/>
            <a:chExt cx="9151876" cy="470607"/>
          </a:xfrm>
        </p:grpSpPr>
        <p:sp>
          <p:nvSpPr>
            <p:cNvPr id="78" name="Rectangle 77">
              <a:extLst>
                <a:ext uri="{FF2B5EF4-FFF2-40B4-BE49-F238E27FC236}">
                  <a16:creationId xmlns:a16="http://schemas.microsoft.com/office/drawing/2014/main" id="{B6EC73B7-5709-A3B8-D586-0EABB3A7E033}"/>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79" name="Rectangle 78">
              <a:extLst>
                <a:ext uri="{FF2B5EF4-FFF2-40B4-BE49-F238E27FC236}">
                  <a16:creationId xmlns:a16="http://schemas.microsoft.com/office/drawing/2014/main" id="{450177CB-7DA5-C58B-F07D-00D8715EE21F}"/>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80" name="Group 79">
            <a:extLst>
              <a:ext uri="{FF2B5EF4-FFF2-40B4-BE49-F238E27FC236}">
                <a16:creationId xmlns:a16="http://schemas.microsoft.com/office/drawing/2014/main" id="{5BD8A409-3CC1-1EEA-AB55-36A708B6A3B1}"/>
              </a:ext>
            </a:extLst>
          </p:cNvPr>
          <p:cNvGrpSpPr/>
          <p:nvPr/>
        </p:nvGrpSpPr>
        <p:grpSpPr>
          <a:xfrm>
            <a:off x="92532" y="6312406"/>
            <a:ext cx="12088971" cy="415023"/>
            <a:chOff x="427586" y="6403217"/>
            <a:chExt cx="8855784" cy="330924"/>
          </a:xfrm>
        </p:grpSpPr>
        <p:grpSp>
          <p:nvGrpSpPr>
            <p:cNvPr id="81" name="Group 80">
              <a:extLst>
                <a:ext uri="{FF2B5EF4-FFF2-40B4-BE49-F238E27FC236}">
                  <a16:creationId xmlns:a16="http://schemas.microsoft.com/office/drawing/2014/main" id="{6C295D84-4055-43B2-6545-3DBD3AC244F5}"/>
                </a:ext>
              </a:extLst>
            </p:cNvPr>
            <p:cNvGrpSpPr/>
            <p:nvPr/>
          </p:nvGrpSpPr>
          <p:grpSpPr>
            <a:xfrm>
              <a:off x="427586" y="6403217"/>
              <a:ext cx="8855784" cy="330924"/>
              <a:chOff x="427586" y="6403217"/>
              <a:chExt cx="8855784" cy="330924"/>
            </a:xfrm>
          </p:grpSpPr>
          <p:cxnSp>
            <p:nvCxnSpPr>
              <p:cNvPr id="83" name="Straight Connector 82">
                <a:extLst>
                  <a:ext uri="{FF2B5EF4-FFF2-40B4-BE49-F238E27FC236}">
                    <a16:creationId xmlns:a16="http://schemas.microsoft.com/office/drawing/2014/main" id="{B56734D6-434E-CBA0-306D-C6693498AB99}"/>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66B8BF2C-8BE0-1490-78F1-BE16E5790429}"/>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5" name="Oval 84">
                <a:extLst>
                  <a:ext uri="{FF2B5EF4-FFF2-40B4-BE49-F238E27FC236}">
                    <a16:creationId xmlns:a16="http://schemas.microsoft.com/office/drawing/2014/main" id="{03C965F4-BC5F-58D7-C9D6-588E1143B30D}"/>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6" name="Oval 85">
                <a:extLst>
                  <a:ext uri="{FF2B5EF4-FFF2-40B4-BE49-F238E27FC236}">
                    <a16:creationId xmlns:a16="http://schemas.microsoft.com/office/drawing/2014/main" id="{F5FBE328-4009-00C9-EFE1-94314F5F0EAA}"/>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7" name="Oval 86">
                <a:extLst>
                  <a:ext uri="{FF2B5EF4-FFF2-40B4-BE49-F238E27FC236}">
                    <a16:creationId xmlns:a16="http://schemas.microsoft.com/office/drawing/2014/main" id="{4974FFB0-B4C4-2498-8134-9918A677C799}"/>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8" name="Oval 87">
                <a:extLst>
                  <a:ext uri="{FF2B5EF4-FFF2-40B4-BE49-F238E27FC236}">
                    <a16:creationId xmlns:a16="http://schemas.microsoft.com/office/drawing/2014/main" id="{40819F09-7A36-C8E1-EC07-EA085085F662}"/>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9" name="TextBox 88">
                <a:extLst>
                  <a:ext uri="{FF2B5EF4-FFF2-40B4-BE49-F238E27FC236}">
                    <a16:creationId xmlns:a16="http://schemas.microsoft.com/office/drawing/2014/main" id="{A62860A1-EE5E-72E1-9DC0-B4FCA0EA3574}"/>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90" name="TextBox 89">
                <a:extLst>
                  <a:ext uri="{FF2B5EF4-FFF2-40B4-BE49-F238E27FC236}">
                    <a16:creationId xmlns:a16="http://schemas.microsoft.com/office/drawing/2014/main" id="{6E473916-4FB8-1C02-FE07-F6632388626D}"/>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91" name="TextBox 90">
                <a:extLst>
                  <a:ext uri="{FF2B5EF4-FFF2-40B4-BE49-F238E27FC236}">
                    <a16:creationId xmlns:a16="http://schemas.microsoft.com/office/drawing/2014/main" id="{93AE0B50-5892-CAE5-C828-D3A8EB3B4651}"/>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92" name="TextBox 91">
                <a:extLst>
                  <a:ext uri="{FF2B5EF4-FFF2-40B4-BE49-F238E27FC236}">
                    <a16:creationId xmlns:a16="http://schemas.microsoft.com/office/drawing/2014/main" id="{D7F00DE9-1F20-B6DC-5CDE-E47AE1DF11F7}"/>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82" name="TextBox 52">
              <a:extLst>
                <a:ext uri="{FF2B5EF4-FFF2-40B4-BE49-F238E27FC236}">
                  <a16:creationId xmlns:a16="http://schemas.microsoft.com/office/drawing/2014/main" id="{37A7F6A0-C232-177D-582B-A3D50EB7F407}"/>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93" name="Oval 92">
            <a:extLst>
              <a:ext uri="{FF2B5EF4-FFF2-40B4-BE49-F238E27FC236}">
                <a16:creationId xmlns:a16="http://schemas.microsoft.com/office/drawing/2014/main" id="{8B3B5CD3-60D6-CAED-4A77-F1B4640CC6F6}"/>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4" name="Oval 93">
            <a:extLst>
              <a:ext uri="{FF2B5EF4-FFF2-40B4-BE49-F238E27FC236}">
                <a16:creationId xmlns:a16="http://schemas.microsoft.com/office/drawing/2014/main" id="{03C5D571-1367-0473-8826-AEB6DBE589F1}"/>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5" name="TextBox 67">
            <a:extLst>
              <a:ext uri="{FF2B5EF4-FFF2-40B4-BE49-F238E27FC236}">
                <a16:creationId xmlns:a16="http://schemas.microsoft.com/office/drawing/2014/main" id="{B8BD3433-75C5-A8BA-235D-363487C901A9}"/>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96" name="TextBox 67">
            <a:extLst>
              <a:ext uri="{FF2B5EF4-FFF2-40B4-BE49-F238E27FC236}">
                <a16:creationId xmlns:a16="http://schemas.microsoft.com/office/drawing/2014/main" id="{C8A1826C-9FDE-E4D4-D57C-7ED624E08A70}"/>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97" name="Rectangle 96">
            <a:extLst>
              <a:ext uri="{FF2B5EF4-FFF2-40B4-BE49-F238E27FC236}">
                <a16:creationId xmlns:a16="http://schemas.microsoft.com/office/drawing/2014/main" id="{491CE7E1-B7D4-5F47-69D9-22AD8169661E}"/>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B1F8A27A-47A9-1BAF-ED85-C0528416238E}"/>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8B7AC93A-DC03-0761-9D38-0F2186E3660D}"/>
              </a:ext>
            </a:extLst>
          </p:cNvPr>
          <p:cNvGrpSpPr/>
          <p:nvPr/>
        </p:nvGrpSpPr>
        <p:grpSpPr>
          <a:xfrm>
            <a:off x="-5" y="6264326"/>
            <a:ext cx="12202504" cy="593675"/>
            <a:chOff x="0" y="124427"/>
            <a:chExt cx="9151876" cy="470607"/>
          </a:xfrm>
        </p:grpSpPr>
        <p:sp>
          <p:nvSpPr>
            <p:cNvPr id="100" name="Rectangle 99">
              <a:extLst>
                <a:ext uri="{FF2B5EF4-FFF2-40B4-BE49-F238E27FC236}">
                  <a16:creationId xmlns:a16="http://schemas.microsoft.com/office/drawing/2014/main" id="{BE83BC02-EF05-E269-8DC2-435F16B28CD3}"/>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101" name="Rectangle 100">
              <a:extLst>
                <a:ext uri="{FF2B5EF4-FFF2-40B4-BE49-F238E27FC236}">
                  <a16:creationId xmlns:a16="http://schemas.microsoft.com/office/drawing/2014/main" id="{5982A2D7-2FF6-0147-35DA-F046A34D6FFC}"/>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102" name="Group 101">
            <a:extLst>
              <a:ext uri="{FF2B5EF4-FFF2-40B4-BE49-F238E27FC236}">
                <a16:creationId xmlns:a16="http://schemas.microsoft.com/office/drawing/2014/main" id="{7BF8EC3B-E105-C336-E466-80AFB5E7A274}"/>
              </a:ext>
            </a:extLst>
          </p:cNvPr>
          <p:cNvGrpSpPr/>
          <p:nvPr/>
        </p:nvGrpSpPr>
        <p:grpSpPr>
          <a:xfrm>
            <a:off x="92532" y="6312402"/>
            <a:ext cx="12088971" cy="533087"/>
            <a:chOff x="427586" y="6403216"/>
            <a:chExt cx="8855784" cy="425064"/>
          </a:xfrm>
        </p:grpSpPr>
        <p:grpSp>
          <p:nvGrpSpPr>
            <p:cNvPr id="103" name="Group 102">
              <a:extLst>
                <a:ext uri="{FF2B5EF4-FFF2-40B4-BE49-F238E27FC236}">
                  <a16:creationId xmlns:a16="http://schemas.microsoft.com/office/drawing/2014/main" id="{CE282399-9DCE-8B18-AB36-0A887D6CF743}"/>
                </a:ext>
              </a:extLst>
            </p:cNvPr>
            <p:cNvGrpSpPr/>
            <p:nvPr/>
          </p:nvGrpSpPr>
          <p:grpSpPr>
            <a:xfrm>
              <a:off x="427586" y="6403217"/>
              <a:ext cx="8855784" cy="425063"/>
              <a:chOff x="427586" y="6403217"/>
              <a:chExt cx="8855784" cy="425063"/>
            </a:xfrm>
          </p:grpSpPr>
          <p:cxnSp>
            <p:nvCxnSpPr>
              <p:cNvPr id="105" name="Straight Connector 104">
                <a:extLst>
                  <a:ext uri="{FF2B5EF4-FFF2-40B4-BE49-F238E27FC236}">
                    <a16:creationId xmlns:a16="http://schemas.microsoft.com/office/drawing/2014/main" id="{E0F2325F-EF89-D3AE-B8C8-A12B5AAB7F1A}"/>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55528E6F-5DED-26C2-D240-91D2B55C2920}"/>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7" name="Oval 106">
                <a:extLst>
                  <a:ext uri="{FF2B5EF4-FFF2-40B4-BE49-F238E27FC236}">
                    <a16:creationId xmlns:a16="http://schemas.microsoft.com/office/drawing/2014/main" id="{C4806EAE-60D0-93AF-C25D-755E4AC8D217}"/>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8" name="Oval 107">
                <a:extLst>
                  <a:ext uri="{FF2B5EF4-FFF2-40B4-BE49-F238E27FC236}">
                    <a16:creationId xmlns:a16="http://schemas.microsoft.com/office/drawing/2014/main" id="{C337D004-D103-88D6-E4E2-EAE3B8C1C7C5}"/>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9" name="Oval 108">
                <a:extLst>
                  <a:ext uri="{FF2B5EF4-FFF2-40B4-BE49-F238E27FC236}">
                    <a16:creationId xmlns:a16="http://schemas.microsoft.com/office/drawing/2014/main" id="{DE906B29-A6FE-7A82-AD24-14E33535DC65}"/>
                  </a:ext>
                </a:extLst>
              </p:cNvPr>
              <p:cNvSpPr/>
              <p:nvPr/>
            </p:nvSpPr>
            <p:spPr>
              <a:xfrm>
                <a:off x="4273295"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0" name="Oval 109">
                <a:extLst>
                  <a:ext uri="{FF2B5EF4-FFF2-40B4-BE49-F238E27FC236}">
                    <a16:creationId xmlns:a16="http://schemas.microsoft.com/office/drawing/2014/main" id="{01ED4501-1747-77D8-E194-2AADC2D08CA7}"/>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1" name="TextBox 64">
                <a:extLst>
                  <a:ext uri="{FF2B5EF4-FFF2-40B4-BE49-F238E27FC236}">
                    <a16:creationId xmlns:a16="http://schemas.microsoft.com/office/drawing/2014/main" id="{1D0E0B88-A5C9-B65C-31AA-2C59956AA75D}"/>
                  </a:ext>
                </a:extLst>
              </p:cNvPr>
              <p:cNvSpPr txBox="1"/>
              <p:nvPr/>
            </p:nvSpPr>
            <p:spPr>
              <a:xfrm>
                <a:off x="427586" y="6411084"/>
                <a:ext cx="1489282" cy="4171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Motivation</a:t>
                </a:r>
              </a:p>
              <a:p>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112" name="TextBox 65">
                <a:extLst>
                  <a:ext uri="{FF2B5EF4-FFF2-40B4-BE49-F238E27FC236}">
                    <a16:creationId xmlns:a16="http://schemas.microsoft.com/office/drawing/2014/main" id="{35308AB8-2AD6-97CC-9EB2-4E63A2D258B4}"/>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113" name="TextBox 66">
                <a:extLst>
                  <a:ext uri="{FF2B5EF4-FFF2-40B4-BE49-F238E27FC236}">
                    <a16:creationId xmlns:a16="http://schemas.microsoft.com/office/drawing/2014/main" id="{F76C3855-D35C-0351-2DA0-35691C1DE87D}"/>
                  </a:ext>
                </a:extLst>
              </p:cNvPr>
              <p:cNvSpPr txBox="1"/>
              <p:nvPr/>
            </p:nvSpPr>
            <p:spPr>
              <a:xfrm>
                <a:off x="2872404" y="6411420"/>
                <a:ext cx="1520189" cy="23314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b="1" dirty="0">
                    <a:solidFill>
                      <a:schemeClr val="bg1"/>
                    </a:solidFill>
                    <a:latin typeface="Times New Roman" panose="02020603050405020304" pitchFamily="18" charset="0"/>
                    <a:cs typeface="Times New Roman" panose="02020603050405020304" pitchFamily="18" charset="0"/>
                  </a:rPr>
                  <a:t>Framework &amp; Hypothesis</a:t>
                </a:r>
              </a:p>
            </p:txBody>
          </p:sp>
          <p:sp>
            <p:nvSpPr>
              <p:cNvPr id="114" name="TextBox 67">
                <a:extLst>
                  <a:ext uri="{FF2B5EF4-FFF2-40B4-BE49-F238E27FC236}">
                    <a16:creationId xmlns:a16="http://schemas.microsoft.com/office/drawing/2014/main" id="{010EEC63-927E-A799-F19D-46965DEAC3D9}"/>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b="1" dirty="0">
                  <a:solidFill>
                    <a:schemeClr val="bg1"/>
                  </a:solidFill>
                  <a:latin typeface="Times New Roman" panose="02020603050405020304" pitchFamily="18" charset="0"/>
                  <a:cs typeface="Times New Roman" panose="02020603050405020304" pitchFamily="18" charset="0"/>
                </a:endParaRPr>
              </a:p>
            </p:txBody>
          </p:sp>
        </p:grpSp>
        <p:sp>
          <p:nvSpPr>
            <p:cNvPr id="104" name="TextBox 52">
              <a:extLst>
                <a:ext uri="{FF2B5EF4-FFF2-40B4-BE49-F238E27FC236}">
                  <a16:creationId xmlns:a16="http://schemas.microsoft.com/office/drawing/2014/main" id="{E8A30773-54CF-8908-81C5-7DBB1E7B54B8}"/>
                </a:ext>
              </a:extLst>
            </p:cNvPr>
            <p:cNvSpPr txBox="1"/>
            <p:nvPr/>
          </p:nvSpPr>
          <p:spPr>
            <a:xfrm>
              <a:off x="5671913" y="6403216"/>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115" name="Oval 114">
            <a:extLst>
              <a:ext uri="{FF2B5EF4-FFF2-40B4-BE49-F238E27FC236}">
                <a16:creationId xmlns:a16="http://schemas.microsoft.com/office/drawing/2014/main" id="{57947011-7A04-5F19-C5C5-6FD43B796FA2}"/>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6" name="Oval 115">
            <a:extLst>
              <a:ext uri="{FF2B5EF4-FFF2-40B4-BE49-F238E27FC236}">
                <a16:creationId xmlns:a16="http://schemas.microsoft.com/office/drawing/2014/main" id="{16F1BBC0-07F9-76D3-158B-84989AD70BCE}"/>
              </a:ext>
            </a:extLst>
          </p:cNvPr>
          <p:cNvSpPr/>
          <p:nvPr/>
        </p:nvSpPr>
        <p:spPr>
          <a:xfrm>
            <a:off x="10348487"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7" name="TextBox 67">
            <a:extLst>
              <a:ext uri="{FF2B5EF4-FFF2-40B4-BE49-F238E27FC236}">
                <a16:creationId xmlns:a16="http://schemas.microsoft.com/office/drawing/2014/main" id="{70A0F199-E408-550D-BE15-AB22700994B0}"/>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118" name="TextBox 67">
            <a:extLst>
              <a:ext uri="{FF2B5EF4-FFF2-40B4-BE49-F238E27FC236}">
                <a16:creationId xmlns:a16="http://schemas.microsoft.com/office/drawing/2014/main" id="{6FC526AD-6B9D-241F-A833-9909B84C8663}"/>
              </a:ext>
            </a:extLst>
          </p:cNvPr>
          <p:cNvSpPr txBox="1"/>
          <p:nvPr/>
        </p:nvSpPr>
        <p:spPr>
          <a:xfrm>
            <a:off x="10492264" y="633242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119" name="Rectangle 118">
            <a:extLst>
              <a:ext uri="{FF2B5EF4-FFF2-40B4-BE49-F238E27FC236}">
                <a16:creationId xmlns:a16="http://schemas.microsoft.com/office/drawing/2014/main" id="{48839AAF-10DD-A855-BC44-B24EF3F4DA38}"/>
              </a:ext>
            </a:extLst>
          </p:cNvPr>
          <p:cNvSpPr/>
          <p:nvPr/>
        </p:nvSpPr>
        <p:spPr>
          <a:xfrm>
            <a:off x="9006483" y="6254397"/>
            <a:ext cx="3227407"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5905252A-A947-FA72-804C-4155747BF567}"/>
              </a:ext>
            </a:extLst>
          </p:cNvPr>
          <p:cNvSpPr/>
          <p:nvPr/>
        </p:nvSpPr>
        <p:spPr>
          <a:xfrm>
            <a:off x="7172076" y="6295424"/>
            <a:ext cx="1811225" cy="552647"/>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52">
            <a:extLst>
              <a:ext uri="{FF2B5EF4-FFF2-40B4-BE49-F238E27FC236}">
                <a16:creationId xmlns:a16="http://schemas.microsoft.com/office/drawing/2014/main" id="{7616A45D-F35D-157B-E23A-29CEA6FF6554}"/>
              </a:ext>
            </a:extLst>
          </p:cNvPr>
          <p:cNvSpPr txBox="1"/>
          <p:nvPr/>
        </p:nvSpPr>
        <p:spPr>
          <a:xfrm>
            <a:off x="5540743" y="6336954"/>
            <a:ext cx="1518961"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122" name="Rectangle 121">
            <a:extLst>
              <a:ext uri="{FF2B5EF4-FFF2-40B4-BE49-F238E27FC236}">
                <a16:creationId xmlns:a16="http://schemas.microsoft.com/office/drawing/2014/main" id="{67A0504C-375A-AC1B-510F-5A9BC9DC89CE}"/>
              </a:ext>
            </a:extLst>
          </p:cNvPr>
          <p:cNvSpPr/>
          <p:nvPr/>
        </p:nvSpPr>
        <p:spPr>
          <a:xfrm>
            <a:off x="-6476" y="6264328"/>
            <a:ext cx="7166648"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9237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EC09C28D-D02C-F272-2E4E-0797B3F858E8}"/>
              </a:ext>
            </a:extLst>
          </p:cNvPr>
          <p:cNvPicPr>
            <a:picLocks noChangeAspect="1"/>
          </p:cNvPicPr>
          <p:nvPr/>
        </p:nvPicPr>
        <p:blipFill>
          <a:blip r:embed="rId3"/>
          <a:stretch>
            <a:fillRect/>
          </a:stretch>
        </p:blipFill>
        <p:spPr>
          <a:xfrm>
            <a:off x="1853785" y="2352586"/>
            <a:ext cx="9070084" cy="1306957"/>
          </a:xfrm>
          <a:prstGeom prst="rect">
            <a:avLst/>
          </a:prstGeom>
        </p:spPr>
      </p:pic>
      <p:sp>
        <p:nvSpPr>
          <p:cNvPr id="5" name="Rectangle 4"/>
          <p:cNvSpPr/>
          <p:nvPr/>
        </p:nvSpPr>
        <p:spPr>
          <a:xfrm>
            <a:off x="-10497" y="98814"/>
            <a:ext cx="12192000" cy="976972"/>
          </a:xfrm>
          <a:prstGeom prst="rect">
            <a:avLst/>
          </a:prstGeom>
          <a:solidFill>
            <a:schemeClr val="accent1">
              <a:lumMod val="75000"/>
            </a:schemeClr>
          </a:solidFill>
          <a:ln>
            <a:solidFill>
              <a:srgbClr val="ECF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Times New Roman" panose="02020603050405020304" pitchFamily="18" charset="0"/>
                <a:cs typeface="Times New Roman" panose="02020603050405020304" pitchFamily="18" charset="0"/>
              </a:rPr>
              <a:t>  Result : TMT members that are from abroad bring more green innovation to the firm. </a:t>
            </a:r>
          </a:p>
        </p:txBody>
      </p:sp>
      <p:sp>
        <p:nvSpPr>
          <p:cNvPr id="38" name="Rectangle 37">
            <a:extLst>
              <a:ext uri="{FF2B5EF4-FFF2-40B4-BE49-F238E27FC236}">
                <a16:creationId xmlns:a16="http://schemas.microsoft.com/office/drawing/2014/main" id="{F832D241-A2D0-5BA9-1217-3B7206154A02}"/>
              </a:ext>
            </a:extLst>
          </p:cNvPr>
          <p:cNvSpPr/>
          <p:nvPr/>
        </p:nvSpPr>
        <p:spPr>
          <a:xfrm>
            <a:off x="1882178" y="1930730"/>
            <a:ext cx="9005558" cy="440568"/>
          </a:xfrm>
          <a:prstGeom prst="rect">
            <a:avLst/>
          </a:prstGeom>
          <a:noFill/>
          <a:ln w="19050">
            <a:solidFill>
              <a:srgbClr val="735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Green innovation </a:t>
            </a:r>
          </a:p>
        </p:txBody>
      </p:sp>
      <p:pic>
        <p:nvPicPr>
          <p:cNvPr id="32" name="Picture 31">
            <a:extLst>
              <a:ext uri="{FF2B5EF4-FFF2-40B4-BE49-F238E27FC236}">
                <a16:creationId xmlns:a16="http://schemas.microsoft.com/office/drawing/2014/main" id="{20AB4611-8DB0-9AB3-CF78-71864A50E574}"/>
              </a:ext>
            </a:extLst>
          </p:cNvPr>
          <p:cNvPicPr>
            <a:picLocks noChangeAspect="1"/>
          </p:cNvPicPr>
          <p:nvPr/>
        </p:nvPicPr>
        <p:blipFill rotWithShape="1">
          <a:blip r:embed="rId4"/>
          <a:srcRect t="71671"/>
          <a:stretch/>
        </p:blipFill>
        <p:spPr>
          <a:xfrm>
            <a:off x="1749651" y="3742239"/>
            <a:ext cx="8931105" cy="1967445"/>
          </a:xfrm>
          <a:prstGeom prst="rect">
            <a:avLst/>
          </a:prstGeom>
        </p:spPr>
      </p:pic>
      <p:sp>
        <p:nvSpPr>
          <p:cNvPr id="30" name="Rectangle 29">
            <a:extLst>
              <a:ext uri="{FF2B5EF4-FFF2-40B4-BE49-F238E27FC236}">
                <a16:creationId xmlns:a16="http://schemas.microsoft.com/office/drawing/2014/main" id="{D639DFA0-7701-D8C3-A3D5-7869A0629EC5}"/>
              </a:ext>
            </a:extLst>
          </p:cNvPr>
          <p:cNvSpPr/>
          <p:nvPr/>
        </p:nvSpPr>
        <p:spPr>
          <a:xfrm>
            <a:off x="1853786" y="3072069"/>
            <a:ext cx="8484430" cy="534918"/>
          </a:xfrm>
          <a:prstGeom prst="rect">
            <a:avLst/>
          </a:prstGeom>
          <a:noFill/>
          <a:ln w="28575">
            <a:solidFill>
              <a:srgbClr val="735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DCC9A56-22C8-7729-1D49-81FA3F8578B3}"/>
              </a:ext>
            </a:extLst>
          </p:cNvPr>
          <p:cNvSpPr/>
          <p:nvPr/>
        </p:nvSpPr>
        <p:spPr>
          <a:xfrm>
            <a:off x="7145" y="1187276"/>
            <a:ext cx="3171990" cy="592466"/>
          </a:xfrm>
          <a:prstGeom prst="rect">
            <a:avLst/>
          </a:prstGeom>
          <a:solidFill>
            <a:srgbClr val="7357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The Underlying Mechanism</a:t>
            </a:r>
          </a:p>
        </p:txBody>
      </p:sp>
      <p:sp>
        <p:nvSpPr>
          <p:cNvPr id="2" name="TextBox 1">
            <a:extLst>
              <a:ext uri="{FF2B5EF4-FFF2-40B4-BE49-F238E27FC236}">
                <a16:creationId xmlns:a16="http://schemas.microsoft.com/office/drawing/2014/main" id="{E805699F-F0B3-87DB-0AA1-EE6B28B60190}"/>
              </a:ext>
            </a:extLst>
          </p:cNvPr>
          <p:cNvSpPr txBox="1"/>
          <p:nvPr/>
        </p:nvSpPr>
        <p:spPr>
          <a:xfrm>
            <a:off x="11813122" y="5901368"/>
            <a:ext cx="471839" cy="369332"/>
          </a:xfrm>
          <a:prstGeom prst="rect">
            <a:avLst/>
          </a:prstGeom>
          <a:noFill/>
        </p:spPr>
        <p:txBody>
          <a:bodyPr wrap="square" rtlCol="0">
            <a:spAutoFit/>
          </a:bodyPr>
          <a:lstStyle/>
          <a:p>
            <a:r>
              <a:rPr lang="en-US" dirty="0"/>
              <a:t>16</a:t>
            </a:r>
          </a:p>
        </p:txBody>
      </p:sp>
      <p:grpSp>
        <p:nvGrpSpPr>
          <p:cNvPr id="16" name="Group 15">
            <a:extLst>
              <a:ext uri="{FF2B5EF4-FFF2-40B4-BE49-F238E27FC236}">
                <a16:creationId xmlns:a16="http://schemas.microsoft.com/office/drawing/2014/main" id="{5DCEFF49-740E-59F3-D849-2DDCCFBDFDF0}"/>
              </a:ext>
            </a:extLst>
          </p:cNvPr>
          <p:cNvGrpSpPr/>
          <p:nvPr/>
        </p:nvGrpSpPr>
        <p:grpSpPr>
          <a:xfrm>
            <a:off x="-5" y="6264326"/>
            <a:ext cx="12202504" cy="593675"/>
            <a:chOff x="0" y="124427"/>
            <a:chExt cx="9151876" cy="470607"/>
          </a:xfrm>
        </p:grpSpPr>
        <p:sp>
          <p:nvSpPr>
            <p:cNvPr id="27" name="Rectangle 26">
              <a:extLst>
                <a:ext uri="{FF2B5EF4-FFF2-40B4-BE49-F238E27FC236}">
                  <a16:creationId xmlns:a16="http://schemas.microsoft.com/office/drawing/2014/main" id="{F630F346-E57B-F2FA-5484-10DB64C2EFD9}"/>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28" name="Rectangle 27">
              <a:extLst>
                <a:ext uri="{FF2B5EF4-FFF2-40B4-BE49-F238E27FC236}">
                  <a16:creationId xmlns:a16="http://schemas.microsoft.com/office/drawing/2014/main" id="{5618B277-E912-55D1-C2AE-225D46A28D69}"/>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29" name="Group 28">
            <a:extLst>
              <a:ext uri="{FF2B5EF4-FFF2-40B4-BE49-F238E27FC236}">
                <a16:creationId xmlns:a16="http://schemas.microsoft.com/office/drawing/2014/main" id="{3D584E39-0F31-BFAA-20A2-B4AA4DA51A90}"/>
              </a:ext>
            </a:extLst>
          </p:cNvPr>
          <p:cNvGrpSpPr/>
          <p:nvPr/>
        </p:nvGrpSpPr>
        <p:grpSpPr>
          <a:xfrm>
            <a:off x="92532" y="6312406"/>
            <a:ext cx="12088971" cy="415023"/>
            <a:chOff x="427586" y="6403217"/>
            <a:chExt cx="8855784" cy="330924"/>
          </a:xfrm>
        </p:grpSpPr>
        <p:grpSp>
          <p:nvGrpSpPr>
            <p:cNvPr id="31" name="Group 30">
              <a:extLst>
                <a:ext uri="{FF2B5EF4-FFF2-40B4-BE49-F238E27FC236}">
                  <a16:creationId xmlns:a16="http://schemas.microsoft.com/office/drawing/2014/main" id="{624C322F-7240-8A12-34F0-C8C113530023}"/>
                </a:ext>
              </a:extLst>
            </p:cNvPr>
            <p:cNvGrpSpPr/>
            <p:nvPr/>
          </p:nvGrpSpPr>
          <p:grpSpPr>
            <a:xfrm>
              <a:off x="427586" y="6403217"/>
              <a:ext cx="8855784" cy="330924"/>
              <a:chOff x="427586" y="6403217"/>
              <a:chExt cx="8855784" cy="330924"/>
            </a:xfrm>
          </p:grpSpPr>
          <p:cxnSp>
            <p:nvCxnSpPr>
              <p:cNvPr id="37" name="Straight Connector 36">
                <a:extLst>
                  <a:ext uri="{FF2B5EF4-FFF2-40B4-BE49-F238E27FC236}">
                    <a16:creationId xmlns:a16="http://schemas.microsoft.com/office/drawing/2014/main" id="{740B8DB3-0D20-DB5C-E0B2-1B0389B98579}"/>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9E9A038F-2BC0-D9A1-C3F6-7BC445287E41}"/>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Oval 39">
                <a:extLst>
                  <a:ext uri="{FF2B5EF4-FFF2-40B4-BE49-F238E27FC236}">
                    <a16:creationId xmlns:a16="http://schemas.microsoft.com/office/drawing/2014/main" id="{C7F31A08-23A1-FD46-F2D5-192D809FB3F2}"/>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Oval 40">
                <a:extLst>
                  <a:ext uri="{FF2B5EF4-FFF2-40B4-BE49-F238E27FC236}">
                    <a16:creationId xmlns:a16="http://schemas.microsoft.com/office/drawing/2014/main" id="{2D914A0E-920C-05D8-DD1F-6DAB6650E91D}"/>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Oval 41">
                <a:extLst>
                  <a:ext uri="{FF2B5EF4-FFF2-40B4-BE49-F238E27FC236}">
                    <a16:creationId xmlns:a16="http://schemas.microsoft.com/office/drawing/2014/main" id="{EFC32366-14CD-B4E3-9948-2700D884913D}"/>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Oval 42">
                <a:extLst>
                  <a:ext uri="{FF2B5EF4-FFF2-40B4-BE49-F238E27FC236}">
                    <a16:creationId xmlns:a16="http://schemas.microsoft.com/office/drawing/2014/main" id="{D2E43BB1-521D-6EBE-C848-83CB011DBC06}"/>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TextBox 64">
                <a:extLst>
                  <a:ext uri="{FF2B5EF4-FFF2-40B4-BE49-F238E27FC236}">
                    <a16:creationId xmlns:a16="http://schemas.microsoft.com/office/drawing/2014/main" id="{2B0C889A-70C0-2631-F72C-FEEAF7E87529}"/>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45" name="TextBox 65">
                <a:extLst>
                  <a:ext uri="{FF2B5EF4-FFF2-40B4-BE49-F238E27FC236}">
                    <a16:creationId xmlns:a16="http://schemas.microsoft.com/office/drawing/2014/main" id="{F839B349-52EB-ACDC-8AC3-E8CBCD5DF5EE}"/>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46" name="TextBox 66">
                <a:extLst>
                  <a:ext uri="{FF2B5EF4-FFF2-40B4-BE49-F238E27FC236}">
                    <a16:creationId xmlns:a16="http://schemas.microsoft.com/office/drawing/2014/main" id="{B984A4BB-A3AC-D40B-BBB3-B3130F5530C7}"/>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47" name="TextBox 67">
                <a:extLst>
                  <a:ext uri="{FF2B5EF4-FFF2-40B4-BE49-F238E27FC236}">
                    <a16:creationId xmlns:a16="http://schemas.microsoft.com/office/drawing/2014/main" id="{8A35A317-E0E7-BF80-34F0-7C56EA87825D}"/>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grpSp>
        <p:sp>
          <p:nvSpPr>
            <p:cNvPr id="34" name="TextBox 52">
              <a:extLst>
                <a:ext uri="{FF2B5EF4-FFF2-40B4-BE49-F238E27FC236}">
                  <a16:creationId xmlns:a16="http://schemas.microsoft.com/office/drawing/2014/main" id="{61394C71-D8F7-39F6-C8D2-3A40D45C9814}"/>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48" name="Oval 47">
            <a:extLst>
              <a:ext uri="{FF2B5EF4-FFF2-40B4-BE49-F238E27FC236}">
                <a16:creationId xmlns:a16="http://schemas.microsoft.com/office/drawing/2014/main" id="{1B6D33BB-95FA-189E-1CE8-A11E7056B63A}"/>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Oval 48">
            <a:extLst>
              <a:ext uri="{FF2B5EF4-FFF2-40B4-BE49-F238E27FC236}">
                <a16:creationId xmlns:a16="http://schemas.microsoft.com/office/drawing/2014/main" id="{79E28355-A584-1262-F5CD-0F57085818F7}"/>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TextBox 67">
            <a:extLst>
              <a:ext uri="{FF2B5EF4-FFF2-40B4-BE49-F238E27FC236}">
                <a16:creationId xmlns:a16="http://schemas.microsoft.com/office/drawing/2014/main" id="{59510087-EDDF-9F13-56A4-EAC8645A4297}"/>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51" name="TextBox 67">
            <a:extLst>
              <a:ext uri="{FF2B5EF4-FFF2-40B4-BE49-F238E27FC236}">
                <a16:creationId xmlns:a16="http://schemas.microsoft.com/office/drawing/2014/main" id="{F09EBDA7-A305-A8AB-CD20-18911D693F60}"/>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52" name="Rectangle 51">
            <a:extLst>
              <a:ext uri="{FF2B5EF4-FFF2-40B4-BE49-F238E27FC236}">
                <a16:creationId xmlns:a16="http://schemas.microsoft.com/office/drawing/2014/main" id="{66FA27F7-BAEE-2AB5-7819-D2C9464429A9}"/>
              </a:ext>
            </a:extLst>
          </p:cNvPr>
          <p:cNvSpPr/>
          <p:nvPr/>
        </p:nvSpPr>
        <p:spPr>
          <a:xfrm>
            <a:off x="8930512" y="6286457"/>
            <a:ext cx="332525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A1E20D7-9D29-BCED-34B6-ACC7CF7D8F07}"/>
              </a:ext>
            </a:extLst>
          </p:cNvPr>
          <p:cNvSpPr/>
          <p:nvPr/>
        </p:nvSpPr>
        <p:spPr>
          <a:xfrm>
            <a:off x="7176911" y="6276839"/>
            <a:ext cx="1724404" cy="581161"/>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9BD9CD3-1D8C-6832-07B7-95D3F6A9FD08}"/>
              </a:ext>
            </a:extLst>
          </p:cNvPr>
          <p:cNvSpPr/>
          <p:nvPr/>
        </p:nvSpPr>
        <p:spPr>
          <a:xfrm>
            <a:off x="17778" y="6251813"/>
            <a:ext cx="7138137" cy="606187"/>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0A77B1EE-051B-B0C4-2D68-11E09DCA4692}"/>
              </a:ext>
            </a:extLst>
          </p:cNvPr>
          <p:cNvGrpSpPr/>
          <p:nvPr/>
        </p:nvGrpSpPr>
        <p:grpSpPr>
          <a:xfrm>
            <a:off x="-5" y="6264326"/>
            <a:ext cx="12202504" cy="593675"/>
            <a:chOff x="0" y="124427"/>
            <a:chExt cx="9151876" cy="470607"/>
          </a:xfrm>
        </p:grpSpPr>
        <p:sp>
          <p:nvSpPr>
            <p:cNvPr id="56" name="Rectangle 55">
              <a:extLst>
                <a:ext uri="{FF2B5EF4-FFF2-40B4-BE49-F238E27FC236}">
                  <a16:creationId xmlns:a16="http://schemas.microsoft.com/office/drawing/2014/main" id="{BFB7015A-E4CE-6583-5921-A448730737DB}"/>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57" name="Rectangle 56">
              <a:extLst>
                <a:ext uri="{FF2B5EF4-FFF2-40B4-BE49-F238E27FC236}">
                  <a16:creationId xmlns:a16="http://schemas.microsoft.com/office/drawing/2014/main" id="{970BD759-D834-97FD-7624-3FDDE0440DB7}"/>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58" name="Group 57">
            <a:extLst>
              <a:ext uri="{FF2B5EF4-FFF2-40B4-BE49-F238E27FC236}">
                <a16:creationId xmlns:a16="http://schemas.microsoft.com/office/drawing/2014/main" id="{4B25F6D0-54E3-2B35-F4E3-7B98C6EAE5D7}"/>
              </a:ext>
            </a:extLst>
          </p:cNvPr>
          <p:cNvGrpSpPr/>
          <p:nvPr/>
        </p:nvGrpSpPr>
        <p:grpSpPr>
          <a:xfrm>
            <a:off x="92532" y="6312406"/>
            <a:ext cx="12088971" cy="415023"/>
            <a:chOff x="427586" y="6403217"/>
            <a:chExt cx="8855784" cy="330924"/>
          </a:xfrm>
        </p:grpSpPr>
        <p:grpSp>
          <p:nvGrpSpPr>
            <p:cNvPr id="59" name="Group 58">
              <a:extLst>
                <a:ext uri="{FF2B5EF4-FFF2-40B4-BE49-F238E27FC236}">
                  <a16:creationId xmlns:a16="http://schemas.microsoft.com/office/drawing/2014/main" id="{A44C704E-8EE8-8DE5-9465-13C9B287708A}"/>
                </a:ext>
              </a:extLst>
            </p:cNvPr>
            <p:cNvGrpSpPr/>
            <p:nvPr/>
          </p:nvGrpSpPr>
          <p:grpSpPr>
            <a:xfrm>
              <a:off x="427586" y="6403217"/>
              <a:ext cx="8855784" cy="330924"/>
              <a:chOff x="427586" y="6403217"/>
              <a:chExt cx="8855784" cy="330924"/>
            </a:xfrm>
          </p:grpSpPr>
          <p:cxnSp>
            <p:nvCxnSpPr>
              <p:cNvPr id="61" name="Straight Connector 60">
                <a:extLst>
                  <a:ext uri="{FF2B5EF4-FFF2-40B4-BE49-F238E27FC236}">
                    <a16:creationId xmlns:a16="http://schemas.microsoft.com/office/drawing/2014/main" id="{B3CE0FDB-F611-A759-4430-2ABC156F986C}"/>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D30C7046-8A22-26EE-5BCE-005369F478D0}"/>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3" name="Oval 62">
                <a:extLst>
                  <a:ext uri="{FF2B5EF4-FFF2-40B4-BE49-F238E27FC236}">
                    <a16:creationId xmlns:a16="http://schemas.microsoft.com/office/drawing/2014/main" id="{A45FB790-9546-FFF9-A092-4C63391277D1}"/>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4" name="Oval 63">
                <a:extLst>
                  <a:ext uri="{FF2B5EF4-FFF2-40B4-BE49-F238E27FC236}">
                    <a16:creationId xmlns:a16="http://schemas.microsoft.com/office/drawing/2014/main" id="{D133606A-19EE-7A7E-38CA-D8FFB8DDB7DA}"/>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5" name="Oval 64">
                <a:extLst>
                  <a:ext uri="{FF2B5EF4-FFF2-40B4-BE49-F238E27FC236}">
                    <a16:creationId xmlns:a16="http://schemas.microsoft.com/office/drawing/2014/main" id="{64848642-88D5-D76C-0C14-4FAA38BF7F72}"/>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6" name="Oval 65">
                <a:extLst>
                  <a:ext uri="{FF2B5EF4-FFF2-40B4-BE49-F238E27FC236}">
                    <a16:creationId xmlns:a16="http://schemas.microsoft.com/office/drawing/2014/main" id="{1AB095DE-BD3A-AEA2-262C-2E81EB80A460}"/>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7" name="TextBox 64">
                <a:extLst>
                  <a:ext uri="{FF2B5EF4-FFF2-40B4-BE49-F238E27FC236}">
                    <a16:creationId xmlns:a16="http://schemas.microsoft.com/office/drawing/2014/main" id="{B7CAD845-11B0-E79C-8B4F-807C37171AA2}"/>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68" name="TextBox 65">
                <a:extLst>
                  <a:ext uri="{FF2B5EF4-FFF2-40B4-BE49-F238E27FC236}">
                    <a16:creationId xmlns:a16="http://schemas.microsoft.com/office/drawing/2014/main" id="{D80C7AD5-5672-1B91-FCF5-561A44FA462D}"/>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69" name="TextBox 66">
                <a:extLst>
                  <a:ext uri="{FF2B5EF4-FFF2-40B4-BE49-F238E27FC236}">
                    <a16:creationId xmlns:a16="http://schemas.microsoft.com/office/drawing/2014/main" id="{292BCFD7-9DAC-80E5-E161-3FB75C50301C}"/>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70" name="TextBox 67">
                <a:extLst>
                  <a:ext uri="{FF2B5EF4-FFF2-40B4-BE49-F238E27FC236}">
                    <a16:creationId xmlns:a16="http://schemas.microsoft.com/office/drawing/2014/main" id="{BA34D435-6137-8622-71E2-2971613C0EE1}"/>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60" name="TextBox 52">
              <a:extLst>
                <a:ext uri="{FF2B5EF4-FFF2-40B4-BE49-F238E27FC236}">
                  <a16:creationId xmlns:a16="http://schemas.microsoft.com/office/drawing/2014/main" id="{2C6BE33F-0791-1FDC-D2CC-B13615166009}"/>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71" name="Oval 70">
            <a:extLst>
              <a:ext uri="{FF2B5EF4-FFF2-40B4-BE49-F238E27FC236}">
                <a16:creationId xmlns:a16="http://schemas.microsoft.com/office/drawing/2014/main" id="{27347917-6B04-EF1B-7360-4B8E0F61A3D7}"/>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2" name="Oval 71">
            <a:extLst>
              <a:ext uri="{FF2B5EF4-FFF2-40B4-BE49-F238E27FC236}">
                <a16:creationId xmlns:a16="http://schemas.microsoft.com/office/drawing/2014/main" id="{C3D41586-78E9-AEAC-D50D-D2A0A8CFCE92}"/>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3" name="TextBox 67">
            <a:extLst>
              <a:ext uri="{FF2B5EF4-FFF2-40B4-BE49-F238E27FC236}">
                <a16:creationId xmlns:a16="http://schemas.microsoft.com/office/drawing/2014/main" id="{2F846574-915C-F000-FEF3-DBD30BDEBB7A}"/>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74" name="TextBox 67">
            <a:extLst>
              <a:ext uri="{FF2B5EF4-FFF2-40B4-BE49-F238E27FC236}">
                <a16:creationId xmlns:a16="http://schemas.microsoft.com/office/drawing/2014/main" id="{5C7EFE6B-8E2F-5182-60D6-D9F11FDB9AAD}"/>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75" name="Rectangle 74">
            <a:extLst>
              <a:ext uri="{FF2B5EF4-FFF2-40B4-BE49-F238E27FC236}">
                <a16:creationId xmlns:a16="http://schemas.microsoft.com/office/drawing/2014/main" id="{CC085F6F-1D58-FCDE-CC10-F282919AEAAE}"/>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9100973C-42EA-04E1-1329-CDAD05CFB40A}"/>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3749AA2A-0C88-8F5E-B4A5-109AAC45552B}"/>
              </a:ext>
            </a:extLst>
          </p:cNvPr>
          <p:cNvGrpSpPr/>
          <p:nvPr/>
        </p:nvGrpSpPr>
        <p:grpSpPr>
          <a:xfrm>
            <a:off x="-5" y="6264326"/>
            <a:ext cx="12202504" cy="593675"/>
            <a:chOff x="0" y="124427"/>
            <a:chExt cx="9151876" cy="470607"/>
          </a:xfrm>
        </p:grpSpPr>
        <p:sp>
          <p:nvSpPr>
            <p:cNvPr id="78" name="Rectangle 77">
              <a:extLst>
                <a:ext uri="{FF2B5EF4-FFF2-40B4-BE49-F238E27FC236}">
                  <a16:creationId xmlns:a16="http://schemas.microsoft.com/office/drawing/2014/main" id="{7481B67B-A8FF-00E5-8470-C6D7198C7BF9}"/>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79" name="Rectangle 78">
              <a:extLst>
                <a:ext uri="{FF2B5EF4-FFF2-40B4-BE49-F238E27FC236}">
                  <a16:creationId xmlns:a16="http://schemas.microsoft.com/office/drawing/2014/main" id="{8EA26412-B000-A703-3392-E3FE75E70D60}"/>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80" name="Group 79">
            <a:extLst>
              <a:ext uri="{FF2B5EF4-FFF2-40B4-BE49-F238E27FC236}">
                <a16:creationId xmlns:a16="http://schemas.microsoft.com/office/drawing/2014/main" id="{09A5BAC7-F256-E3AB-8CC4-D76DD027BD87}"/>
              </a:ext>
            </a:extLst>
          </p:cNvPr>
          <p:cNvGrpSpPr/>
          <p:nvPr/>
        </p:nvGrpSpPr>
        <p:grpSpPr>
          <a:xfrm>
            <a:off x="92532" y="6312406"/>
            <a:ext cx="12088971" cy="415023"/>
            <a:chOff x="427586" y="6403217"/>
            <a:chExt cx="8855784" cy="330924"/>
          </a:xfrm>
        </p:grpSpPr>
        <p:grpSp>
          <p:nvGrpSpPr>
            <p:cNvPr id="81" name="Group 80">
              <a:extLst>
                <a:ext uri="{FF2B5EF4-FFF2-40B4-BE49-F238E27FC236}">
                  <a16:creationId xmlns:a16="http://schemas.microsoft.com/office/drawing/2014/main" id="{D50F394B-6F21-D018-5CD1-090A8785E8E9}"/>
                </a:ext>
              </a:extLst>
            </p:cNvPr>
            <p:cNvGrpSpPr/>
            <p:nvPr/>
          </p:nvGrpSpPr>
          <p:grpSpPr>
            <a:xfrm>
              <a:off x="427586" y="6403217"/>
              <a:ext cx="8855784" cy="330924"/>
              <a:chOff x="427586" y="6403217"/>
              <a:chExt cx="8855784" cy="330924"/>
            </a:xfrm>
          </p:grpSpPr>
          <p:cxnSp>
            <p:nvCxnSpPr>
              <p:cNvPr id="83" name="Straight Connector 82">
                <a:extLst>
                  <a:ext uri="{FF2B5EF4-FFF2-40B4-BE49-F238E27FC236}">
                    <a16:creationId xmlns:a16="http://schemas.microsoft.com/office/drawing/2014/main" id="{3DDA8984-B99F-EE17-648D-004157C7FF73}"/>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9A163C2D-EA59-483D-181E-84B7813508AB}"/>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5" name="Oval 84">
                <a:extLst>
                  <a:ext uri="{FF2B5EF4-FFF2-40B4-BE49-F238E27FC236}">
                    <a16:creationId xmlns:a16="http://schemas.microsoft.com/office/drawing/2014/main" id="{FAAF49F3-B57A-F2B3-6620-0B6D93A897E3}"/>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6" name="Oval 85">
                <a:extLst>
                  <a:ext uri="{FF2B5EF4-FFF2-40B4-BE49-F238E27FC236}">
                    <a16:creationId xmlns:a16="http://schemas.microsoft.com/office/drawing/2014/main" id="{24F304FB-9D3E-E425-4F46-B8416744BE66}"/>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7" name="Oval 86">
                <a:extLst>
                  <a:ext uri="{FF2B5EF4-FFF2-40B4-BE49-F238E27FC236}">
                    <a16:creationId xmlns:a16="http://schemas.microsoft.com/office/drawing/2014/main" id="{98FE6412-ECA4-7D0C-0EC4-54D4D4A8807B}"/>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8" name="Oval 87">
                <a:extLst>
                  <a:ext uri="{FF2B5EF4-FFF2-40B4-BE49-F238E27FC236}">
                    <a16:creationId xmlns:a16="http://schemas.microsoft.com/office/drawing/2014/main" id="{4690791F-817F-7479-BE00-6E21E8585D5F}"/>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9" name="TextBox 88">
                <a:extLst>
                  <a:ext uri="{FF2B5EF4-FFF2-40B4-BE49-F238E27FC236}">
                    <a16:creationId xmlns:a16="http://schemas.microsoft.com/office/drawing/2014/main" id="{4940D905-54DE-B2B7-A091-1E2231B6C0C7}"/>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90" name="TextBox 89">
                <a:extLst>
                  <a:ext uri="{FF2B5EF4-FFF2-40B4-BE49-F238E27FC236}">
                    <a16:creationId xmlns:a16="http://schemas.microsoft.com/office/drawing/2014/main" id="{26FD7B37-A489-8D2E-241F-9C4B31650AB1}"/>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91" name="TextBox 90">
                <a:extLst>
                  <a:ext uri="{FF2B5EF4-FFF2-40B4-BE49-F238E27FC236}">
                    <a16:creationId xmlns:a16="http://schemas.microsoft.com/office/drawing/2014/main" id="{EB6642B8-41AB-8F30-D344-56F90FE9ECEA}"/>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92" name="TextBox 91">
                <a:extLst>
                  <a:ext uri="{FF2B5EF4-FFF2-40B4-BE49-F238E27FC236}">
                    <a16:creationId xmlns:a16="http://schemas.microsoft.com/office/drawing/2014/main" id="{EE6F02A1-36E3-5004-FAF1-28A3AFC8D496}"/>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82" name="TextBox 52">
              <a:extLst>
                <a:ext uri="{FF2B5EF4-FFF2-40B4-BE49-F238E27FC236}">
                  <a16:creationId xmlns:a16="http://schemas.microsoft.com/office/drawing/2014/main" id="{6D1B42F1-4333-4A04-0C4E-BE1243397965}"/>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93" name="Oval 92">
            <a:extLst>
              <a:ext uri="{FF2B5EF4-FFF2-40B4-BE49-F238E27FC236}">
                <a16:creationId xmlns:a16="http://schemas.microsoft.com/office/drawing/2014/main" id="{A7C75BAA-9B2B-2BFD-840F-3B14C742337E}"/>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4" name="Oval 93">
            <a:extLst>
              <a:ext uri="{FF2B5EF4-FFF2-40B4-BE49-F238E27FC236}">
                <a16:creationId xmlns:a16="http://schemas.microsoft.com/office/drawing/2014/main" id="{1DF1F180-4909-99C1-F2B7-83EF2AA0A837}"/>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5" name="TextBox 67">
            <a:extLst>
              <a:ext uri="{FF2B5EF4-FFF2-40B4-BE49-F238E27FC236}">
                <a16:creationId xmlns:a16="http://schemas.microsoft.com/office/drawing/2014/main" id="{8AB128F1-FF19-3742-E1E3-1C1FC91C4E6A}"/>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96" name="TextBox 67">
            <a:extLst>
              <a:ext uri="{FF2B5EF4-FFF2-40B4-BE49-F238E27FC236}">
                <a16:creationId xmlns:a16="http://schemas.microsoft.com/office/drawing/2014/main" id="{02C17058-8134-F49A-C1F0-C3D2E542C43B}"/>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97" name="Rectangle 96">
            <a:extLst>
              <a:ext uri="{FF2B5EF4-FFF2-40B4-BE49-F238E27FC236}">
                <a16:creationId xmlns:a16="http://schemas.microsoft.com/office/drawing/2014/main" id="{D965D313-3871-C23D-76AF-8F3E57491B56}"/>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D40A6A1B-2B14-326A-D752-17DA64D716C5}"/>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8A502284-EE95-C47B-EFBC-05C6393EB8D3}"/>
              </a:ext>
            </a:extLst>
          </p:cNvPr>
          <p:cNvGrpSpPr/>
          <p:nvPr/>
        </p:nvGrpSpPr>
        <p:grpSpPr>
          <a:xfrm>
            <a:off x="-5" y="6264326"/>
            <a:ext cx="12202504" cy="593675"/>
            <a:chOff x="0" y="124427"/>
            <a:chExt cx="9151876" cy="470607"/>
          </a:xfrm>
        </p:grpSpPr>
        <p:sp>
          <p:nvSpPr>
            <p:cNvPr id="100" name="Rectangle 99">
              <a:extLst>
                <a:ext uri="{FF2B5EF4-FFF2-40B4-BE49-F238E27FC236}">
                  <a16:creationId xmlns:a16="http://schemas.microsoft.com/office/drawing/2014/main" id="{E2D0CDEC-5785-AE18-BE7D-C3C8C4A1F992}"/>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101" name="Rectangle 100">
              <a:extLst>
                <a:ext uri="{FF2B5EF4-FFF2-40B4-BE49-F238E27FC236}">
                  <a16:creationId xmlns:a16="http://schemas.microsoft.com/office/drawing/2014/main" id="{EDEA9269-E4F3-934E-25B0-D3AAB599F88A}"/>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102" name="Group 101">
            <a:extLst>
              <a:ext uri="{FF2B5EF4-FFF2-40B4-BE49-F238E27FC236}">
                <a16:creationId xmlns:a16="http://schemas.microsoft.com/office/drawing/2014/main" id="{5E8E61C0-2469-3DAC-1123-4E23021AB7EF}"/>
              </a:ext>
            </a:extLst>
          </p:cNvPr>
          <p:cNvGrpSpPr/>
          <p:nvPr/>
        </p:nvGrpSpPr>
        <p:grpSpPr>
          <a:xfrm>
            <a:off x="92532" y="6312402"/>
            <a:ext cx="12088971" cy="533087"/>
            <a:chOff x="427586" y="6403216"/>
            <a:chExt cx="8855784" cy="425064"/>
          </a:xfrm>
        </p:grpSpPr>
        <p:grpSp>
          <p:nvGrpSpPr>
            <p:cNvPr id="103" name="Group 102">
              <a:extLst>
                <a:ext uri="{FF2B5EF4-FFF2-40B4-BE49-F238E27FC236}">
                  <a16:creationId xmlns:a16="http://schemas.microsoft.com/office/drawing/2014/main" id="{11C0FD2B-846A-A8A5-AD52-74D84275300B}"/>
                </a:ext>
              </a:extLst>
            </p:cNvPr>
            <p:cNvGrpSpPr/>
            <p:nvPr/>
          </p:nvGrpSpPr>
          <p:grpSpPr>
            <a:xfrm>
              <a:off x="427586" y="6403217"/>
              <a:ext cx="8855784" cy="425063"/>
              <a:chOff x="427586" y="6403217"/>
              <a:chExt cx="8855784" cy="425063"/>
            </a:xfrm>
          </p:grpSpPr>
          <p:cxnSp>
            <p:nvCxnSpPr>
              <p:cNvPr id="105" name="Straight Connector 104">
                <a:extLst>
                  <a:ext uri="{FF2B5EF4-FFF2-40B4-BE49-F238E27FC236}">
                    <a16:creationId xmlns:a16="http://schemas.microsoft.com/office/drawing/2014/main" id="{0019A9DC-3CE8-F145-1D73-C005D44046F4}"/>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074B4541-59EF-086D-D4AD-763A9F9BAF1B}"/>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7" name="Oval 106">
                <a:extLst>
                  <a:ext uri="{FF2B5EF4-FFF2-40B4-BE49-F238E27FC236}">
                    <a16:creationId xmlns:a16="http://schemas.microsoft.com/office/drawing/2014/main" id="{A37672ED-12C8-DED1-7665-CE3F8C2929E4}"/>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8" name="Oval 107">
                <a:extLst>
                  <a:ext uri="{FF2B5EF4-FFF2-40B4-BE49-F238E27FC236}">
                    <a16:creationId xmlns:a16="http://schemas.microsoft.com/office/drawing/2014/main" id="{0DD3D06F-288F-3655-FC5E-B13F1701C9AF}"/>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9" name="Oval 108">
                <a:extLst>
                  <a:ext uri="{FF2B5EF4-FFF2-40B4-BE49-F238E27FC236}">
                    <a16:creationId xmlns:a16="http://schemas.microsoft.com/office/drawing/2014/main" id="{AF414210-2A82-379D-081B-C1788F8834C0}"/>
                  </a:ext>
                </a:extLst>
              </p:cNvPr>
              <p:cNvSpPr/>
              <p:nvPr/>
            </p:nvSpPr>
            <p:spPr>
              <a:xfrm>
                <a:off x="4273295"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0" name="Oval 109">
                <a:extLst>
                  <a:ext uri="{FF2B5EF4-FFF2-40B4-BE49-F238E27FC236}">
                    <a16:creationId xmlns:a16="http://schemas.microsoft.com/office/drawing/2014/main" id="{9A1744CB-9B0A-C471-0F5D-D3E380D3252F}"/>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1" name="TextBox 64">
                <a:extLst>
                  <a:ext uri="{FF2B5EF4-FFF2-40B4-BE49-F238E27FC236}">
                    <a16:creationId xmlns:a16="http://schemas.microsoft.com/office/drawing/2014/main" id="{C2A9C6C1-3DC9-F110-F34E-87856808751E}"/>
                  </a:ext>
                </a:extLst>
              </p:cNvPr>
              <p:cNvSpPr txBox="1"/>
              <p:nvPr/>
            </p:nvSpPr>
            <p:spPr>
              <a:xfrm>
                <a:off x="427586" y="6411084"/>
                <a:ext cx="1489282" cy="4171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Motivation</a:t>
                </a:r>
              </a:p>
              <a:p>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112" name="TextBox 65">
                <a:extLst>
                  <a:ext uri="{FF2B5EF4-FFF2-40B4-BE49-F238E27FC236}">
                    <a16:creationId xmlns:a16="http://schemas.microsoft.com/office/drawing/2014/main" id="{4F069D02-AEB1-264A-CB90-860B68435780}"/>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113" name="TextBox 66">
                <a:extLst>
                  <a:ext uri="{FF2B5EF4-FFF2-40B4-BE49-F238E27FC236}">
                    <a16:creationId xmlns:a16="http://schemas.microsoft.com/office/drawing/2014/main" id="{40583DC8-8233-7C49-937E-BB5F633342DB}"/>
                  </a:ext>
                </a:extLst>
              </p:cNvPr>
              <p:cNvSpPr txBox="1"/>
              <p:nvPr/>
            </p:nvSpPr>
            <p:spPr>
              <a:xfrm>
                <a:off x="2872404" y="6411420"/>
                <a:ext cx="1520189" cy="23314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b="1" dirty="0">
                    <a:solidFill>
                      <a:schemeClr val="bg1"/>
                    </a:solidFill>
                    <a:latin typeface="Times New Roman" panose="02020603050405020304" pitchFamily="18" charset="0"/>
                    <a:cs typeface="Times New Roman" panose="02020603050405020304" pitchFamily="18" charset="0"/>
                  </a:rPr>
                  <a:t>Framework &amp; Hypothesis</a:t>
                </a:r>
              </a:p>
            </p:txBody>
          </p:sp>
          <p:sp>
            <p:nvSpPr>
              <p:cNvPr id="114" name="TextBox 67">
                <a:extLst>
                  <a:ext uri="{FF2B5EF4-FFF2-40B4-BE49-F238E27FC236}">
                    <a16:creationId xmlns:a16="http://schemas.microsoft.com/office/drawing/2014/main" id="{0D2C57AB-D041-683A-EBAA-150717A02CC4}"/>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b="1" dirty="0">
                  <a:solidFill>
                    <a:schemeClr val="bg1"/>
                  </a:solidFill>
                  <a:latin typeface="Times New Roman" panose="02020603050405020304" pitchFamily="18" charset="0"/>
                  <a:cs typeface="Times New Roman" panose="02020603050405020304" pitchFamily="18" charset="0"/>
                </a:endParaRPr>
              </a:p>
            </p:txBody>
          </p:sp>
        </p:grpSp>
        <p:sp>
          <p:nvSpPr>
            <p:cNvPr id="104" name="TextBox 52">
              <a:extLst>
                <a:ext uri="{FF2B5EF4-FFF2-40B4-BE49-F238E27FC236}">
                  <a16:creationId xmlns:a16="http://schemas.microsoft.com/office/drawing/2014/main" id="{056FEA25-C0A5-4A67-7779-7AF6BA84F5FA}"/>
                </a:ext>
              </a:extLst>
            </p:cNvPr>
            <p:cNvSpPr txBox="1"/>
            <p:nvPr/>
          </p:nvSpPr>
          <p:spPr>
            <a:xfrm>
              <a:off x="5671913" y="6403216"/>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115" name="Oval 114">
            <a:extLst>
              <a:ext uri="{FF2B5EF4-FFF2-40B4-BE49-F238E27FC236}">
                <a16:creationId xmlns:a16="http://schemas.microsoft.com/office/drawing/2014/main" id="{2454149E-2D0B-5634-5B45-4C4CF040412C}"/>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6" name="Oval 115">
            <a:extLst>
              <a:ext uri="{FF2B5EF4-FFF2-40B4-BE49-F238E27FC236}">
                <a16:creationId xmlns:a16="http://schemas.microsoft.com/office/drawing/2014/main" id="{7BE0C499-41BE-1B9F-DE18-AAE3A23387BE}"/>
              </a:ext>
            </a:extLst>
          </p:cNvPr>
          <p:cNvSpPr/>
          <p:nvPr/>
        </p:nvSpPr>
        <p:spPr>
          <a:xfrm>
            <a:off x="10348487"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7" name="TextBox 67">
            <a:extLst>
              <a:ext uri="{FF2B5EF4-FFF2-40B4-BE49-F238E27FC236}">
                <a16:creationId xmlns:a16="http://schemas.microsoft.com/office/drawing/2014/main" id="{DBB5D91F-8417-3A51-BBB0-F0361CE5E375}"/>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118" name="TextBox 67">
            <a:extLst>
              <a:ext uri="{FF2B5EF4-FFF2-40B4-BE49-F238E27FC236}">
                <a16:creationId xmlns:a16="http://schemas.microsoft.com/office/drawing/2014/main" id="{3F628E77-8825-96C7-CE41-0CF589290209}"/>
              </a:ext>
            </a:extLst>
          </p:cNvPr>
          <p:cNvSpPr txBox="1"/>
          <p:nvPr/>
        </p:nvSpPr>
        <p:spPr>
          <a:xfrm>
            <a:off x="10492264" y="633242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119" name="Rectangle 118">
            <a:extLst>
              <a:ext uri="{FF2B5EF4-FFF2-40B4-BE49-F238E27FC236}">
                <a16:creationId xmlns:a16="http://schemas.microsoft.com/office/drawing/2014/main" id="{AB6BF916-353E-5244-3853-5B7772B9085C}"/>
              </a:ext>
            </a:extLst>
          </p:cNvPr>
          <p:cNvSpPr/>
          <p:nvPr/>
        </p:nvSpPr>
        <p:spPr>
          <a:xfrm>
            <a:off x="9006483" y="6254397"/>
            <a:ext cx="3227407"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6F797DB7-2C84-E894-E7A1-125B933AACF9}"/>
              </a:ext>
            </a:extLst>
          </p:cNvPr>
          <p:cNvSpPr/>
          <p:nvPr/>
        </p:nvSpPr>
        <p:spPr>
          <a:xfrm>
            <a:off x="7172076" y="6295424"/>
            <a:ext cx="1811225" cy="552647"/>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52">
            <a:extLst>
              <a:ext uri="{FF2B5EF4-FFF2-40B4-BE49-F238E27FC236}">
                <a16:creationId xmlns:a16="http://schemas.microsoft.com/office/drawing/2014/main" id="{EA94289E-6564-78E0-F547-00BCF3D9E0BA}"/>
              </a:ext>
            </a:extLst>
          </p:cNvPr>
          <p:cNvSpPr txBox="1"/>
          <p:nvPr/>
        </p:nvSpPr>
        <p:spPr>
          <a:xfrm>
            <a:off x="5540743" y="6336954"/>
            <a:ext cx="1518961"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122" name="Rectangle 121">
            <a:extLst>
              <a:ext uri="{FF2B5EF4-FFF2-40B4-BE49-F238E27FC236}">
                <a16:creationId xmlns:a16="http://schemas.microsoft.com/office/drawing/2014/main" id="{09AC5809-5271-6214-BAC0-BA2D622A2C8B}"/>
              </a:ext>
            </a:extLst>
          </p:cNvPr>
          <p:cNvSpPr/>
          <p:nvPr/>
        </p:nvSpPr>
        <p:spPr>
          <a:xfrm>
            <a:off x="-6476" y="6264328"/>
            <a:ext cx="7166648"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9089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1B2A7542-91C8-A63B-E927-53B875F9EC54}"/>
              </a:ext>
            </a:extLst>
          </p:cNvPr>
          <p:cNvPicPr>
            <a:picLocks noChangeAspect="1"/>
          </p:cNvPicPr>
          <p:nvPr/>
        </p:nvPicPr>
        <p:blipFill>
          <a:blip r:embed="rId3"/>
          <a:stretch>
            <a:fillRect/>
          </a:stretch>
        </p:blipFill>
        <p:spPr>
          <a:xfrm>
            <a:off x="1789713" y="2407755"/>
            <a:ext cx="9246294" cy="3341195"/>
          </a:xfrm>
          <a:prstGeom prst="rect">
            <a:avLst/>
          </a:prstGeom>
        </p:spPr>
      </p:pic>
      <p:sp>
        <p:nvSpPr>
          <p:cNvPr id="5" name="Rectangle 4"/>
          <p:cNvSpPr/>
          <p:nvPr/>
        </p:nvSpPr>
        <p:spPr>
          <a:xfrm>
            <a:off x="0" y="88588"/>
            <a:ext cx="12192000" cy="944765"/>
          </a:xfrm>
          <a:prstGeom prst="rect">
            <a:avLst/>
          </a:prstGeom>
          <a:solidFill>
            <a:schemeClr val="accent1">
              <a:lumMod val="75000"/>
            </a:schemeClr>
          </a:solidFill>
          <a:ln>
            <a:solidFill>
              <a:srgbClr val="ECF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Times New Roman" panose="02020603050405020304" pitchFamily="18" charset="0"/>
                <a:cs typeface="Times New Roman" panose="02020603050405020304" pitchFamily="18" charset="0"/>
              </a:rPr>
              <a:t>  Result</a:t>
            </a:r>
          </a:p>
        </p:txBody>
      </p:sp>
      <p:sp>
        <p:nvSpPr>
          <p:cNvPr id="38" name="Rectangle 37">
            <a:extLst>
              <a:ext uri="{FF2B5EF4-FFF2-40B4-BE49-F238E27FC236}">
                <a16:creationId xmlns:a16="http://schemas.microsoft.com/office/drawing/2014/main" id="{23504095-E475-930F-BCAD-F74AF9E751E4}"/>
              </a:ext>
            </a:extLst>
          </p:cNvPr>
          <p:cNvSpPr/>
          <p:nvPr/>
        </p:nvSpPr>
        <p:spPr>
          <a:xfrm>
            <a:off x="1848903" y="1779439"/>
            <a:ext cx="9137725" cy="502341"/>
          </a:xfrm>
          <a:prstGeom prst="rect">
            <a:avLst/>
          </a:prstGeom>
          <a:noFill/>
          <a:ln w="19050">
            <a:solidFill>
              <a:srgbClr val="735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9712B81-7A09-516D-E2A9-98161D72D0DD}"/>
              </a:ext>
            </a:extLst>
          </p:cNvPr>
          <p:cNvSpPr txBox="1"/>
          <p:nvPr/>
        </p:nvSpPr>
        <p:spPr>
          <a:xfrm>
            <a:off x="1864106" y="1845943"/>
            <a:ext cx="9078494" cy="369332"/>
          </a:xfrm>
          <a:prstGeom prst="rect">
            <a:avLst/>
          </a:prstGeom>
          <a:noFill/>
        </p:spPr>
        <p:txBody>
          <a:bodyPr wrap="square">
            <a:spAutoFit/>
          </a:bodyPr>
          <a:lstStyle/>
          <a:p>
            <a:pPr algn="ctr"/>
            <a:r>
              <a:rPr lang="en-US" sz="1800" b="1" dirty="0">
                <a:effectLst/>
                <a:latin typeface="Times New Roman" panose="02020603050405020304" pitchFamily="18" charset="0"/>
                <a:ea typeface="DengXian" panose="02010600030101010101" pitchFamily="2" charset="-122"/>
              </a:rPr>
              <a:t>Green Operation and Supply Chain Management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4C8C40FC-C8CB-C244-81EA-4AB3B7FB7250}"/>
              </a:ext>
            </a:extLst>
          </p:cNvPr>
          <p:cNvSpPr txBox="1"/>
          <p:nvPr/>
        </p:nvSpPr>
        <p:spPr>
          <a:xfrm>
            <a:off x="1109036" y="287673"/>
            <a:ext cx="11240834" cy="646331"/>
          </a:xfrm>
          <a:prstGeom prst="rect">
            <a:avLst/>
          </a:prstGeom>
          <a:noFill/>
        </p:spPr>
        <p:txBody>
          <a:bodyPr wrap="square">
            <a:spAutoFit/>
          </a:bodyPr>
          <a:lstStyle/>
          <a:p>
            <a:pPr>
              <a:spcBef>
                <a:spcPts val="1200"/>
              </a:spcBef>
            </a:pPr>
            <a:r>
              <a:rPr lang="en-US" sz="1800" b="1" dirty="0">
                <a:solidFill>
                  <a:schemeClr val="bg1"/>
                </a:solidFill>
                <a:latin typeface="Times New Roman" panose="02020603050405020304" pitchFamily="18" charset="0"/>
                <a:cs typeface="Times New Roman" panose="02020603050405020304" pitchFamily="18" charset="0"/>
              </a:rPr>
              <a:t>: </a:t>
            </a:r>
            <a:r>
              <a:rPr lang="th-TH" sz="1800" b="1" dirty="0">
                <a:solidFill>
                  <a:schemeClr val="bg1"/>
                </a:solidFill>
                <a:latin typeface="Times New Roman" panose="02020603050405020304" pitchFamily="18" charset="0"/>
                <a:cs typeface="Times New Roman" panose="02020603050405020304" pitchFamily="18" charset="0"/>
              </a:rPr>
              <a:t> </a:t>
            </a:r>
            <a:r>
              <a:rPr lang="en-US" b="1" dirty="0">
                <a:solidFill>
                  <a:schemeClr val="bg1"/>
                </a:solidFill>
                <a:latin typeface="Times New Roman" panose="02020603050405020304" pitchFamily="18" charset="0"/>
                <a:cs typeface="Times New Roman" panose="02020603050405020304" pitchFamily="18" charset="0"/>
              </a:rPr>
              <a:t>Firms with higher TMT nationality diversity enhance green operation and environmental practices with   </a:t>
            </a:r>
            <a:br>
              <a:rPr lang="en-US" b="1" dirty="0">
                <a:solidFill>
                  <a:schemeClr val="bg1"/>
                </a:solidFill>
                <a:latin typeface="Times New Roman" panose="02020603050405020304" pitchFamily="18" charset="0"/>
                <a:cs typeface="Times New Roman" panose="02020603050405020304" pitchFamily="18" charset="0"/>
              </a:rPr>
            </a:br>
            <a:r>
              <a:rPr lang="en-US" b="1" dirty="0">
                <a:solidFill>
                  <a:schemeClr val="bg1"/>
                </a:solidFill>
                <a:latin typeface="Times New Roman" panose="02020603050405020304" pitchFamily="18" charset="0"/>
                <a:cs typeface="Times New Roman" panose="02020603050405020304" pitchFamily="18" charset="0"/>
              </a:rPr>
              <a:t>   suppliers</a:t>
            </a:r>
            <a:endParaRPr lang="en-US" dirty="0"/>
          </a:p>
        </p:txBody>
      </p:sp>
      <p:sp>
        <p:nvSpPr>
          <p:cNvPr id="2" name="TextBox 1">
            <a:extLst>
              <a:ext uri="{FF2B5EF4-FFF2-40B4-BE49-F238E27FC236}">
                <a16:creationId xmlns:a16="http://schemas.microsoft.com/office/drawing/2014/main" id="{D2B71B11-83C6-0857-045C-DA757CD1FC8A}"/>
              </a:ext>
            </a:extLst>
          </p:cNvPr>
          <p:cNvSpPr txBox="1"/>
          <p:nvPr/>
        </p:nvSpPr>
        <p:spPr>
          <a:xfrm>
            <a:off x="11816797" y="5830487"/>
            <a:ext cx="479557" cy="369332"/>
          </a:xfrm>
          <a:prstGeom prst="rect">
            <a:avLst/>
          </a:prstGeom>
          <a:noFill/>
        </p:spPr>
        <p:txBody>
          <a:bodyPr wrap="square" rtlCol="0">
            <a:spAutoFit/>
          </a:bodyPr>
          <a:lstStyle/>
          <a:p>
            <a:r>
              <a:rPr lang="en-US" dirty="0"/>
              <a:t>17</a:t>
            </a:r>
          </a:p>
        </p:txBody>
      </p:sp>
      <p:sp>
        <p:nvSpPr>
          <p:cNvPr id="37" name="Rectangle 36">
            <a:extLst>
              <a:ext uri="{FF2B5EF4-FFF2-40B4-BE49-F238E27FC236}">
                <a16:creationId xmlns:a16="http://schemas.microsoft.com/office/drawing/2014/main" id="{D95A3278-7068-216C-AA82-F0FBF8E54985}"/>
              </a:ext>
            </a:extLst>
          </p:cNvPr>
          <p:cNvSpPr/>
          <p:nvPr/>
        </p:nvSpPr>
        <p:spPr>
          <a:xfrm>
            <a:off x="1864106" y="3359151"/>
            <a:ext cx="9078494" cy="687302"/>
          </a:xfrm>
          <a:prstGeom prst="rect">
            <a:avLst/>
          </a:prstGeom>
          <a:noFill/>
          <a:ln w="28575">
            <a:solidFill>
              <a:srgbClr val="735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4D15B95-3D4E-28E4-1467-5B8DC6572338}"/>
              </a:ext>
            </a:extLst>
          </p:cNvPr>
          <p:cNvSpPr/>
          <p:nvPr/>
        </p:nvSpPr>
        <p:spPr>
          <a:xfrm>
            <a:off x="7145" y="1143088"/>
            <a:ext cx="3171990" cy="592466"/>
          </a:xfrm>
          <a:prstGeom prst="rect">
            <a:avLst/>
          </a:prstGeom>
          <a:solidFill>
            <a:srgbClr val="7357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The Underlying Mechanism</a:t>
            </a:r>
          </a:p>
        </p:txBody>
      </p:sp>
      <p:grpSp>
        <p:nvGrpSpPr>
          <p:cNvPr id="26" name="Group 25">
            <a:extLst>
              <a:ext uri="{FF2B5EF4-FFF2-40B4-BE49-F238E27FC236}">
                <a16:creationId xmlns:a16="http://schemas.microsoft.com/office/drawing/2014/main" id="{A2C825C8-A2AB-1B89-9B8B-33DFB96D60B0}"/>
              </a:ext>
            </a:extLst>
          </p:cNvPr>
          <p:cNvGrpSpPr/>
          <p:nvPr/>
        </p:nvGrpSpPr>
        <p:grpSpPr>
          <a:xfrm>
            <a:off x="-5" y="6264326"/>
            <a:ext cx="12202504" cy="593675"/>
            <a:chOff x="0" y="124427"/>
            <a:chExt cx="9151876" cy="470607"/>
          </a:xfrm>
        </p:grpSpPr>
        <p:sp>
          <p:nvSpPr>
            <p:cNvPr id="27" name="Rectangle 26">
              <a:extLst>
                <a:ext uri="{FF2B5EF4-FFF2-40B4-BE49-F238E27FC236}">
                  <a16:creationId xmlns:a16="http://schemas.microsoft.com/office/drawing/2014/main" id="{252E9175-0229-F018-A6F1-2F4CCDF6F0E2}"/>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28" name="Rectangle 27">
              <a:extLst>
                <a:ext uri="{FF2B5EF4-FFF2-40B4-BE49-F238E27FC236}">
                  <a16:creationId xmlns:a16="http://schemas.microsoft.com/office/drawing/2014/main" id="{B1905E60-7E44-26CC-54AE-458E529A01EB}"/>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30" name="Group 29">
            <a:extLst>
              <a:ext uri="{FF2B5EF4-FFF2-40B4-BE49-F238E27FC236}">
                <a16:creationId xmlns:a16="http://schemas.microsoft.com/office/drawing/2014/main" id="{C6443A37-6C08-A890-F226-F11D3FA72FA0}"/>
              </a:ext>
            </a:extLst>
          </p:cNvPr>
          <p:cNvGrpSpPr/>
          <p:nvPr/>
        </p:nvGrpSpPr>
        <p:grpSpPr>
          <a:xfrm>
            <a:off x="92532" y="6312406"/>
            <a:ext cx="12088971" cy="415023"/>
            <a:chOff x="427586" y="6403217"/>
            <a:chExt cx="8855784" cy="330924"/>
          </a:xfrm>
        </p:grpSpPr>
        <p:grpSp>
          <p:nvGrpSpPr>
            <p:cNvPr id="32" name="Group 31">
              <a:extLst>
                <a:ext uri="{FF2B5EF4-FFF2-40B4-BE49-F238E27FC236}">
                  <a16:creationId xmlns:a16="http://schemas.microsoft.com/office/drawing/2014/main" id="{FD0BC5FB-934D-7BC0-677B-1AFF37964BC6}"/>
                </a:ext>
              </a:extLst>
            </p:cNvPr>
            <p:cNvGrpSpPr/>
            <p:nvPr/>
          </p:nvGrpSpPr>
          <p:grpSpPr>
            <a:xfrm>
              <a:off x="427586" y="6403217"/>
              <a:ext cx="8855784" cy="330924"/>
              <a:chOff x="427586" y="6403217"/>
              <a:chExt cx="8855784" cy="330924"/>
            </a:xfrm>
          </p:grpSpPr>
          <p:cxnSp>
            <p:nvCxnSpPr>
              <p:cNvPr id="34" name="Straight Connector 33">
                <a:extLst>
                  <a:ext uri="{FF2B5EF4-FFF2-40B4-BE49-F238E27FC236}">
                    <a16:creationId xmlns:a16="http://schemas.microsoft.com/office/drawing/2014/main" id="{1E75055B-767E-6DD7-6900-70D912134A0D}"/>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FD7718D4-EAC1-62A0-9FE1-A7BA416A1C15}"/>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Oval 39">
                <a:extLst>
                  <a:ext uri="{FF2B5EF4-FFF2-40B4-BE49-F238E27FC236}">
                    <a16:creationId xmlns:a16="http://schemas.microsoft.com/office/drawing/2014/main" id="{D50081B9-8782-7D52-C190-A15304E5051F}"/>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Oval 40">
                <a:extLst>
                  <a:ext uri="{FF2B5EF4-FFF2-40B4-BE49-F238E27FC236}">
                    <a16:creationId xmlns:a16="http://schemas.microsoft.com/office/drawing/2014/main" id="{DFB8C87F-AAED-CEB7-2F7E-F3ACC990D57F}"/>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Oval 42">
                <a:extLst>
                  <a:ext uri="{FF2B5EF4-FFF2-40B4-BE49-F238E27FC236}">
                    <a16:creationId xmlns:a16="http://schemas.microsoft.com/office/drawing/2014/main" id="{18D3742B-616E-425A-D193-B8BC7AEA35EB}"/>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Oval 43">
                <a:extLst>
                  <a:ext uri="{FF2B5EF4-FFF2-40B4-BE49-F238E27FC236}">
                    <a16:creationId xmlns:a16="http://schemas.microsoft.com/office/drawing/2014/main" id="{26709DB4-4563-F543-0F98-155BF74804A0}"/>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TextBox 64">
                <a:extLst>
                  <a:ext uri="{FF2B5EF4-FFF2-40B4-BE49-F238E27FC236}">
                    <a16:creationId xmlns:a16="http://schemas.microsoft.com/office/drawing/2014/main" id="{61A3F525-C483-1EF2-84C0-3FB16D72D40D}"/>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46" name="TextBox 65">
                <a:extLst>
                  <a:ext uri="{FF2B5EF4-FFF2-40B4-BE49-F238E27FC236}">
                    <a16:creationId xmlns:a16="http://schemas.microsoft.com/office/drawing/2014/main" id="{CCC77167-6642-6ABF-016E-9DF201F03AE3}"/>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47" name="TextBox 66">
                <a:extLst>
                  <a:ext uri="{FF2B5EF4-FFF2-40B4-BE49-F238E27FC236}">
                    <a16:creationId xmlns:a16="http://schemas.microsoft.com/office/drawing/2014/main" id="{1F4C8489-E922-C3E2-5E1B-2082EE8D6BDA}"/>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48" name="TextBox 67">
                <a:extLst>
                  <a:ext uri="{FF2B5EF4-FFF2-40B4-BE49-F238E27FC236}">
                    <a16:creationId xmlns:a16="http://schemas.microsoft.com/office/drawing/2014/main" id="{9C19F373-23D2-2CA5-075F-60845C85785D}"/>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grpSp>
        <p:sp>
          <p:nvSpPr>
            <p:cNvPr id="33" name="TextBox 52">
              <a:extLst>
                <a:ext uri="{FF2B5EF4-FFF2-40B4-BE49-F238E27FC236}">
                  <a16:creationId xmlns:a16="http://schemas.microsoft.com/office/drawing/2014/main" id="{0A6F74F1-55B1-4D00-B0EE-76B1BDE9FF55}"/>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49" name="Oval 48">
            <a:extLst>
              <a:ext uri="{FF2B5EF4-FFF2-40B4-BE49-F238E27FC236}">
                <a16:creationId xmlns:a16="http://schemas.microsoft.com/office/drawing/2014/main" id="{D7851130-39A9-E5E3-7F3A-A0489291C6C3}"/>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Oval 49">
            <a:extLst>
              <a:ext uri="{FF2B5EF4-FFF2-40B4-BE49-F238E27FC236}">
                <a16:creationId xmlns:a16="http://schemas.microsoft.com/office/drawing/2014/main" id="{915F8AA1-D164-70B3-38CF-EAFF9F643F14}"/>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TextBox 67">
            <a:extLst>
              <a:ext uri="{FF2B5EF4-FFF2-40B4-BE49-F238E27FC236}">
                <a16:creationId xmlns:a16="http://schemas.microsoft.com/office/drawing/2014/main" id="{59A6549B-D950-F6DE-60B7-182F118D74E8}"/>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52" name="TextBox 67">
            <a:extLst>
              <a:ext uri="{FF2B5EF4-FFF2-40B4-BE49-F238E27FC236}">
                <a16:creationId xmlns:a16="http://schemas.microsoft.com/office/drawing/2014/main" id="{4DDD504E-887E-F22D-FB61-33E40426DECF}"/>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53" name="Rectangle 52">
            <a:extLst>
              <a:ext uri="{FF2B5EF4-FFF2-40B4-BE49-F238E27FC236}">
                <a16:creationId xmlns:a16="http://schemas.microsoft.com/office/drawing/2014/main" id="{F7EF82D7-A195-D111-162E-618F451A1951}"/>
              </a:ext>
            </a:extLst>
          </p:cNvPr>
          <p:cNvSpPr/>
          <p:nvPr/>
        </p:nvSpPr>
        <p:spPr>
          <a:xfrm>
            <a:off x="8930512" y="6286457"/>
            <a:ext cx="332525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A0FD1EA-8E1B-9FDC-AFBC-FFD2E2EAB8C6}"/>
              </a:ext>
            </a:extLst>
          </p:cNvPr>
          <p:cNvSpPr/>
          <p:nvPr/>
        </p:nvSpPr>
        <p:spPr>
          <a:xfrm>
            <a:off x="7176911" y="6276839"/>
            <a:ext cx="1724404" cy="581161"/>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90ECA3B-33ED-82C4-0AFC-10AA4AD6FBF3}"/>
              </a:ext>
            </a:extLst>
          </p:cNvPr>
          <p:cNvSpPr/>
          <p:nvPr/>
        </p:nvSpPr>
        <p:spPr>
          <a:xfrm>
            <a:off x="17778" y="6251813"/>
            <a:ext cx="7138137" cy="606187"/>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EEAA921E-6C26-DD71-0520-A5EFBDD130F5}"/>
              </a:ext>
            </a:extLst>
          </p:cNvPr>
          <p:cNvGrpSpPr/>
          <p:nvPr/>
        </p:nvGrpSpPr>
        <p:grpSpPr>
          <a:xfrm>
            <a:off x="-5" y="6264326"/>
            <a:ext cx="12202504" cy="593675"/>
            <a:chOff x="0" y="124427"/>
            <a:chExt cx="9151876" cy="470607"/>
          </a:xfrm>
        </p:grpSpPr>
        <p:sp>
          <p:nvSpPr>
            <p:cNvPr id="57" name="Rectangle 56">
              <a:extLst>
                <a:ext uri="{FF2B5EF4-FFF2-40B4-BE49-F238E27FC236}">
                  <a16:creationId xmlns:a16="http://schemas.microsoft.com/office/drawing/2014/main" id="{F9FDF59D-34BF-6288-F537-FF23AE6D2546}"/>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58" name="Rectangle 57">
              <a:extLst>
                <a:ext uri="{FF2B5EF4-FFF2-40B4-BE49-F238E27FC236}">
                  <a16:creationId xmlns:a16="http://schemas.microsoft.com/office/drawing/2014/main" id="{958A9A1D-8B4A-E197-C978-4FA83F82652F}"/>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59" name="Group 58">
            <a:extLst>
              <a:ext uri="{FF2B5EF4-FFF2-40B4-BE49-F238E27FC236}">
                <a16:creationId xmlns:a16="http://schemas.microsoft.com/office/drawing/2014/main" id="{0805BB29-4790-C23A-F10C-30FD706ABE4C}"/>
              </a:ext>
            </a:extLst>
          </p:cNvPr>
          <p:cNvGrpSpPr/>
          <p:nvPr/>
        </p:nvGrpSpPr>
        <p:grpSpPr>
          <a:xfrm>
            <a:off x="92532" y="6312406"/>
            <a:ext cx="12088971" cy="415023"/>
            <a:chOff x="427586" y="6403217"/>
            <a:chExt cx="8855784" cy="330924"/>
          </a:xfrm>
        </p:grpSpPr>
        <p:grpSp>
          <p:nvGrpSpPr>
            <p:cNvPr id="60" name="Group 59">
              <a:extLst>
                <a:ext uri="{FF2B5EF4-FFF2-40B4-BE49-F238E27FC236}">
                  <a16:creationId xmlns:a16="http://schemas.microsoft.com/office/drawing/2014/main" id="{B950DA3C-AAED-A950-2784-280239E729C5}"/>
                </a:ext>
              </a:extLst>
            </p:cNvPr>
            <p:cNvGrpSpPr/>
            <p:nvPr/>
          </p:nvGrpSpPr>
          <p:grpSpPr>
            <a:xfrm>
              <a:off x="427586" y="6403217"/>
              <a:ext cx="8855784" cy="330924"/>
              <a:chOff x="427586" y="6403217"/>
              <a:chExt cx="8855784" cy="330924"/>
            </a:xfrm>
          </p:grpSpPr>
          <p:cxnSp>
            <p:nvCxnSpPr>
              <p:cNvPr id="62" name="Straight Connector 61">
                <a:extLst>
                  <a:ext uri="{FF2B5EF4-FFF2-40B4-BE49-F238E27FC236}">
                    <a16:creationId xmlns:a16="http://schemas.microsoft.com/office/drawing/2014/main" id="{C22AE412-6C91-32B9-21F6-195CB25E599D}"/>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BEB16B76-0401-D076-8E58-C4036AFAE9EA}"/>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4" name="Oval 63">
                <a:extLst>
                  <a:ext uri="{FF2B5EF4-FFF2-40B4-BE49-F238E27FC236}">
                    <a16:creationId xmlns:a16="http://schemas.microsoft.com/office/drawing/2014/main" id="{42ACE445-1A70-2BB2-2078-5973AF3A6F49}"/>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5" name="Oval 64">
                <a:extLst>
                  <a:ext uri="{FF2B5EF4-FFF2-40B4-BE49-F238E27FC236}">
                    <a16:creationId xmlns:a16="http://schemas.microsoft.com/office/drawing/2014/main" id="{29006029-0B3D-41AD-053A-75A6DF65FDF2}"/>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6" name="Oval 65">
                <a:extLst>
                  <a:ext uri="{FF2B5EF4-FFF2-40B4-BE49-F238E27FC236}">
                    <a16:creationId xmlns:a16="http://schemas.microsoft.com/office/drawing/2014/main" id="{D1F7AAAB-FCA7-CB95-8F9B-3B168622E747}"/>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7" name="Oval 66">
                <a:extLst>
                  <a:ext uri="{FF2B5EF4-FFF2-40B4-BE49-F238E27FC236}">
                    <a16:creationId xmlns:a16="http://schemas.microsoft.com/office/drawing/2014/main" id="{A382D922-209F-7ED5-818F-042626908E03}"/>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8" name="TextBox 64">
                <a:extLst>
                  <a:ext uri="{FF2B5EF4-FFF2-40B4-BE49-F238E27FC236}">
                    <a16:creationId xmlns:a16="http://schemas.microsoft.com/office/drawing/2014/main" id="{4A5B0669-6E49-3208-D4B8-5DD54C471BD7}"/>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69" name="TextBox 65">
                <a:extLst>
                  <a:ext uri="{FF2B5EF4-FFF2-40B4-BE49-F238E27FC236}">
                    <a16:creationId xmlns:a16="http://schemas.microsoft.com/office/drawing/2014/main" id="{98CBDA65-8920-0E8A-04A4-68F3EA0E9054}"/>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70" name="TextBox 66">
                <a:extLst>
                  <a:ext uri="{FF2B5EF4-FFF2-40B4-BE49-F238E27FC236}">
                    <a16:creationId xmlns:a16="http://schemas.microsoft.com/office/drawing/2014/main" id="{77955F38-FB3A-6812-CB0A-A8E2CC524066}"/>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71" name="TextBox 67">
                <a:extLst>
                  <a:ext uri="{FF2B5EF4-FFF2-40B4-BE49-F238E27FC236}">
                    <a16:creationId xmlns:a16="http://schemas.microsoft.com/office/drawing/2014/main" id="{07EA076F-730C-35CF-D65E-99DC0F9F7CAA}"/>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61" name="TextBox 52">
              <a:extLst>
                <a:ext uri="{FF2B5EF4-FFF2-40B4-BE49-F238E27FC236}">
                  <a16:creationId xmlns:a16="http://schemas.microsoft.com/office/drawing/2014/main" id="{9C1F726A-6D66-0DBE-2D1F-5A13656CA1C8}"/>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72" name="Oval 71">
            <a:extLst>
              <a:ext uri="{FF2B5EF4-FFF2-40B4-BE49-F238E27FC236}">
                <a16:creationId xmlns:a16="http://schemas.microsoft.com/office/drawing/2014/main" id="{F5E76B76-9DDC-D5E3-A547-5E1CC0CBA000}"/>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3" name="Oval 72">
            <a:extLst>
              <a:ext uri="{FF2B5EF4-FFF2-40B4-BE49-F238E27FC236}">
                <a16:creationId xmlns:a16="http://schemas.microsoft.com/office/drawing/2014/main" id="{96BA74F9-CE82-39FB-1B06-A25D0FFA2A4A}"/>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4" name="TextBox 67">
            <a:extLst>
              <a:ext uri="{FF2B5EF4-FFF2-40B4-BE49-F238E27FC236}">
                <a16:creationId xmlns:a16="http://schemas.microsoft.com/office/drawing/2014/main" id="{920DE932-DC57-7B16-873B-5FE6937B6EEF}"/>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75" name="TextBox 67">
            <a:extLst>
              <a:ext uri="{FF2B5EF4-FFF2-40B4-BE49-F238E27FC236}">
                <a16:creationId xmlns:a16="http://schemas.microsoft.com/office/drawing/2014/main" id="{A0294A15-6728-4357-BEF4-3C68F0F9E00C}"/>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76" name="Rectangle 75">
            <a:extLst>
              <a:ext uri="{FF2B5EF4-FFF2-40B4-BE49-F238E27FC236}">
                <a16:creationId xmlns:a16="http://schemas.microsoft.com/office/drawing/2014/main" id="{BEBE150F-7D4E-D0CE-5D42-20C9E97E0A48}"/>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F5D27E99-E717-4A10-AE53-D3502F793B2C}"/>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ADD46B34-5F3F-F04B-2AF8-157F815AA3B9}"/>
              </a:ext>
            </a:extLst>
          </p:cNvPr>
          <p:cNvGrpSpPr/>
          <p:nvPr/>
        </p:nvGrpSpPr>
        <p:grpSpPr>
          <a:xfrm>
            <a:off x="-5" y="6264326"/>
            <a:ext cx="12202504" cy="593675"/>
            <a:chOff x="0" y="124427"/>
            <a:chExt cx="9151876" cy="470607"/>
          </a:xfrm>
        </p:grpSpPr>
        <p:sp>
          <p:nvSpPr>
            <p:cNvPr id="79" name="Rectangle 78">
              <a:extLst>
                <a:ext uri="{FF2B5EF4-FFF2-40B4-BE49-F238E27FC236}">
                  <a16:creationId xmlns:a16="http://schemas.microsoft.com/office/drawing/2014/main" id="{85105C7E-F420-ABC1-5CAF-99949CE2EBEE}"/>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80" name="Rectangle 79">
              <a:extLst>
                <a:ext uri="{FF2B5EF4-FFF2-40B4-BE49-F238E27FC236}">
                  <a16:creationId xmlns:a16="http://schemas.microsoft.com/office/drawing/2014/main" id="{80CF3810-E13C-2C98-0959-FAEEF53A308D}"/>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81" name="Group 80">
            <a:extLst>
              <a:ext uri="{FF2B5EF4-FFF2-40B4-BE49-F238E27FC236}">
                <a16:creationId xmlns:a16="http://schemas.microsoft.com/office/drawing/2014/main" id="{1841C919-00C6-187F-F3D6-071BCD769897}"/>
              </a:ext>
            </a:extLst>
          </p:cNvPr>
          <p:cNvGrpSpPr/>
          <p:nvPr/>
        </p:nvGrpSpPr>
        <p:grpSpPr>
          <a:xfrm>
            <a:off x="92532" y="6312406"/>
            <a:ext cx="12088971" cy="415023"/>
            <a:chOff x="427586" y="6403217"/>
            <a:chExt cx="8855784" cy="330924"/>
          </a:xfrm>
        </p:grpSpPr>
        <p:grpSp>
          <p:nvGrpSpPr>
            <p:cNvPr id="82" name="Group 81">
              <a:extLst>
                <a:ext uri="{FF2B5EF4-FFF2-40B4-BE49-F238E27FC236}">
                  <a16:creationId xmlns:a16="http://schemas.microsoft.com/office/drawing/2014/main" id="{10F18463-91AD-4B2A-E9B1-6D0418827F50}"/>
                </a:ext>
              </a:extLst>
            </p:cNvPr>
            <p:cNvGrpSpPr/>
            <p:nvPr/>
          </p:nvGrpSpPr>
          <p:grpSpPr>
            <a:xfrm>
              <a:off x="427586" y="6403217"/>
              <a:ext cx="8855784" cy="330924"/>
              <a:chOff x="427586" y="6403217"/>
              <a:chExt cx="8855784" cy="330924"/>
            </a:xfrm>
          </p:grpSpPr>
          <p:cxnSp>
            <p:nvCxnSpPr>
              <p:cNvPr id="84" name="Straight Connector 83">
                <a:extLst>
                  <a:ext uri="{FF2B5EF4-FFF2-40B4-BE49-F238E27FC236}">
                    <a16:creationId xmlns:a16="http://schemas.microsoft.com/office/drawing/2014/main" id="{088C7BB0-28F3-340B-06F1-6832EAE31ABB}"/>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8BC06244-FDD2-25EA-EED7-BED1728F4DB6}"/>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6" name="Oval 85">
                <a:extLst>
                  <a:ext uri="{FF2B5EF4-FFF2-40B4-BE49-F238E27FC236}">
                    <a16:creationId xmlns:a16="http://schemas.microsoft.com/office/drawing/2014/main" id="{D5CB6344-BFD4-8C47-A133-EF87D6C3CE58}"/>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7" name="Oval 86">
                <a:extLst>
                  <a:ext uri="{FF2B5EF4-FFF2-40B4-BE49-F238E27FC236}">
                    <a16:creationId xmlns:a16="http://schemas.microsoft.com/office/drawing/2014/main" id="{19BC3987-D66D-0E28-CC26-8FCC3DE9BD74}"/>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8" name="Oval 87">
                <a:extLst>
                  <a:ext uri="{FF2B5EF4-FFF2-40B4-BE49-F238E27FC236}">
                    <a16:creationId xmlns:a16="http://schemas.microsoft.com/office/drawing/2014/main" id="{B1AEF88A-F8DE-A0D5-502A-1DBFB3042416}"/>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9" name="Oval 88">
                <a:extLst>
                  <a:ext uri="{FF2B5EF4-FFF2-40B4-BE49-F238E27FC236}">
                    <a16:creationId xmlns:a16="http://schemas.microsoft.com/office/drawing/2014/main" id="{4B96CC7B-7853-B320-7CA6-08D4CD0AFBAE}"/>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0" name="TextBox 89">
                <a:extLst>
                  <a:ext uri="{FF2B5EF4-FFF2-40B4-BE49-F238E27FC236}">
                    <a16:creationId xmlns:a16="http://schemas.microsoft.com/office/drawing/2014/main" id="{AB8D9508-E957-271A-E067-F1D27EAB5527}"/>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91" name="TextBox 90">
                <a:extLst>
                  <a:ext uri="{FF2B5EF4-FFF2-40B4-BE49-F238E27FC236}">
                    <a16:creationId xmlns:a16="http://schemas.microsoft.com/office/drawing/2014/main" id="{5F89F859-FF6A-205C-818B-2C3E220A5839}"/>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92" name="TextBox 91">
                <a:extLst>
                  <a:ext uri="{FF2B5EF4-FFF2-40B4-BE49-F238E27FC236}">
                    <a16:creationId xmlns:a16="http://schemas.microsoft.com/office/drawing/2014/main" id="{FD301C55-A232-7D6A-C468-E0661D199CD5}"/>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93" name="TextBox 92">
                <a:extLst>
                  <a:ext uri="{FF2B5EF4-FFF2-40B4-BE49-F238E27FC236}">
                    <a16:creationId xmlns:a16="http://schemas.microsoft.com/office/drawing/2014/main" id="{AF4D4730-0E80-A5ED-C6A1-3DE9E2A4052D}"/>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83" name="TextBox 52">
              <a:extLst>
                <a:ext uri="{FF2B5EF4-FFF2-40B4-BE49-F238E27FC236}">
                  <a16:creationId xmlns:a16="http://schemas.microsoft.com/office/drawing/2014/main" id="{46F12484-6396-5957-E937-5F2E83F2F08B}"/>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94" name="Oval 93">
            <a:extLst>
              <a:ext uri="{FF2B5EF4-FFF2-40B4-BE49-F238E27FC236}">
                <a16:creationId xmlns:a16="http://schemas.microsoft.com/office/drawing/2014/main" id="{92D275D5-75D5-3B5A-879C-6D6D57E411B0}"/>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5" name="Oval 94">
            <a:extLst>
              <a:ext uri="{FF2B5EF4-FFF2-40B4-BE49-F238E27FC236}">
                <a16:creationId xmlns:a16="http://schemas.microsoft.com/office/drawing/2014/main" id="{C26D14D8-0FBC-B40E-CC32-7648B78905E9}"/>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6" name="TextBox 67">
            <a:extLst>
              <a:ext uri="{FF2B5EF4-FFF2-40B4-BE49-F238E27FC236}">
                <a16:creationId xmlns:a16="http://schemas.microsoft.com/office/drawing/2014/main" id="{B35816C2-EB2C-6E68-C55C-284C69D8185F}"/>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97" name="TextBox 67">
            <a:extLst>
              <a:ext uri="{FF2B5EF4-FFF2-40B4-BE49-F238E27FC236}">
                <a16:creationId xmlns:a16="http://schemas.microsoft.com/office/drawing/2014/main" id="{E191190F-06AE-85EE-E3A1-C67BE16CBD31}"/>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98" name="Rectangle 97">
            <a:extLst>
              <a:ext uri="{FF2B5EF4-FFF2-40B4-BE49-F238E27FC236}">
                <a16:creationId xmlns:a16="http://schemas.microsoft.com/office/drawing/2014/main" id="{FC5B032C-D176-751C-4451-B8663813249B}"/>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2D7FB159-70F3-9E05-7038-A92581AA4A16}"/>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ECDD0F45-79AE-8DC3-C96E-398D5111DD75}"/>
              </a:ext>
            </a:extLst>
          </p:cNvPr>
          <p:cNvGrpSpPr/>
          <p:nvPr/>
        </p:nvGrpSpPr>
        <p:grpSpPr>
          <a:xfrm>
            <a:off x="-5" y="6264326"/>
            <a:ext cx="12202504" cy="593675"/>
            <a:chOff x="0" y="124427"/>
            <a:chExt cx="9151876" cy="470607"/>
          </a:xfrm>
        </p:grpSpPr>
        <p:sp>
          <p:nvSpPr>
            <p:cNvPr id="101" name="Rectangle 100">
              <a:extLst>
                <a:ext uri="{FF2B5EF4-FFF2-40B4-BE49-F238E27FC236}">
                  <a16:creationId xmlns:a16="http://schemas.microsoft.com/office/drawing/2014/main" id="{BCE1D668-A9E6-A3A1-F35A-BB3AB6E6FBD8}"/>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102" name="Rectangle 101">
              <a:extLst>
                <a:ext uri="{FF2B5EF4-FFF2-40B4-BE49-F238E27FC236}">
                  <a16:creationId xmlns:a16="http://schemas.microsoft.com/office/drawing/2014/main" id="{45C0A1A0-CEFD-8F2A-3BE4-CC761DB5C537}"/>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103" name="Group 102">
            <a:extLst>
              <a:ext uri="{FF2B5EF4-FFF2-40B4-BE49-F238E27FC236}">
                <a16:creationId xmlns:a16="http://schemas.microsoft.com/office/drawing/2014/main" id="{B5C13460-089A-D662-B15B-37FC9BA6BD9A}"/>
              </a:ext>
            </a:extLst>
          </p:cNvPr>
          <p:cNvGrpSpPr/>
          <p:nvPr/>
        </p:nvGrpSpPr>
        <p:grpSpPr>
          <a:xfrm>
            <a:off x="92532" y="6312402"/>
            <a:ext cx="12088971" cy="533087"/>
            <a:chOff x="427586" y="6403216"/>
            <a:chExt cx="8855784" cy="425064"/>
          </a:xfrm>
        </p:grpSpPr>
        <p:grpSp>
          <p:nvGrpSpPr>
            <p:cNvPr id="104" name="Group 103">
              <a:extLst>
                <a:ext uri="{FF2B5EF4-FFF2-40B4-BE49-F238E27FC236}">
                  <a16:creationId xmlns:a16="http://schemas.microsoft.com/office/drawing/2014/main" id="{2C5B58CA-8A77-A13F-1472-51DA8C4B49BF}"/>
                </a:ext>
              </a:extLst>
            </p:cNvPr>
            <p:cNvGrpSpPr/>
            <p:nvPr/>
          </p:nvGrpSpPr>
          <p:grpSpPr>
            <a:xfrm>
              <a:off x="427586" y="6403217"/>
              <a:ext cx="8855784" cy="425063"/>
              <a:chOff x="427586" y="6403217"/>
              <a:chExt cx="8855784" cy="425063"/>
            </a:xfrm>
          </p:grpSpPr>
          <p:cxnSp>
            <p:nvCxnSpPr>
              <p:cNvPr id="106" name="Straight Connector 105">
                <a:extLst>
                  <a:ext uri="{FF2B5EF4-FFF2-40B4-BE49-F238E27FC236}">
                    <a16:creationId xmlns:a16="http://schemas.microsoft.com/office/drawing/2014/main" id="{6C0415B6-FA9F-B0E4-B16D-97183B1FCD83}"/>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C5BA3DD1-B9FF-C013-FB14-88489F940675}"/>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8" name="Oval 107">
                <a:extLst>
                  <a:ext uri="{FF2B5EF4-FFF2-40B4-BE49-F238E27FC236}">
                    <a16:creationId xmlns:a16="http://schemas.microsoft.com/office/drawing/2014/main" id="{1A2B5DC6-47A7-318E-17F7-A021B0E6C15D}"/>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9" name="Oval 108">
                <a:extLst>
                  <a:ext uri="{FF2B5EF4-FFF2-40B4-BE49-F238E27FC236}">
                    <a16:creationId xmlns:a16="http://schemas.microsoft.com/office/drawing/2014/main" id="{E615577F-5AA2-3F4C-FB0D-1A335AD854EC}"/>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0" name="Oval 109">
                <a:extLst>
                  <a:ext uri="{FF2B5EF4-FFF2-40B4-BE49-F238E27FC236}">
                    <a16:creationId xmlns:a16="http://schemas.microsoft.com/office/drawing/2014/main" id="{EAD9EC85-E7A4-4871-1EEB-C74BE4697625}"/>
                  </a:ext>
                </a:extLst>
              </p:cNvPr>
              <p:cNvSpPr/>
              <p:nvPr/>
            </p:nvSpPr>
            <p:spPr>
              <a:xfrm>
                <a:off x="4273295"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1" name="Oval 110">
                <a:extLst>
                  <a:ext uri="{FF2B5EF4-FFF2-40B4-BE49-F238E27FC236}">
                    <a16:creationId xmlns:a16="http://schemas.microsoft.com/office/drawing/2014/main" id="{D96F7C32-3189-2FF9-E1D9-5A49E98FFC24}"/>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2" name="TextBox 64">
                <a:extLst>
                  <a:ext uri="{FF2B5EF4-FFF2-40B4-BE49-F238E27FC236}">
                    <a16:creationId xmlns:a16="http://schemas.microsoft.com/office/drawing/2014/main" id="{A85F59A3-9313-95D2-FAFC-2E4EA23E55CA}"/>
                  </a:ext>
                </a:extLst>
              </p:cNvPr>
              <p:cNvSpPr txBox="1"/>
              <p:nvPr/>
            </p:nvSpPr>
            <p:spPr>
              <a:xfrm>
                <a:off x="427586" y="6411084"/>
                <a:ext cx="1489282" cy="4171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Motivation</a:t>
                </a:r>
              </a:p>
              <a:p>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113" name="TextBox 65">
                <a:extLst>
                  <a:ext uri="{FF2B5EF4-FFF2-40B4-BE49-F238E27FC236}">
                    <a16:creationId xmlns:a16="http://schemas.microsoft.com/office/drawing/2014/main" id="{F190C09A-2F74-865D-749C-83E4C7977A54}"/>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114" name="TextBox 66">
                <a:extLst>
                  <a:ext uri="{FF2B5EF4-FFF2-40B4-BE49-F238E27FC236}">
                    <a16:creationId xmlns:a16="http://schemas.microsoft.com/office/drawing/2014/main" id="{0A100AD2-A68E-045F-4AE8-B436C6D4787C}"/>
                  </a:ext>
                </a:extLst>
              </p:cNvPr>
              <p:cNvSpPr txBox="1"/>
              <p:nvPr/>
            </p:nvSpPr>
            <p:spPr>
              <a:xfrm>
                <a:off x="2872404" y="6411420"/>
                <a:ext cx="1520189" cy="23314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b="1" dirty="0">
                    <a:solidFill>
                      <a:schemeClr val="bg1"/>
                    </a:solidFill>
                    <a:latin typeface="Times New Roman" panose="02020603050405020304" pitchFamily="18" charset="0"/>
                    <a:cs typeface="Times New Roman" panose="02020603050405020304" pitchFamily="18" charset="0"/>
                  </a:rPr>
                  <a:t>Framework &amp; Hypothesis</a:t>
                </a:r>
              </a:p>
            </p:txBody>
          </p:sp>
          <p:sp>
            <p:nvSpPr>
              <p:cNvPr id="115" name="TextBox 67">
                <a:extLst>
                  <a:ext uri="{FF2B5EF4-FFF2-40B4-BE49-F238E27FC236}">
                    <a16:creationId xmlns:a16="http://schemas.microsoft.com/office/drawing/2014/main" id="{6BBC3DD4-AFBE-2D16-7EC5-BAEFBE6BACB4}"/>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b="1" dirty="0">
                  <a:solidFill>
                    <a:schemeClr val="bg1"/>
                  </a:solidFill>
                  <a:latin typeface="Times New Roman" panose="02020603050405020304" pitchFamily="18" charset="0"/>
                  <a:cs typeface="Times New Roman" panose="02020603050405020304" pitchFamily="18" charset="0"/>
                </a:endParaRPr>
              </a:p>
            </p:txBody>
          </p:sp>
        </p:grpSp>
        <p:sp>
          <p:nvSpPr>
            <p:cNvPr id="105" name="TextBox 52">
              <a:extLst>
                <a:ext uri="{FF2B5EF4-FFF2-40B4-BE49-F238E27FC236}">
                  <a16:creationId xmlns:a16="http://schemas.microsoft.com/office/drawing/2014/main" id="{7776F2A7-1DD7-CDE3-A756-B3C5B3A4163E}"/>
                </a:ext>
              </a:extLst>
            </p:cNvPr>
            <p:cNvSpPr txBox="1"/>
            <p:nvPr/>
          </p:nvSpPr>
          <p:spPr>
            <a:xfrm>
              <a:off x="5671913" y="6403216"/>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116" name="Oval 115">
            <a:extLst>
              <a:ext uri="{FF2B5EF4-FFF2-40B4-BE49-F238E27FC236}">
                <a16:creationId xmlns:a16="http://schemas.microsoft.com/office/drawing/2014/main" id="{8E416C9C-1417-EFCB-CA4B-EE79B05DCB97}"/>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7" name="Oval 116">
            <a:extLst>
              <a:ext uri="{FF2B5EF4-FFF2-40B4-BE49-F238E27FC236}">
                <a16:creationId xmlns:a16="http://schemas.microsoft.com/office/drawing/2014/main" id="{B10ECB1B-4377-B432-826B-6789416E0D3F}"/>
              </a:ext>
            </a:extLst>
          </p:cNvPr>
          <p:cNvSpPr/>
          <p:nvPr/>
        </p:nvSpPr>
        <p:spPr>
          <a:xfrm>
            <a:off x="10348487"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8" name="TextBox 67">
            <a:extLst>
              <a:ext uri="{FF2B5EF4-FFF2-40B4-BE49-F238E27FC236}">
                <a16:creationId xmlns:a16="http://schemas.microsoft.com/office/drawing/2014/main" id="{5D5B21D1-C7D8-4590-E1B5-E9D55754141F}"/>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119" name="TextBox 67">
            <a:extLst>
              <a:ext uri="{FF2B5EF4-FFF2-40B4-BE49-F238E27FC236}">
                <a16:creationId xmlns:a16="http://schemas.microsoft.com/office/drawing/2014/main" id="{B7895D88-7BCF-7A45-BFAE-63958EE39E5C}"/>
              </a:ext>
            </a:extLst>
          </p:cNvPr>
          <p:cNvSpPr txBox="1"/>
          <p:nvPr/>
        </p:nvSpPr>
        <p:spPr>
          <a:xfrm>
            <a:off x="10492264" y="633242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120" name="Rectangle 119">
            <a:extLst>
              <a:ext uri="{FF2B5EF4-FFF2-40B4-BE49-F238E27FC236}">
                <a16:creationId xmlns:a16="http://schemas.microsoft.com/office/drawing/2014/main" id="{DEFB548C-AA16-FBEE-6F2A-F02DBBD158C9}"/>
              </a:ext>
            </a:extLst>
          </p:cNvPr>
          <p:cNvSpPr/>
          <p:nvPr/>
        </p:nvSpPr>
        <p:spPr>
          <a:xfrm>
            <a:off x="9006483" y="6254397"/>
            <a:ext cx="3227407"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5D8C77F5-60BB-617A-9115-3555B931D7D7}"/>
              </a:ext>
            </a:extLst>
          </p:cNvPr>
          <p:cNvSpPr/>
          <p:nvPr/>
        </p:nvSpPr>
        <p:spPr>
          <a:xfrm>
            <a:off x="7172076" y="6295424"/>
            <a:ext cx="1811225" cy="552647"/>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52">
            <a:extLst>
              <a:ext uri="{FF2B5EF4-FFF2-40B4-BE49-F238E27FC236}">
                <a16:creationId xmlns:a16="http://schemas.microsoft.com/office/drawing/2014/main" id="{963DC448-225F-E892-D474-F4BD88C2AD92}"/>
              </a:ext>
            </a:extLst>
          </p:cNvPr>
          <p:cNvSpPr txBox="1"/>
          <p:nvPr/>
        </p:nvSpPr>
        <p:spPr>
          <a:xfrm>
            <a:off x="5540743" y="6336954"/>
            <a:ext cx="1518961"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123" name="Rectangle 122">
            <a:extLst>
              <a:ext uri="{FF2B5EF4-FFF2-40B4-BE49-F238E27FC236}">
                <a16:creationId xmlns:a16="http://schemas.microsoft.com/office/drawing/2014/main" id="{5A9CCF2D-8EAB-A99F-4948-88EE34803C8E}"/>
              </a:ext>
            </a:extLst>
          </p:cNvPr>
          <p:cNvSpPr/>
          <p:nvPr/>
        </p:nvSpPr>
        <p:spPr>
          <a:xfrm>
            <a:off x="-6476" y="6264328"/>
            <a:ext cx="7166648"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6090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36840AF-79E1-5ADE-42E0-FC4EEB735057}"/>
              </a:ext>
            </a:extLst>
          </p:cNvPr>
          <p:cNvPicPr>
            <a:picLocks noChangeAspect="1"/>
          </p:cNvPicPr>
          <p:nvPr/>
        </p:nvPicPr>
        <p:blipFill>
          <a:blip r:embed="rId3"/>
          <a:srcRect r="21690"/>
          <a:stretch>
            <a:fillRect/>
          </a:stretch>
        </p:blipFill>
        <p:spPr>
          <a:xfrm>
            <a:off x="2233080" y="2397279"/>
            <a:ext cx="8213536" cy="3372321"/>
          </a:xfrm>
          <a:prstGeom prst="rect">
            <a:avLst/>
          </a:prstGeom>
        </p:spPr>
      </p:pic>
      <p:sp>
        <p:nvSpPr>
          <p:cNvPr id="5" name="Rectangle 4"/>
          <p:cNvSpPr/>
          <p:nvPr/>
        </p:nvSpPr>
        <p:spPr>
          <a:xfrm>
            <a:off x="0" y="88588"/>
            <a:ext cx="12192000" cy="944765"/>
          </a:xfrm>
          <a:prstGeom prst="rect">
            <a:avLst/>
          </a:prstGeom>
          <a:solidFill>
            <a:schemeClr val="accent1">
              <a:lumMod val="75000"/>
            </a:schemeClr>
          </a:solidFill>
          <a:ln>
            <a:solidFill>
              <a:srgbClr val="ECF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Times New Roman" panose="02020603050405020304" pitchFamily="18" charset="0"/>
                <a:cs typeface="Times New Roman" panose="02020603050405020304" pitchFamily="18" charset="0"/>
              </a:rPr>
              <a:t>  Result</a:t>
            </a:r>
          </a:p>
        </p:txBody>
      </p:sp>
      <p:sp>
        <p:nvSpPr>
          <p:cNvPr id="38" name="Rectangle 37">
            <a:extLst>
              <a:ext uri="{FF2B5EF4-FFF2-40B4-BE49-F238E27FC236}">
                <a16:creationId xmlns:a16="http://schemas.microsoft.com/office/drawing/2014/main" id="{23504095-E475-930F-BCAD-F74AF9E751E4}"/>
              </a:ext>
            </a:extLst>
          </p:cNvPr>
          <p:cNvSpPr/>
          <p:nvPr/>
        </p:nvSpPr>
        <p:spPr>
          <a:xfrm>
            <a:off x="1848903" y="1779439"/>
            <a:ext cx="9137725" cy="502341"/>
          </a:xfrm>
          <a:prstGeom prst="rect">
            <a:avLst/>
          </a:prstGeom>
          <a:noFill/>
          <a:ln w="19050">
            <a:solidFill>
              <a:srgbClr val="735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9712B81-7A09-516D-E2A9-98161D72D0DD}"/>
              </a:ext>
            </a:extLst>
          </p:cNvPr>
          <p:cNvSpPr txBox="1"/>
          <p:nvPr/>
        </p:nvSpPr>
        <p:spPr>
          <a:xfrm>
            <a:off x="1864106" y="1845943"/>
            <a:ext cx="9078494" cy="369332"/>
          </a:xfrm>
          <a:prstGeom prst="rect">
            <a:avLst/>
          </a:prstGeom>
          <a:noFill/>
        </p:spPr>
        <p:txBody>
          <a:bodyPr wrap="square">
            <a:spAutoFit/>
          </a:bodyPr>
          <a:lstStyle/>
          <a:p>
            <a:pPr algn="ctr"/>
            <a:r>
              <a:rPr lang="en-US" sz="1800" b="1" dirty="0">
                <a:effectLst/>
                <a:latin typeface="Times New Roman" panose="02020603050405020304" pitchFamily="18" charset="0"/>
                <a:ea typeface="DengXian" panose="02010600030101010101" pitchFamily="2" charset="-122"/>
              </a:rPr>
              <a:t>Sustainable Corporate Governance Structure and Shareholder Demand</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4C8C40FC-C8CB-C244-81EA-4AB3B7FB7250}"/>
              </a:ext>
            </a:extLst>
          </p:cNvPr>
          <p:cNvSpPr txBox="1"/>
          <p:nvPr/>
        </p:nvSpPr>
        <p:spPr>
          <a:xfrm>
            <a:off x="1109036" y="287673"/>
            <a:ext cx="11240834" cy="646331"/>
          </a:xfrm>
          <a:prstGeom prst="rect">
            <a:avLst/>
          </a:prstGeom>
          <a:noFill/>
        </p:spPr>
        <p:txBody>
          <a:bodyPr wrap="square">
            <a:spAutoFit/>
          </a:bodyPr>
          <a:lstStyle/>
          <a:p>
            <a:pPr>
              <a:spcBef>
                <a:spcPts val="1200"/>
              </a:spcBef>
            </a:pPr>
            <a:r>
              <a:rPr lang="en-US" sz="1800" b="1" dirty="0">
                <a:solidFill>
                  <a:schemeClr val="bg1"/>
                </a:solidFill>
                <a:latin typeface="Times New Roman" panose="02020603050405020304" pitchFamily="18" charset="0"/>
                <a:cs typeface="Times New Roman" panose="02020603050405020304" pitchFamily="18" charset="0"/>
              </a:rPr>
              <a:t>: </a:t>
            </a:r>
            <a:r>
              <a:rPr lang="th-TH" sz="1800" b="1" dirty="0">
                <a:solidFill>
                  <a:schemeClr val="bg1"/>
                </a:solidFill>
                <a:latin typeface="Times New Roman" panose="02020603050405020304" pitchFamily="18" charset="0"/>
                <a:cs typeface="Times New Roman" panose="02020603050405020304" pitchFamily="18" charset="0"/>
              </a:rPr>
              <a:t> </a:t>
            </a:r>
            <a:r>
              <a:rPr lang="en-US" b="1" dirty="0">
                <a:solidFill>
                  <a:schemeClr val="bg1"/>
                </a:solidFill>
                <a:latin typeface="Times New Roman" panose="02020603050405020304" pitchFamily="18" charset="0"/>
                <a:cs typeface="Times New Roman" panose="02020603050405020304" pitchFamily="18" charset="0"/>
              </a:rPr>
              <a:t>Firms with higher TMT nationality diversity are more likely to prioritize ESG considerations</a:t>
            </a:r>
            <a:br>
              <a:rPr lang="en-US" b="1" dirty="0">
                <a:solidFill>
                  <a:schemeClr val="bg1"/>
                </a:solidFill>
                <a:latin typeface="Times New Roman" panose="02020603050405020304" pitchFamily="18" charset="0"/>
                <a:cs typeface="Times New Roman" panose="02020603050405020304" pitchFamily="18" charset="0"/>
              </a:rPr>
            </a:br>
            <a:r>
              <a:rPr lang="en-US" b="1" dirty="0">
                <a:solidFill>
                  <a:schemeClr val="bg1"/>
                </a:solidFill>
                <a:latin typeface="Times New Roman" panose="02020603050405020304" pitchFamily="18" charset="0"/>
                <a:cs typeface="Times New Roman" panose="02020603050405020304" pitchFamily="18" charset="0"/>
              </a:rPr>
              <a:t>   in governance structures.</a:t>
            </a:r>
          </a:p>
        </p:txBody>
      </p:sp>
      <p:sp>
        <p:nvSpPr>
          <p:cNvPr id="2" name="TextBox 1">
            <a:extLst>
              <a:ext uri="{FF2B5EF4-FFF2-40B4-BE49-F238E27FC236}">
                <a16:creationId xmlns:a16="http://schemas.microsoft.com/office/drawing/2014/main" id="{D2B71B11-83C6-0857-045C-DA757CD1FC8A}"/>
              </a:ext>
            </a:extLst>
          </p:cNvPr>
          <p:cNvSpPr txBox="1"/>
          <p:nvPr/>
        </p:nvSpPr>
        <p:spPr>
          <a:xfrm>
            <a:off x="11816797" y="5830487"/>
            <a:ext cx="479557" cy="369332"/>
          </a:xfrm>
          <a:prstGeom prst="rect">
            <a:avLst/>
          </a:prstGeom>
          <a:noFill/>
        </p:spPr>
        <p:txBody>
          <a:bodyPr wrap="square" rtlCol="0">
            <a:spAutoFit/>
          </a:bodyPr>
          <a:lstStyle/>
          <a:p>
            <a:r>
              <a:rPr lang="en-US" dirty="0"/>
              <a:t>18</a:t>
            </a:r>
          </a:p>
        </p:txBody>
      </p:sp>
      <p:sp>
        <p:nvSpPr>
          <p:cNvPr id="37" name="Rectangle 36">
            <a:extLst>
              <a:ext uri="{FF2B5EF4-FFF2-40B4-BE49-F238E27FC236}">
                <a16:creationId xmlns:a16="http://schemas.microsoft.com/office/drawing/2014/main" id="{D95A3278-7068-216C-AA82-F0FBF8E54985}"/>
              </a:ext>
            </a:extLst>
          </p:cNvPr>
          <p:cNvSpPr/>
          <p:nvPr/>
        </p:nvSpPr>
        <p:spPr>
          <a:xfrm>
            <a:off x="2347218" y="3634336"/>
            <a:ext cx="8040594" cy="518471"/>
          </a:xfrm>
          <a:prstGeom prst="rect">
            <a:avLst/>
          </a:prstGeom>
          <a:noFill/>
          <a:ln w="28575">
            <a:solidFill>
              <a:srgbClr val="735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4D15B95-3D4E-28E4-1467-5B8DC6572338}"/>
              </a:ext>
            </a:extLst>
          </p:cNvPr>
          <p:cNvSpPr/>
          <p:nvPr/>
        </p:nvSpPr>
        <p:spPr>
          <a:xfrm>
            <a:off x="7145" y="1143088"/>
            <a:ext cx="3171990" cy="592466"/>
          </a:xfrm>
          <a:prstGeom prst="rect">
            <a:avLst/>
          </a:prstGeom>
          <a:solidFill>
            <a:srgbClr val="7357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The Underlying Mechanism</a:t>
            </a:r>
          </a:p>
        </p:txBody>
      </p:sp>
      <p:grpSp>
        <p:nvGrpSpPr>
          <p:cNvPr id="26" name="Group 25">
            <a:extLst>
              <a:ext uri="{FF2B5EF4-FFF2-40B4-BE49-F238E27FC236}">
                <a16:creationId xmlns:a16="http://schemas.microsoft.com/office/drawing/2014/main" id="{CCDE928D-957F-62F2-EC8C-AE29995B858A}"/>
              </a:ext>
            </a:extLst>
          </p:cNvPr>
          <p:cNvGrpSpPr/>
          <p:nvPr/>
        </p:nvGrpSpPr>
        <p:grpSpPr>
          <a:xfrm>
            <a:off x="-5" y="6264326"/>
            <a:ext cx="12202504" cy="593675"/>
            <a:chOff x="0" y="124427"/>
            <a:chExt cx="9151876" cy="470607"/>
          </a:xfrm>
        </p:grpSpPr>
        <p:sp>
          <p:nvSpPr>
            <p:cNvPr id="28" name="Rectangle 27">
              <a:extLst>
                <a:ext uri="{FF2B5EF4-FFF2-40B4-BE49-F238E27FC236}">
                  <a16:creationId xmlns:a16="http://schemas.microsoft.com/office/drawing/2014/main" id="{BC72261C-653B-029E-1D17-961C4CEBAE71}"/>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29" name="Rectangle 28">
              <a:extLst>
                <a:ext uri="{FF2B5EF4-FFF2-40B4-BE49-F238E27FC236}">
                  <a16:creationId xmlns:a16="http://schemas.microsoft.com/office/drawing/2014/main" id="{C67BD555-0D82-D708-B33A-206ABD06C368}"/>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30" name="Group 29">
            <a:extLst>
              <a:ext uri="{FF2B5EF4-FFF2-40B4-BE49-F238E27FC236}">
                <a16:creationId xmlns:a16="http://schemas.microsoft.com/office/drawing/2014/main" id="{54F1FAC2-409C-FE81-D049-808628FBCC4C}"/>
              </a:ext>
            </a:extLst>
          </p:cNvPr>
          <p:cNvGrpSpPr/>
          <p:nvPr/>
        </p:nvGrpSpPr>
        <p:grpSpPr>
          <a:xfrm>
            <a:off x="92532" y="6312406"/>
            <a:ext cx="12088971" cy="415023"/>
            <a:chOff x="427586" y="6403217"/>
            <a:chExt cx="8855784" cy="330924"/>
          </a:xfrm>
        </p:grpSpPr>
        <p:grpSp>
          <p:nvGrpSpPr>
            <p:cNvPr id="32" name="Group 31">
              <a:extLst>
                <a:ext uri="{FF2B5EF4-FFF2-40B4-BE49-F238E27FC236}">
                  <a16:creationId xmlns:a16="http://schemas.microsoft.com/office/drawing/2014/main" id="{9F583708-DAD1-90C5-5AB7-E5B433CF310C}"/>
                </a:ext>
              </a:extLst>
            </p:cNvPr>
            <p:cNvGrpSpPr/>
            <p:nvPr/>
          </p:nvGrpSpPr>
          <p:grpSpPr>
            <a:xfrm>
              <a:off x="427586" y="6403217"/>
              <a:ext cx="8855784" cy="330924"/>
              <a:chOff x="427586" y="6403217"/>
              <a:chExt cx="8855784" cy="330924"/>
            </a:xfrm>
          </p:grpSpPr>
          <p:cxnSp>
            <p:nvCxnSpPr>
              <p:cNvPr id="34" name="Straight Connector 33">
                <a:extLst>
                  <a:ext uri="{FF2B5EF4-FFF2-40B4-BE49-F238E27FC236}">
                    <a16:creationId xmlns:a16="http://schemas.microsoft.com/office/drawing/2014/main" id="{7B4822DD-D997-F2D0-CCCE-8123ED6F6126}"/>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AE744951-2991-AA8C-46FC-D1B7D4B73A7D}"/>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Oval 39">
                <a:extLst>
                  <a:ext uri="{FF2B5EF4-FFF2-40B4-BE49-F238E27FC236}">
                    <a16:creationId xmlns:a16="http://schemas.microsoft.com/office/drawing/2014/main" id="{53DF7B9E-3263-1E19-1378-A2E721B72E1E}"/>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Oval 40">
                <a:extLst>
                  <a:ext uri="{FF2B5EF4-FFF2-40B4-BE49-F238E27FC236}">
                    <a16:creationId xmlns:a16="http://schemas.microsoft.com/office/drawing/2014/main" id="{0EC75877-B733-EA42-4D13-2AE6FF3054F5}"/>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Oval 42">
                <a:extLst>
                  <a:ext uri="{FF2B5EF4-FFF2-40B4-BE49-F238E27FC236}">
                    <a16:creationId xmlns:a16="http://schemas.microsoft.com/office/drawing/2014/main" id="{FCC31210-ABC4-84FC-27F9-A505004814B8}"/>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Oval 43">
                <a:extLst>
                  <a:ext uri="{FF2B5EF4-FFF2-40B4-BE49-F238E27FC236}">
                    <a16:creationId xmlns:a16="http://schemas.microsoft.com/office/drawing/2014/main" id="{2F8DC287-A016-3390-6E0B-27331655C39A}"/>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TextBox 64">
                <a:extLst>
                  <a:ext uri="{FF2B5EF4-FFF2-40B4-BE49-F238E27FC236}">
                    <a16:creationId xmlns:a16="http://schemas.microsoft.com/office/drawing/2014/main" id="{10BA2CA9-4FBD-A964-5C44-8987AA8E1667}"/>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46" name="TextBox 65">
                <a:extLst>
                  <a:ext uri="{FF2B5EF4-FFF2-40B4-BE49-F238E27FC236}">
                    <a16:creationId xmlns:a16="http://schemas.microsoft.com/office/drawing/2014/main" id="{9FC95405-3009-43E9-B273-AE7A761C6239}"/>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47" name="TextBox 66">
                <a:extLst>
                  <a:ext uri="{FF2B5EF4-FFF2-40B4-BE49-F238E27FC236}">
                    <a16:creationId xmlns:a16="http://schemas.microsoft.com/office/drawing/2014/main" id="{20FB7EEF-40A6-9635-79C6-3997C7E65FDE}"/>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48" name="TextBox 67">
                <a:extLst>
                  <a:ext uri="{FF2B5EF4-FFF2-40B4-BE49-F238E27FC236}">
                    <a16:creationId xmlns:a16="http://schemas.microsoft.com/office/drawing/2014/main" id="{7F0F2BC0-A5EA-AE29-DB7B-E87205FDF8C4}"/>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grpSp>
        <p:sp>
          <p:nvSpPr>
            <p:cNvPr id="33" name="TextBox 52">
              <a:extLst>
                <a:ext uri="{FF2B5EF4-FFF2-40B4-BE49-F238E27FC236}">
                  <a16:creationId xmlns:a16="http://schemas.microsoft.com/office/drawing/2014/main" id="{A9F45F2D-3FC6-A68E-D210-98DFD4F9E78A}"/>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49" name="Oval 48">
            <a:extLst>
              <a:ext uri="{FF2B5EF4-FFF2-40B4-BE49-F238E27FC236}">
                <a16:creationId xmlns:a16="http://schemas.microsoft.com/office/drawing/2014/main" id="{F778BD99-62E8-DD7F-A085-61DEEE35EDDD}"/>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Oval 49">
            <a:extLst>
              <a:ext uri="{FF2B5EF4-FFF2-40B4-BE49-F238E27FC236}">
                <a16:creationId xmlns:a16="http://schemas.microsoft.com/office/drawing/2014/main" id="{7D098BFA-9317-CB08-C28A-A1F2A9A164C2}"/>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TextBox 67">
            <a:extLst>
              <a:ext uri="{FF2B5EF4-FFF2-40B4-BE49-F238E27FC236}">
                <a16:creationId xmlns:a16="http://schemas.microsoft.com/office/drawing/2014/main" id="{28121B21-6AA2-7293-FD88-85D17D442E7E}"/>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52" name="TextBox 67">
            <a:extLst>
              <a:ext uri="{FF2B5EF4-FFF2-40B4-BE49-F238E27FC236}">
                <a16:creationId xmlns:a16="http://schemas.microsoft.com/office/drawing/2014/main" id="{18E63826-DF97-1963-B83D-FC83E86F1034}"/>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53" name="Rectangle 52">
            <a:extLst>
              <a:ext uri="{FF2B5EF4-FFF2-40B4-BE49-F238E27FC236}">
                <a16:creationId xmlns:a16="http://schemas.microsoft.com/office/drawing/2014/main" id="{BFC478A5-FF7F-91FD-F259-96D0C6E4ABD5}"/>
              </a:ext>
            </a:extLst>
          </p:cNvPr>
          <p:cNvSpPr/>
          <p:nvPr/>
        </p:nvSpPr>
        <p:spPr>
          <a:xfrm>
            <a:off x="8930512" y="6286457"/>
            <a:ext cx="332525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2D797444-EE03-CCF1-72CF-E50D8623DFAF}"/>
              </a:ext>
            </a:extLst>
          </p:cNvPr>
          <p:cNvSpPr/>
          <p:nvPr/>
        </p:nvSpPr>
        <p:spPr>
          <a:xfrm>
            <a:off x="7176911" y="6276839"/>
            <a:ext cx="1724404" cy="581161"/>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CE05813-B337-4183-FB4C-6C312C35AFA7}"/>
              </a:ext>
            </a:extLst>
          </p:cNvPr>
          <p:cNvSpPr/>
          <p:nvPr/>
        </p:nvSpPr>
        <p:spPr>
          <a:xfrm>
            <a:off x="17778" y="6251813"/>
            <a:ext cx="7138137" cy="606187"/>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B3FB0874-00B9-59B4-6C16-3EC010C09BA1}"/>
              </a:ext>
            </a:extLst>
          </p:cNvPr>
          <p:cNvGrpSpPr/>
          <p:nvPr/>
        </p:nvGrpSpPr>
        <p:grpSpPr>
          <a:xfrm>
            <a:off x="-5" y="6264326"/>
            <a:ext cx="12202504" cy="593675"/>
            <a:chOff x="0" y="124427"/>
            <a:chExt cx="9151876" cy="470607"/>
          </a:xfrm>
        </p:grpSpPr>
        <p:sp>
          <p:nvSpPr>
            <p:cNvPr id="57" name="Rectangle 56">
              <a:extLst>
                <a:ext uri="{FF2B5EF4-FFF2-40B4-BE49-F238E27FC236}">
                  <a16:creationId xmlns:a16="http://schemas.microsoft.com/office/drawing/2014/main" id="{6EF2C39A-457B-BEC7-ED98-13B805B0DCE9}"/>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58" name="Rectangle 57">
              <a:extLst>
                <a:ext uri="{FF2B5EF4-FFF2-40B4-BE49-F238E27FC236}">
                  <a16:creationId xmlns:a16="http://schemas.microsoft.com/office/drawing/2014/main" id="{DB033AE4-A3E6-EA95-3088-FEC20C75023D}"/>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59" name="Group 58">
            <a:extLst>
              <a:ext uri="{FF2B5EF4-FFF2-40B4-BE49-F238E27FC236}">
                <a16:creationId xmlns:a16="http://schemas.microsoft.com/office/drawing/2014/main" id="{34F06F7B-BDD3-2D45-47A5-6CE6B64D044E}"/>
              </a:ext>
            </a:extLst>
          </p:cNvPr>
          <p:cNvGrpSpPr/>
          <p:nvPr/>
        </p:nvGrpSpPr>
        <p:grpSpPr>
          <a:xfrm>
            <a:off x="92532" y="6312406"/>
            <a:ext cx="12088971" cy="415023"/>
            <a:chOff x="427586" y="6403217"/>
            <a:chExt cx="8855784" cy="330924"/>
          </a:xfrm>
        </p:grpSpPr>
        <p:grpSp>
          <p:nvGrpSpPr>
            <p:cNvPr id="60" name="Group 59">
              <a:extLst>
                <a:ext uri="{FF2B5EF4-FFF2-40B4-BE49-F238E27FC236}">
                  <a16:creationId xmlns:a16="http://schemas.microsoft.com/office/drawing/2014/main" id="{D046159E-1D7C-1838-9E6E-4E440AAB473B}"/>
                </a:ext>
              </a:extLst>
            </p:cNvPr>
            <p:cNvGrpSpPr/>
            <p:nvPr/>
          </p:nvGrpSpPr>
          <p:grpSpPr>
            <a:xfrm>
              <a:off x="427586" y="6403217"/>
              <a:ext cx="8855784" cy="330924"/>
              <a:chOff x="427586" y="6403217"/>
              <a:chExt cx="8855784" cy="330924"/>
            </a:xfrm>
          </p:grpSpPr>
          <p:cxnSp>
            <p:nvCxnSpPr>
              <p:cNvPr id="62" name="Straight Connector 61">
                <a:extLst>
                  <a:ext uri="{FF2B5EF4-FFF2-40B4-BE49-F238E27FC236}">
                    <a16:creationId xmlns:a16="http://schemas.microsoft.com/office/drawing/2014/main" id="{5CB1E3BF-C87A-DD91-0364-A11DD8838148}"/>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B893BCD4-14AA-4D9F-F725-C0B6E213F0A9}"/>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4" name="Oval 63">
                <a:extLst>
                  <a:ext uri="{FF2B5EF4-FFF2-40B4-BE49-F238E27FC236}">
                    <a16:creationId xmlns:a16="http://schemas.microsoft.com/office/drawing/2014/main" id="{DEE8D6C7-F630-CFB8-2A5E-C4A0472914F8}"/>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5" name="Oval 64">
                <a:extLst>
                  <a:ext uri="{FF2B5EF4-FFF2-40B4-BE49-F238E27FC236}">
                    <a16:creationId xmlns:a16="http://schemas.microsoft.com/office/drawing/2014/main" id="{76B0B5EF-9025-A1AB-5B83-D97B6822F9F0}"/>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6" name="Oval 65">
                <a:extLst>
                  <a:ext uri="{FF2B5EF4-FFF2-40B4-BE49-F238E27FC236}">
                    <a16:creationId xmlns:a16="http://schemas.microsoft.com/office/drawing/2014/main" id="{72BB1655-B444-5892-E586-1661E52AEC13}"/>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7" name="Oval 66">
                <a:extLst>
                  <a:ext uri="{FF2B5EF4-FFF2-40B4-BE49-F238E27FC236}">
                    <a16:creationId xmlns:a16="http://schemas.microsoft.com/office/drawing/2014/main" id="{8490939A-2B27-35EB-BE30-C465D2BC4612}"/>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8" name="TextBox 64">
                <a:extLst>
                  <a:ext uri="{FF2B5EF4-FFF2-40B4-BE49-F238E27FC236}">
                    <a16:creationId xmlns:a16="http://schemas.microsoft.com/office/drawing/2014/main" id="{B08C11F0-FDE0-BE30-020E-30C9E82CD776}"/>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69" name="TextBox 65">
                <a:extLst>
                  <a:ext uri="{FF2B5EF4-FFF2-40B4-BE49-F238E27FC236}">
                    <a16:creationId xmlns:a16="http://schemas.microsoft.com/office/drawing/2014/main" id="{47A0E791-3138-01CF-48C8-2EC2DD5B9475}"/>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70" name="TextBox 66">
                <a:extLst>
                  <a:ext uri="{FF2B5EF4-FFF2-40B4-BE49-F238E27FC236}">
                    <a16:creationId xmlns:a16="http://schemas.microsoft.com/office/drawing/2014/main" id="{6127EC7D-624E-1CE3-35CA-BF51F7CE57BB}"/>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71" name="TextBox 67">
                <a:extLst>
                  <a:ext uri="{FF2B5EF4-FFF2-40B4-BE49-F238E27FC236}">
                    <a16:creationId xmlns:a16="http://schemas.microsoft.com/office/drawing/2014/main" id="{A9C6E72B-B097-011C-59B2-8318269641C3}"/>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61" name="TextBox 52">
              <a:extLst>
                <a:ext uri="{FF2B5EF4-FFF2-40B4-BE49-F238E27FC236}">
                  <a16:creationId xmlns:a16="http://schemas.microsoft.com/office/drawing/2014/main" id="{8BFA4CCD-88DB-67EB-F250-ADA32AB6406A}"/>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72" name="Oval 71">
            <a:extLst>
              <a:ext uri="{FF2B5EF4-FFF2-40B4-BE49-F238E27FC236}">
                <a16:creationId xmlns:a16="http://schemas.microsoft.com/office/drawing/2014/main" id="{02C21377-AD3B-040F-968F-7DD5DD46B4E7}"/>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3" name="Oval 72">
            <a:extLst>
              <a:ext uri="{FF2B5EF4-FFF2-40B4-BE49-F238E27FC236}">
                <a16:creationId xmlns:a16="http://schemas.microsoft.com/office/drawing/2014/main" id="{986BBAD3-4FB7-BF86-FEB8-4CA95C4B4C9F}"/>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4" name="TextBox 67">
            <a:extLst>
              <a:ext uri="{FF2B5EF4-FFF2-40B4-BE49-F238E27FC236}">
                <a16:creationId xmlns:a16="http://schemas.microsoft.com/office/drawing/2014/main" id="{B97EF3A4-ED77-9516-7885-3586C5FBBC37}"/>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75" name="TextBox 67">
            <a:extLst>
              <a:ext uri="{FF2B5EF4-FFF2-40B4-BE49-F238E27FC236}">
                <a16:creationId xmlns:a16="http://schemas.microsoft.com/office/drawing/2014/main" id="{42281F0C-5290-DB6F-59D8-506E184396AA}"/>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76" name="Rectangle 75">
            <a:extLst>
              <a:ext uri="{FF2B5EF4-FFF2-40B4-BE49-F238E27FC236}">
                <a16:creationId xmlns:a16="http://schemas.microsoft.com/office/drawing/2014/main" id="{DADBAA40-BDE4-2189-6E93-CABAB8E0767B}"/>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A591647-D643-450D-025C-57D58DBB9038}"/>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E4D0E82D-61E5-C108-B407-11B4E2CA2966}"/>
              </a:ext>
            </a:extLst>
          </p:cNvPr>
          <p:cNvGrpSpPr/>
          <p:nvPr/>
        </p:nvGrpSpPr>
        <p:grpSpPr>
          <a:xfrm>
            <a:off x="-5" y="6264326"/>
            <a:ext cx="12202504" cy="593675"/>
            <a:chOff x="0" y="124427"/>
            <a:chExt cx="9151876" cy="470607"/>
          </a:xfrm>
        </p:grpSpPr>
        <p:sp>
          <p:nvSpPr>
            <p:cNvPr id="79" name="Rectangle 78">
              <a:extLst>
                <a:ext uri="{FF2B5EF4-FFF2-40B4-BE49-F238E27FC236}">
                  <a16:creationId xmlns:a16="http://schemas.microsoft.com/office/drawing/2014/main" id="{5C10E2CD-6D60-4866-8866-52AC353185D7}"/>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80" name="Rectangle 79">
              <a:extLst>
                <a:ext uri="{FF2B5EF4-FFF2-40B4-BE49-F238E27FC236}">
                  <a16:creationId xmlns:a16="http://schemas.microsoft.com/office/drawing/2014/main" id="{604583AE-F1DE-2E26-C7AB-988FA76C8E12}"/>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81" name="Group 80">
            <a:extLst>
              <a:ext uri="{FF2B5EF4-FFF2-40B4-BE49-F238E27FC236}">
                <a16:creationId xmlns:a16="http://schemas.microsoft.com/office/drawing/2014/main" id="{FCB94435-DE6C-4774-3624-6B26CAF1685D}"/>
              </a:ext>
            </a:extLst>
          </p:cNvPr>
          <p:cNvGrpSpPr/>
          <p:nvPr/>
        </p:nvGrpSpPr>
        <p:grpSpPr>
          <a:xfrm>
            <a:off x="92532" y="6312406"/>
            <a:ext cx="12088971" cy="415023"/>
            <a:chOff x="427586" y="6403217"/>
            <a:chExt cx="8855784" cy="330924"/>
          </a:xfrm>
        </p:grpSpPr>
        <p:grpSp>
          <p:nvGrpSpPr>
            <p:cNvPr id="82" name="Group 81">
              <a:extLst>
                <a:ext uri="{FF2B5EF4-FFF2-40B4-BE49-F238E27FC236}">
                  <a16:creationId xmlns:a16="http://schemas.microsoft.com/office/drawing/2014/main" id="{C23B05D9-D0B1-AA30-B865-6F76E403B04F}"/>
                </a:ext>
              </a:extLst>
            </p:cNvPr>
            <p:cNvGrpSpPr/>
            <p:nvPr/>
          </p:nvGrpSpPr>
          <p:grpSpPr>
            <a:xfrm>
              <a:off x="427586" y="6403217"/>
              <a:ext cx="8855784" cy="330924"/>
              <a:chOff x="427586" y="6403217"/>
              <a:chExt cx="8855784" cy="330924"/>
            </a:xfrm>
          </p:grpSpPr>
          <p:cxnSp>
            <p:nvCxnSpPr>
              <p:cNvPr id="84" name="Straight Connector 83">
                <a:extLst>
                  <a:ext uri="{FF2B5EF4-FFF2-40B4-BE49-F238E27FC236}">
                    <a16:creationId xmlns:a16="http://schemas.microsoft.com/office/drawing/2014/main" id="{03E6D6CC-C229-E068-ED17-1D17C3D2F3AE}"/>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67BA19D0-D6EE-7D65-961C-75737D1BF5FA}"/>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6" name="Oval 85">
                <a:extLst>
                  <a:ext uri="{FF2B5EF4-FFF2-40B4-BE49-F238E27FC236}">
                    <a16:creationId xmlns:a16="http://schemas.microsoft.com/office/drawing/2014/main" id="{66053918-C93D-6F46-E816-C038C45F5512}"/>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7" name="Oval 86">
                <a:extLst>
                  <a:ext uri="{FF2B5EF4-FFF2-40B4-BE49-F238E27FC236}">
                    <a16:creationId xmlns:a16="http://schemas.microsoft.com/office/drawing/2014/main" id="{DE4F2DA2-C943-48EC-9F9D-11C8A601A573}"/>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8" name="Oval 87">
                <a:extLst>
                  <a:ext uri="{FF2B5EF4-FFF2-40B4-BE49-F238E27FC236}">
                    <a16:creationId xmlns:a16="http://schemas.microsoft.com/office/drawing/2014/main" id="{B001692C-E40A-0832-C04B-54D8BC9F6FB4}"/>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9" name="Oval 88">
                <a:extLst>
                  <a:ext uri="{FF2B5EF4-FFF2-40B4-BE49-F238E27FC236}">
                    <a16:creationId xmlns:a16="http://schemas.microsoft.com/office/drawing/2014/main" id="{6D1386F3-B64A-9FF0-83D8-6812E3EA6DC5}"/>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0" name="TextBox 89">
                <a:extLst>
                  <a:ext uri="{FF2B5EF4-FFF2-40B4-BE49-F238E27FC236}">
                    <a16:creationId xmlns:a16="http://schemas.microsoft.com/office/drawing/2014/main" id="{D293F5D4-6938-3C7E-889C-36F8F72929EE}"/>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91" name="TextBox 90">
                <a:extLst>
                  <a:ext uri="{FF2B5EF4-FFF2-40B4-BE49-F238E27FC236}">
                    <a16:creationId xmlns:a16="http://schemas.microsoft.com/office/drawing/2014/main" id="{650E572B-8603-01C1-3FF2-2F6221D5D9EF}"/>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92" name="TextBox 91">
                <a:extLst>
                  <a:ext uri="{FF2B5EF4-FFF2-40B4-BE49-F238E27FC236}">
                    <a16:creationId xmlns:a16="http://schemas.microsoft.com/office/drawing/2014/main" id="{0D89D893-ADCF-4E92-E734-F7132C4C0C8F}"/>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93" name="TextBox 92">
                <a:extLst>
                  <a:ext uri="{FF2B5EF4-FFF2-40B4-BE49-F238E27FC236}">
                    <a16:creationId xmlns:a16="http://schemas.microsoft.com/office/drawing/2014/main" id="{2F5CC21A-672A-2BCB-DBD2-B9547A226AB4}"/>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83" name="TextBox 52">
              <a:extLst>
                <a:ext uri="{FF2B5EF4-FFF2-40B4-BE49-F238E27FC236}">
                  <a16:creationId xmlns:a16="http://schemas.microsoft.com/office/drawing/2014/main" id="{86D25B6E-2733-04A4-4F7C-A8292DDBDBCC}"/>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94" name="Oval 93">
            <a:extLst>
              <a:ext uri="{FF2B5EF4-FFF2-40B4-BE49-F238E27FC236}">
                <a16:creationId xmlns:a16="http://schemas.microsoft.com/office/drawing/2014/main" id="{E3870490-E165-C750-1AB9-C6155C7F7643}"/>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5" name="Oval 94">
            <a:extLst>
              <a:ext uri="{FF2B5EF4-FFF2-40B4-BE49-F238E27FC236}">
                <a16:creationId xmlns:a16="http://schemas.microsoft.com/office/drawing/2014/main" id="{B5D0626A-E43C-9A80-E713-5767B2318747}"/>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6" name="TextBox 67">
            <a:extLst>
              <a:ext uri="{FF2B5EF4-FFF2-40B4-BE49-F238E27FC236}">
                <a16:creationId xmlns:a16="http://schemas.microsoft.com/office/drawing/2014/main" id="{1FA05E75-FFDF-09DE-5033-CD914F5A801F}"/>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97" name="TextBox 67">
            <a:extLst>
              <a:ext uri="{FF2B5EF4-FFF2-40B4-BE49-F238E27FC236}">
                <a16:creationId xmlns:a16="http://schemas.microsoft.com/office/drawing/2014/main" id="{D9729858-A56B-2712-E3F9-9AF27299F86C}"/>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98" name="Rectangle 97">
            <a:extLst>
              <a:ext uri="{FF2B5EF4-FFF2-40B4-BE49-F238E27FC236}">
                <a16:creationId xmlns:a16="http://schemas.microsoft.com/office/drawing/2014/main" id="{526B4D09-A6CB-1586-88A7-17B59AC52C5E}"/>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2B76CC83-B855-8677-D804-B6447E129A2D}"/>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60B24FFB-8F13-7CB4-6D8E-A8B71627B56B}"/>
              </a:ext>
            </a:extLst>
          </p:cNvPr>
          <p:cNvGrpSpPr/>
          <p:nvPr/>
        </p:nvGrpSpPr>
        <p:grpSpPr>
          <a:xfrm>
            <a:off x="-5" y="6264326"/>
            <a:ext cx="12202504" cy="593675"/>
            <a:chOff x="0" y="124427"/>
            <a:chExt cx="9151876" cy="470607"/>
          </a:xfrm>
        </p:grpSpPr>
        <p:sp>
          <p:nvSpPr>
            <p:cNvPr id="101" name="Rectangle 100">
              <a:extLst>
                <a:ext uri="{FF2B5EF4-FFF2-40B4-BE49-F238E27FC236}">
                  <a16:creationId xmlns:a16="http://schemas.microsoft.com/office/drawing/2014/main" id="{F5A3D361-BADA-5EE8-1B5B-56C9FE7AE902}"/>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102" name="Rectangle 101">
              <a:extLst>
                <a:ext uri="{FF2B5EF4-FFF2-40B4-BE49-F238E27FC236}">
                  <a16:creationId xmlns:a16="http://schemas.microsoft.com/office/drawing/2014/main" id="{FAC8B021-E4B0-065D-B866-751DE830F30D}"/>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103" name="Group 102">
            <a:extLst>
              <a:ext uri="{FF2B5EF4-FFF2-40B4-BE49-F238E27FC236}">
                <a16:creationId xmlns:a16="http://schemas.microsoft.com/office/drawing/2014/main" id="{7A58D0E6-5148-F88D-71FE-AD94CC54AA2D}"/>
              </a:ext>
            </a:extLst>
          </p:cNvPr>
          <p:cNvGrpSpPr/>
          <p:nvPr/>
        </p:nvGrpSpPr>
        <p:grpSpPr>
          <a:xfrm>
            <a:off x="92532" y="6312402"/>
            <a:ext cx="12088971" cy="533087"/>
            <a:chOff x="427586" y="6403216"/>
            <a:chExt cx="8855784" cy="425064"/>
          </a:xfrm>
        </p:grpSpPr>
        <p:grpSp>
          <p:nvGrpSpPr>
            <p:cNvPr id="104" name="Group 103">
              <a:extLst>
                <a:ext uri="{FF2B5EF4-FFF2-40B4-BE49-F238E27FC236}">
                  <a16:creationId xmlns:a16="http://schemas.microsoft.com/office/drawing/2014/main" id="{DFDC3CCD-0C88-BA10-549F-88299B73CF34}"/>
                </a:ext>
              </a:extLst>
            </p:cNvPr>
            <p:cNvGrpSpPr/>
            <p:nvPr/>
          </p:nvGrpSpPr>
          <p:grpSpPr>
            <a:xfrm>
              <a:off x="427586" y="6403217"/>
              <a:ext cx="8855784" cy="425063"/>
              <a:chOff x="427586" y="6403217"/>
              <a:chExt cx="8855784" cy="425063"/>
            </a:xfrm>
          </p:grpSpPr>
          <p:cxnSp>
            <p:nvCxnSpPr>
              <p:cNvPr id="106" name="Straight Connector 105">
                <a:extLst>
                  <a:ext uri="{FF2B5EF4-FFF2-40B4-BE49-F238E27FC236}">
                    <a16:creationId xmlns:a16="http://schemas.microsoft.com/office/drawing/2014/main" id="{DF49D35F-552A-9E5C-5B19-1B959D49FFC4}"/>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7B1989A7-9995-51F0-3E53-9FDBB6009F57}"/>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8" name="Oval 107">
                <a:extLst>
                  <a:ext uri="{FF2B5EF4-FFF2-40B4-BE49-F238E27FC236}">
                    <a16:creationId xmlns:a16="http://schemas.microsoft.com/office/drawing/2014/main" id="{2A3C76D4-AD59-7FF3-701F-A36A24CB2F34}"/>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9" name="Oval 108">
                <a:extLst>
                  <a:ext uri="{FF2B5EF4-FFF2-40B4-BE49-F238E27FC236}">
                    <a16:creationId xmlns:a16="http://schemas.microsoft.com/office/drawing/2014/main" id="{8F3A314E-DF8F-8538-1C62-14565DC926EF}"/>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0" name="Oval 109">
                <a:extLst>
                  <a:ext uri="{FF2B5EF4-FFF2-40B4-BE49-F238E27FC236}">
                    <a16:creationId xmlns:a16="http://schemas.microsoft.com/office/drawing/2014/main" id="{66D14F49-C9A7-977E-56A5-A9F309F36A63}"/>
                  </a:ext>
                </a:extLst>
              </p:cNvPr>
              <p:cNvSpPr/>
              <p:nvPr/>
            </p:nvSpPr>
            <p:spPr>
              <a:xfrm>
                <a:off x="4273295"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1" name="Oval 110">
                <a:extLst>
                  <a:ext uri="{FF2B5EF4-FFF2-40B4-BE49-F238E27FC236}">
                    <a16:creationId xmlns:a16="http://schemas.microsoft.com/office/drawing/2014/main" id="{F26B9CC2-B9CA-04D2-3EE3-2999F21CF1D2}"/>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2" name="TextBox 64">
                <a:extLst>
                  <a:ext uri="{FF2B5EF4-FFF2-40B4-BE49-F238E27FC236}">
                    <a16:creationId xmlns:a16="http://schemas.microsoft.com/office/drawing/2014/main" id="{234F9391-0119-954E-238B-E3189ECB1160}"/>
                  </a:ext>
                </a:extLst>
              </p:cNvPr>
              <p:cNvSpPr txBox="1"/>
              <p:nvPr/>
            </p:nvSpPr>
            <p:spPr>
              <a:xfrm>
                <a:off x="427586" y="6411084"/>
                <a:ext cx="1489282" cy="4171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Motivation</a:t>
                </a:r>
              </a:p>
              <a:p>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113" name="TextBox 65">
                <a:extLst>
                  <a:ext uri="{FF2B5EF4-FFF2-40B4-BE49-F238E27FC236}">
                    <a16:creationId xmlns:a16="http://schemas.microsoft.com/office/drawing/2014/main" id="{1476E8B2-4B3D-BD66-5164-2BCD040EBB5D}"/>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114" name="TextBox 66">
                <a:extLst>
                  <a:ext uri="{FF2B5EF4-FFF2-40B4-BE49-F238E27FC236}">
                    <a16:creationId xmlns:a16="http://schemas.microsoft.com/office/drawing/2014/main" id="{E6242798-33DE-0820-FA6C-AD0E7C07CB09}"/>
                  </a:ext>
                </a:extLst>
              </p:cNvPr>
              <p:cNvSpPr txBox="1"/>
              <p:nvPr/>
            </p:nvSpPr>
            <p:spPr>
              <a:xfrm>
                <a:off x="2872404" y="6411420"/>
                <a:ext cx="1520189" cy="23314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b="1" dirty="0">
                    <a:solidFill>
                      <a:schemeClr val="bg1"/>
                    </a:solidFill>
                    <a:latin typeface="Times New Roman" panose="02020603050405020304" pitchFamily="18" charset="0"/>
                    <a:cs typeface="Times New Roman" panose="02020603050405020304" pitchFamily="18" charset="0"/>
                  </a:rPr>
                  <a:t>Framework &amp; Hypothesis</a:t>
                </a:r>
              </a:p>
            </p:txBody>
          </p:sp>
          <p:sp>
            <p:nvSpPr>
              <p:cNvPr id="115" name="TextBox 67">
                <a:extLst>
                  <a:ext uri="{FF2B5EF4-FFF2-40B4-BE49-F238E27FC236}">
                    <a16:creationId xmlns:a16="http://schemas.microsoft.com/office/drawing/2014/main" id="{20650977-8EF0-F413-93E9-F36A67089FCE}"/>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b="1" dirty="0">
                  <a:solidFill>
                    <a:schemeClr val="bg1"/>
                  </a:solidFill>
                  <a:latin typeface="Times New Roman" panose="02020603050405020304" pitchFamily="18" charset="0"/>
                  <a:cs typeface="Times New Roman" panose="02020603050405020304" pitchFamily="18" charset="0"/>
                </a:endParaRPr>
              </a:p>
            </p:txBody>
          </p:sp>
        </p:grpSp>
        <p:sp>
          <p:nvSpPr>
            <p:cNvPr id="105" name="TextBox 52">
              <a:extLst>
                <a:ext uri="{FF2B5EF4-FFF2-40B4-BE49-F238E27FC236}">
                  <a16:creationId xmlns:a16="http://schemas.microsoft.com/office/drawing/2014/main" id="{65B2BFE2-00E1-C54C-DF9B-9FBDDDF0D707}"/>
                </a:ext>
              </a:extLst>
            </p:cNvPr>
            <p:cNvSpPr txBox="1"/>
            <p:nvPr/>
          </p:nvSpPr>
          <p:spPr>
            <a:xfrm>
              <a:off x="5671913" y="6403216"/>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116" name="Oval 115">
            <a:extLst>
              <a:ext uri="{FF2B5EF4-FFF2-40B4-BE49-F238E27FC236}">
                <a16:creationId xmlns:a16="http://schemas.microsoft.com/office/drawing/2014/main" id="{D64CC447-FADC-6986-5BBB-2579EDE3A468}"/>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7" name="Oval 116">
            <a:extLst>
              <a:ext uri="{FF2B5EF4-FFF2-40B4-BE49-F238E27FC236}">
                <a16:creationId xmlns:a16="http://schemas.microsoft.com/office/drawing/2014/main" id="{D9F3C6C0-40B0-D71F-F840-1E35DF1DF5FF}"/>
              </a:ext>
            </a:extLst>
          </p:cNvPr>
          <p:cNvSpPr/>
          <p:nvPr/>
        </p:nvSpPr>
        <p:spPr>
          <a:xfrm>
            <a:off x="10348487"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8" name="TextBox 67">
            <a:extLst>
              <a:ext uri="{FF2B5EF4-FFF2-40B4-BE49-F238E27FC236}">
                <a16:creationId xmlns:a16="http://schemas.microsoft.com/office/drawing/2014/main" id="{0F27F0E7-53AB-AC50-5115-00BA0DCF4813}"/>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119" name="TextBox 67">
            <a:extLst>
              <a:ext uri="{FF2B5EF4-FFF2-40B4-BE49-F238E27FC236}">
                <a16:creationId xmlns:a16="http://schemas.microsoft.com/office/drawing/2014/main" id="{D2FD983D-4A31-EB5A-A054-0DA3F1AD4ED4}"/>
              </a:ext>
            </a:extLst>
          </p:cNvPr>
          <p:cNvSpPr txBox="1"/>
          <p:nvPr/>
        </p:nvSpPr>
        <p:spPr>
          <a:xfrm>
            <a:off x="10492264" y="633242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120" name="Rectangle 119">
            <a:extLst>
              <a:ext uri="{FF2B5EF4-FFF2-40B4-BE49-F238E27FC236}">
                <a16:creationId xmlns:a16="http://schemas.microsoft.com/office/drawing/2014/main" id="{572EA999-A873-4411-F279-99AA5D3AFC60}"/>
              </a:ext>
            </a:extLst>
          </p:cNvPr>
          <p:cNvSpPr/>
          <p:nvPr/>
        </p:nvSpPr>
        <p:spPr>
          <a:xfrm>
            <a:off x="9006483" y="6254397"/>
            <a:ext cx="3227407"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7D209199-CB77-72B5-688B-7B379C6AA559}"/>
              </a:ext>
            </a:extLst>
          </p:cNvPr>
          <p:cNvSpPr/>
          <p:nvPr/>
        </p:nvSpPr>
        <p:spPr>
          <a:xfrm>
            <a:off x="7172076" y="6295424"/>
            <a:ext cx="1811225" cy="552647"/>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52">
            <a:extLst>
              <a:ext uri="{FF2B5EF4-FFF2-40B4-BE49-F238E27FC236}">
                <a16:creationId xmlns:a16="http://schemas.microsoft.com/office/drawing/2014/main" id="{181009F8-9E3E-8067-594A-F87ED79B29F2}"/>
              </a:ext>
            </a:extLst>
          </p:cNvPr>
          <p:cNvSpPr txBox="1"/>
          <p:nvPr/>
        </p:nvSpPr>
        <p:spPr>
          <a:xfrm>
            <a:off x="5540743" y="6336954"/>
            <a:ext cx="1518961"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123" name="Rectangle 122">
            <a:extLst>
              <a:ext uri="{FF2B5EF4-FFF2-40B4-BE49-F238E27FC236}">
                <a16:creationId xmlns:a16="http://schemas.microsoft.com/office/drawing/2014/main" id="{7F16E6D6-A985-EC03-5700-87211EA821D9}"/>
              </a:ext>
            </a:extLst>
          </p:cNvPr>
          <p:cNvSpPr/>
          <p:nvPr/>
        </p:nvSpPr>
        <p:spPr>
          <a:xfrm>
            <a:off x="-6476" y="6264328"/>
            <a:ext cx="7166648"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5739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8588"/>
            <a:ext cx="12192000" cy="944765"/>
          </a:xfrm>
          <a:prstGeom prst="rect">
            <a:avLst/>
          </a:prstGeom>
          <a:solidFill>
            <a:schemeClr val="accent1">
              <a:lumMod val="75000"/>
            </a:schemeClr>
          </a:solidFill>
          <a:ln>
            <a:solidFill>
              <a:srgbClr val="ECF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Times New Roman" panose="02020603050405020304" pitchFamily="18" charset="0"/>
                <a:cs typeface="Times New Roman" panose="02020603050405020304" pitchFamily="18" charset="0"/>
              </a:rPr>
              <a:t>  Result</a:t>
            </a:r>
          </a:p>
        </p:txBody>
      </p:sp>
      <p:sp>
        <p:nvSpPr>
          <p:cNvPr id="25" name="TextBox 67">
            <a:extLst>
              <a:ext uri="{FF2B5EF4-FFF2-40B4-BE49-F238E27FC236}">
                <a16:creationId xmlns:a16="http://schemas.microsoft.com/office/drawing/2014/main" id="{49486200-A790-4844-AE1E-2C9A0DBE865F}"/>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38" name="Rectangle 37">
            <a:extLst>
              <a:ext uri="{FF2B5EF4-FFF2-40B4-BE49-F238E27FC236}">
                <a16:creationId xmlns:a16="http://schemas.microsoft.com/office/drawing/2014/main" id="{23504095-E475-930F-BCAD-F74AF9E751E4}"/>
              </a:ext>
            </a:extLst>
          </p:cNvPr>
          <p:cNvSpPr/>
          <p:nvPr/>
        </p:nvSpPr>
        <p:spPr>
          <a:xfrm>
            <a:off x="1848903" y="1779439"/>
            <a:ext cx="9137725" cy="502341"/>
          </a:xfrm>
          <a:prstGeom prst="rect">
            <a:avLst/>
          </a:prstGeom>
          <a:noFill/>
          <a:ln w="19050">
            <a:solidFill>
              <a:srgbClr val="735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9712B81-7A09-516D-E2A9-98161D72D0DD}"/>
              </a:ext>
            </a:extLst>
          </p:cNvPr>
          <p:cNvSpPr txBox="1"/>
          <p:nvPr/>
        </p:nvSpPr>
        <p:spPr>
          <a:xfrm>
            <a:off x="1864106" y="1845943"/>
            <a:ext cx="9078494" cy="369332"/>
          </a:xfrm>
          <a:prstGeom prst="rect">
            <a:avLst/>
          </a:prstGeom>
          <a:noFill/>
        </p:spPr>
        <p:txBody>
          <a:bodyPr wrap="square">
            <a:spAutoFit/>
          </a:bodyPr>
          <a:lstStyle/>
          <a:p>
            <a:pPr algn="ctr"/>
            <a:r>
              <a:rPr lang="en-US" sz="1800" b="1" dirty="0">
                <a:effectLst/>
                <a:latin typeface="Times New Roman" panose="02020603050405020304" pitchFamily="18" charset="0"/>
                <a:ea typeface="DengXian" panose="02010600030101010101" pitchFamily="2" charset="-122"/>
              </a:rPr>
              <a:t>Heterogeneity in TMT Characteristic</a:t>
            </a:r>
          </a:p>
        </p:txBody>
      </p:sp>
      <p:sp>
        <p:nvSpPr>
          <p:cNvPr id="42" name="TextBox 41">
            <a:extLst>
              <a:ext uri="{FF2B5EF4-FFF2-40B4-BE49-F238E27FC236}">
                <a16:creationId xmlns:a16="http://schemas.microsoft.com/office/drawing/2014/main" id="{4C8C40FC-C8CB-C244-81EA-4AB3B7FB7250}"/>
              </a:ext>
            </a:extLst>
          </p:cNvPr>
          <p:cNvSpPr txBox="1"/>
          <p:nvPr/>
        </p:nvSpPr>
        <p:spPr>
          <a:xfrm>
            <a:off x="1109036" y="287673"/>
            <a:ext cx="11240834" cy="646331"/>
          </a:xfrm>
          <a:prstGeom prst="rect">
            <a:avLst/>
          </a:prstGeom>
          <a:noFill/>
        </p:spPr>
        <p:txBody>
          <a:bodyPr wrap="square">
            <a:spAutoFit/>
          </a:bodyPr>
          <a:lstStyle/>
          <a:p>
            <a:pPr>
              <a:spcBef>
                <a:spcPts val="1200"/>
              </a:spcBef>
            </a:pPr>
            <a:r>
              <a:rPr lang="en-US" sz="1800" b="1" dirty="0">
                <a:solidFill>
                  <a:schemeClr val="bg1"/>
                </a:solidFill>
                <a:latin typeface="Times New Roman" panose="02020603050405020304" pitchFamily="18" charset="0"/>
                <a:cs typeface="Times New Roman" panose="02020603050405020304" pitchFamily="18" charset="0"/>
              </a:rPr>
              <a:t>: </a:t>
            </a:r>
            <a:r>
              <a:rPr lang="th-TH" sz="1800" b="1" dirty="0">
                <a:solidFill>
                  <a:schemeClr val="bg1"/>
                </a:solidFill>
                <a:latin typeface="Times New Roman" panose="02020603050405020304" pitchFamily="18" charset="0"/>
                <a:cs typeface="Times New Roman" panose="02020603050405020304" pitchFamily="18" charset="0"/>
              </a:rPr>
              <a:t> </a:t>
            </a:r>
            <a:r>
              <a:rPr lang="en-US" b="1" dirty="0">
                <a:solidFill>
                  <a:schemeClr val="bg1"/>
                </a:solidFill>
                <a:latin typeface="Times New Roman" panose="02020603050405020304" pitchFamily="18" charset="0"/>
                <a:cs typeface="Times New Roman" panose="02020603050405020304" pitchFamily="18" charset="0"/>
              </a:rPr>
              <a:t>The effect of TMT in reducing carbon emissions is stronger for firms with top managers originating from     </a:t>
            </a:r>
            <a:br>
              <a:rPr lang="en-US" b="1" dirty="0">
                <a:solidFill>
                  <a:schemeClr val="bg1"/>
                </a:solidFill>
                <a:latin typeface="Times New Roman" panose="02020603050405020304" pitchFamily="18" charset="0"/>
                <a:cs typeface="Times New Roman" panose="02020603050405020304" pitchFamily="18" charset="0"/>
              </a:rPr>
            </a:br>
            <a:r>
              <a:rPr lang="en-US" b="1" dirty="0">
                <a:solidFill>
                  <a:schemeClr val="bg1"/>
                </a:solidFill>
                <a:latin typeface="Times New Roman" panose="02020603050405020304" pitchFamily="18" charset="0"/>
                <a:cs typeface="Times New Roman" panose="02020603050405020304" pitchFamily="18" charset="0"/>
              </a:rPr>
              <a:t>   countries with higher environmental performance.</a:t>
            </a:r>
          </a:p>
        </p:txBody>
      </p:sp>
      <p:sp>
        <p:nvSpPr>
          <p:cNvPr id="2" name="TextBox 1">
            <a:extLst>
              <a:ext uri="{FF2B5EF4-FFF2-40B4-BE49-F238E27FC236}">
                <a16:creationId xmlns:a16="http://schemas.microsoft.com/office/drawing/2014/main" id="{D2B71B11-83C6-0857-045C-DA757CD1FC8A}"/>
              </a:ext>
            </a:extLst>
          </p:cNvPr>
          <p:cNvSpPr txBox="1"/>
          <p:nvPr/>
        </p:nvSpPr>
        <p:spPr>
          <a:xfrm>
            <a:off x="11816797" y="5830487"/>
            <a:ext cx="479557" cy="369332"/>
          </a:xfrm>
          <a:prstGeom prst="rect">
            <a:avLst/>
          </a:prstGeom>
          <a:noFill/>
        </p:spPr>
        <p:txBody>
          <a:bodyPr wrap="square" rtlCol="0">
            <a:spAutoFit/>
          </a:bodyPr>
          <a:lstStyle/>
          <a:p>
            <a:r>
              <a:rPr lang="en-US" dirty="0"/>
              <a:t>25</a:t>
            </a:r>
          </a:p>
        </p:txBody>
      </p:sp>
      <p:sp>
        <p:nvSpPr>
          <p:cNvPr id="16" name="Rectangle 15">
            <a:extLst>
              <a:ext uri="{FF2B5EF4-FFF2-40B4-BE49-F238E27FC236}">
                <a16:creationId xmlns:a16="http://schemas.microsoft.com/office/drawing/2014/main" id="{E4D15B95-3D4E-28E4-1467-5B8DC6572338}"/>
              </a:ext>
            </a:extLst>
          </p:cNvPr>
          <p:cNvSpPr/>
          <p:nvPr/>
        </p:nvSpPr>
        <p:spPr>
          <a:xfrm>
            <a:off x="7145" y="1143088"/>
            <a:ext cx="3108196" cy="592466"/>
          </a:xfrm>
          <a:prstGeom prst="rect">
            <a:avLst/>
          </a:prstGeom>
          <a:solidFill>
            <a:srgbClr val="7357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latin typeface="Times New Roman" panose="02020603050405020304" pitchFamily="18" charset="0"/>
                <a:cs typeface="Times New Roman" panose="02020603050405020304" pitchFamily="18" charset="0"/>
              </a:rPr>
              <a:t>The Underlying Mechanism</a:t>
            </a:r>
          </a:p>
        </p:txBody>
      </p:sp>
      <p:pic>
        <p:nvPicPr>
          <p:cNvPr id="29" name="Picture 28">
            <a:extLst>
              <a:ext uri="{FF2B5EF4-FFF2-40B4-BE49-F238E27FC236}">
                <a16:creationId xmlns:a16="http://schemas.microsoft.com/office/drawing/2014/main" id="{F6D8DF6D-FD27-CB39-3808-E59CC37D4FD4}"/>
              </a:ext>
            </a:extLst>
          </p:cNvPr>
          <p:cNvPicPr>
            <a:picLocks noChangeAspect="1"/>
          </p:cNvPicPr>
          <p:nvPr/>
        </p:nvPicPr>
        <p:blipFill rotWithShape="1">
          <a:blip r:embed="rId3"/>
          <a:srcRect t="705"/>
          <a:stretch/>
        </p:blipFill>
        <p:spPr>
          <a:xfrm>
            <a:off x="2243469" y="2523648"/>
            <a:ext cx="8189299" cy="3389984"/>
          </a:xfrm>
          <a:prstGeom prst="rect">
            <a:avLst/>
          </a:prstGeom>
        </p:spPr>
      </p:pic>
      <p:sp>
        <p:nvSpPr>
          <p:cNvPr id="37" name="Rectangle 36">
            <a:extLst>
              <a:ext uri="{FF2B5EF4-FFF2-40B4-BE49-F238E27FC236}">
                <a16:creationId xmlns:a16="http://schemas.microsoft.com/office/drawing/2014/main" id="{D95A3278-7068-216C-AA82-F0FBF8E54985}"/>
              </a:ext>
            </a:extLst>
          </p:cNvPr>
          <p:cNvSpPr/>
          <p:nvPr/>
        </p:nvSpPr>
        <p:spPr>
          <a:xfrm>
            <a:off x="2277976" y="3274828"/>
            <a:ext cx="8056871" cy="499730"/>
          </a:xfrm>
          <a:prstGeom prst="rect">
            <a:avLst/>
          </a:prstGeom>
          <a:noFill/>
          <a:ln w="28575">
            <a:solidFill>
              <a:srgbClr val="735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73EB8867-4AF6-56B3-A96B-EBFDDFCE812B}"/>
              </a:ext>
            </a:extLst>
          </p:cNvPr>
          <p:cNvGrpSpPr/>
          <p:nvPr/>
        </p:nvGrpSpPr>
        <p:grpSpPr>
          <a:xfrm>
            <a:off x="-5" y="6264326"/>
            <a:ext cx="12202504" cy="593675"/>
            <a:chOff x="0" y="124427"/>
            <a:chExt cx="9151876" cy="470607"/>
          </a:xfrm>
        </p:grpSpPr>
        <p:sp>
          <p:nvSpPr>
            <p:cNvPr id="125" name="Rectangle 124">
              <a:extLst>
                <a:ext uri="{FF2B5EF4-FFF2-40B4-BE49-F238E27FC236}">
                  <a16:creationId xmlns:a16="http://schemas.microsoft.com/office/drawing/2014/main" id="{919B4B3D-6498-9A9B-C121-96A8DDDE6A4C}"/>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126" name="Rectangle 125">
              <a:extLst>
                <a:ext uri="{FF2B5EF4-FFF2-40B4-BE49-F238E27FC236}">
                  <a16:creationId xmlns:a16="http://schemas.microsoft.com/office/drawing/2014/main" id="{EDFB70A9-8AD6-052A-194C-4458CC99BCD5}"/>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127" name="Group 126">
            <a:extLst>
              <a:ext uri="{FF2B5EF4-FFF2-40B4-BE49-F238E27FC236}">
                <a16:creationId xmlns:a16="http://schemas.microsoft.com/office/drawing/2014/main" id="{5FA346AE-06A5-E54F-17AF-1248326D3485}"/>
              </a:ext>
            </a:extLst>
          </p:cNvPr>
          <p:cNvGrpSpPr/>
          <p:nvPr/>
        </p:nvGrpSpPr>
        <p:grpSpPr>
          <a:xfrm>
            <a:off x="92532" y="6312406"/>
            <a:ext cx="12088971" cy="415023"/>
            <a:chOff x="427586" y="6403217"/>
            <a:chExt cx="8855784" cy="330924"/>
          </a:xfrm>
        </p:grpSpPr>
        <p:grpSp>
          <p:nvGrpSpPr>
            <p:cNvPr id="128" name="Group 127">
              <a:extLst>
                <a:ext uri="{FF2B5EF4-FFF2-40B4-BE49-F238E27FC236}">
                  <a16:creationId xmlns:a16="http://schemas.microsoft.com/office/drawing/2014/main" id="{AA523957-55A8-8C1E-8FA8-DC029CA307C5}"/>
                </a:ext>
              </a:extLst>
            </p:cNvPr>
            <p:cNvGrpSpPr/>
            <p:nvPr/>
          </p:nvGrpSpPr>
          <p:grpSpPr>
            <a:xfrm>
              <a:off x="427586" y="6403217"/>
              <a:ext cx="8855784" cy="330924"/>
              <a:chOff x="427586" y="6403217"/>
              <a:chExt cx="8855784" cy="330924"/>
            </a:xfrm>
          </p:grpSpPr>
          <p:cxnSp>
            <p:nvCxnSpPr>
              <p:cNvPr id="130" name="Straight Connector 129">
                <a:extLst>
                  <a:ext uri="{FF2B5EF4-FFF2-40B4-BE49-F238E27FC236}">
                    <a16:creationId xmlns:a16="http://schemas.microsoft.com/office/drawing/2014/main" id="{24F1BB10-DE01-8A23-D748-516946D76116}"/>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442CA593-5A71-D25A-AAC8-581B7D946883}"/>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2" name="Oval 131">
                <a:extLst>
                  <a:ext uri="{FF2B5EF4-FFF2-40B4-BE49-F238E27FC236}">
                    <a16:creationId xmlns:a16="http://schemas.microsoft.com/office/drawing/2014/main" id="{273A65D1-9179-C3BA-4A9E-919ED202BA3C}"/>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3" name="Oval 132">
                <a:extLst>
                  <a:ext uri="{FF2B5EF4-FFF2-40B4-BE49-F238E27FC236}">
                    <a16:creationId xmlns:a16="http://schemas.microsoft.com/office/drawing/2014/main" id="{E160BC99-DCD6-71DB-066F-F377BD054964}"/>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4" name="Oval 133">
                <a:extLst>
                  <a:ext uri="{FF2B5EF4-FFF2-40B4-BE49-F238E27FC236}">
                    <a16:creationId xmlns:a16="http://schemas.microsoft.com/office/drawing/2014/main" id="{CE84C41E-2FB8-8D6C-EBCA-070A619A39DE}"/>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5" name="Oval 134">
                <a:extLst>
                  <a:ext uri="{FF2B5EF4-FFF2-40B4-BE49-F238E27FC236}">
                    <a16:creationId xmlns:a16="http://schemas.microsoft.com/office/drawing/2014/main" id="{58E18536-1C1F-210A-CB7E-36DE4D33D356}"/>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6" name="TextBox 64">
                <a:extLst>
                  <a:ext uri="{FF2B5EF4-FFF2-40B4-BE49-F238E27FC236}">
                    <a16:creationId xmlns:a16="http://schemas.microsoft.com/office/drawing/2014/main" id="{A0ACF44A-021A-0A6C-ACD3-89B9410A8B9E}"/>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137" name="TextBox 65">
                <a:extLst>
                  <a:ext uri="{FF2B5EF4-FFF2-40B4-BE49-F238E27FC236}">
                    <a16:creationId xmlns:a16="http://schemas.microsoft.com/office/drawing/2014/main" id="{A20F33FC-5E6E-3B85-1FAA-51371D0348F2}"/>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138" name="TextBox 66">
                <a:extLst>
                  <a:ext uri="{FF2B5EF4-FFF2-40B4-BE49-F238E27FC236}">
                    <a16:creationId xmlns:a16="http://schemas.microsoft.com/office/drawing/2014/main" id="{99D69F7C-F66C-81BD-C678-F4F909C05817}"/>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139" name="TextBox 67">
                <a:extLst>
                  <a:ext uri="{FF2B5EF4-FFF2-40B4-BE49-F238E27FC236}">
                    <a16:creationId xmlns:a16="http://schemas.microsoft.com/office/drawing/2014/main" id="{80A9760B-64D7-4B62-DF90-4BB0BD5E1D9A}"/>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grpSp>
        <p:sp>
          <p:nvSpPr>
            <p:cNvPr id="129" name="TextBox 52">
              <a:extLst>
                <a:ext uri="{FF2B5EF4-FFF2-40B4-BE49-F238E27FC236}">
                  <a16:creationId xmlns:a16="http://schemas.microsoft.com/office/drawing/2014/main" id="{F934D511-0646-F347-A64F-B2737104DF3A}"/>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140" name="Oval 139">
            <a:extLst>
              <a:ext uri="{FF2B5EF4-FFF2-40B4-BE49-F238E27FC236}">
                <a16:creationId xmlns:a16="http://schemas.microsoft.com/office/drawing/2014/main" id="{19E60706-498C-19AB-8FAB-26200B78ED54}"/>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41" name="Oval 140">
            <a:extLst>
              <a:ext uri="{FF2B5EF4-FFF2-40B4-BE49-F238E27FC236}">
                <a16:creationId xmlns:a16="http://schemas.microsoft.com/office/drawing/2014/main" id="{2ABF84B4-E2E3-266D-8EC6-BD6F628404D2}"/>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42" name="TextBox 67">
            <a:extLst>
              <a:ext uri="{FF2B5EF4-FFF2-40B4-BE49-F238E27FC236}">
                <a16:creationId xmlns:a16="http://schemas.microsoft.com/office/drawing/2014/main" id="{F9B1B2B1-1263-5739-FE96-01CD625DD3F5}"/>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143" name="TextBox 67">
            <a:extLst>
              <a:ext uri="{FF2B5EF4-FFF2-40B4-BE49-F238E27FC236}">
                <a16:creationId xmlns:a16="http://schemas.microsoft.com/office/drawing/2014/main" id="{988D44BF-222B-FDEE-52CE-59BEB9ACA244}"/>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144" name="Rectangle 143">
            <a:extLst>
              <a:ext uri="{FF2B5EF4-FFF2-40B4-BE49-F238E27FC236}">
                <a16:creationId xmlns:a16="http://schemas.microsoft.com/office/drawing/2014/main" id="{DA601A3F-7CDA-3CEA-CB01-933041729B24}"/>
              </a:ext>
            </a:extLst>
          </p:cNvPr>
          <p:cNvSpPr/>
          <p:nvPr/>
        </p:nvSpPr>
        <p:spPr>
          <a:xfrm>
            <a:off x="8930512" y="6286457"/>
            <a:ext cx="332525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6CD003E2-2245-6616-7FFB-35EB1BA015B0}"/>
              </a:ext>
            </a:extLst>
          </p:cNvPr>
          <p:cNvSpPr/>
          <p:nvPr/>
        </p:nvSpPr>
        <p:spPr>
          <a:xfrm>
            <a:off x="7176911" y="6276839"/>
            <a:ext cx="1724404" cy="581161"/>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E9C23481-A16B-6928-B1AE-B39792EA0D3F}"/>
              </a:ext>
            </a:extLst>
          </p:cNvPr>
          <p:cNvSpPr/>
          <p:nvPr/>
        </p:nvSpPr>
        <p:spPr>
          <a:xfrm>
            <a:off x="17778" y="6251813"/>
            <a:ext cx="7138137" cy="606187"/>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46">
            <a:extLst>
              <a:ext uri="{FF2B5EF4-FFF2-40B4-BE49-F238E27FC236}">
                <a16:creationId xmlns:a16="http://schemas.microsoft.com/office/drawing/2014/main" id="{E6DACE0B-A667-E7E2-8A9D-11D5EAFB100E}"/>
              </a:ext>
            </a:extLst>
          </p:cNvPr>
          <p:cNvGrpSpPr/>
          <p:nvPr/>
        </p:nvGrpSpPr>
        <p:grpSpPr>
          <a:xfrm>
            <a:off x="-5" y="6264326"/>
            <a:ext cx="12202504" cy="593675"/>
            <a:chOff x="0" y="124427"/>
            <a:chExt cx="9151876" cy="470607"/>
          </a:xfrm>
        </p:grpSpPr>
        <p:sp>
          <p:nvSpPr>
            <p:cNvPr id="148" name="Rectangle 147">
              <a:extLst>
                <a:ext uri="{FF2B5EF4-FFF2-40B4-BE49-F238E27FC236}">
                  <a16:creationId xmlns:a16="http://schemas.microsoft.com/office/drawing/2014/main" id="{D502B15D-F413-CB35-ED44-BFFB0251BD8B}"/>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149" name="Rectangle 148">
              <a:extLst>
                <a:ext uri="{FF2B5EF4-FFF2-40B4-BE49-F238E27FC236}">
                  <a16:creationId xmlns:a16="http://schemas.microsoft.com/office/drawing/2014/main" id="{5631643C-2B71-31B7-2960-7452B4A9F5B5}"/>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150" name="Group 149">
            <a:extLst>
              <a:ext uri="{FF2B5EF4-FFF2-40B4-BE49-F238E27FC236}">
                <a16:creationId xmlns:a16="http://schemas.microsoft.com/office/drawing/2014/main" id="{F67AC8E3-6C33-4939-7893-D54E224113FB}"/>
              </a:ext>
            </a:extLst>
          </p:cNvPr>
          <p:cNvGrpSpPr/>
          <p:nvPr/>
        </p:nvGrpSpPr>
        <p:grpSpPr>
          <a:xfrm>
            <a:off x="92532" y="6312406"/>
            <a:ext cx="12088971" cy="415023"/>
            <a:chOff x="427586" y="6403217"/>
            <a:chExt cx="8855784" cy="330924"/>
          </a:xfrm>
        </p:grpSpPr>
        <p:grpSp>
          <p:nvGrpSpPr>
            <p:cNvPr id="151" name="Group 150">
              <a:extLst>
                <a:ext uri="{FF2B5EF4-FFF2-40B4-BE49-F238E27FC236}">
                  <a16:creationId xmlns:a16="http://schemas.microsoft.com/office/drawing/2014/main" id="{DEADB92E-9E41-8516-D684-EAB0ED74705A}"/>
                </a:ext>
              </a:extLst>
            </p:cNvPr>
            <p:cNvGrpSpPr/>
            <p:nvPr/>
          </p:nvGrpSpPr>
          <p:grpSpPr>
            <a:xfrm>
              <a:off x="427586" y="6403217"/>
              <a:ext cx="8855784" cy="330924"/>
              <a:chOff x="427586" y="6403217"/>
              <a:chExt cx="8855784" cy="330924"/>
            </a:xfrm>
          </p:grpSpPr>
          <p:cxnSp>
            <p:nvCxnSpPr>
              <p:cNvPr id="153" name="Straight Connector 152">
                <a:extLst>
                  <a:ext uri="{FF2B5EF4-FFF2-40B4-BE49-F238E27FC236}">
                    <a16:creationId xmlns:a16="http://schemas.microsoft.com/office/drawing/2014/main" id="{33996302-AA14-561A-C3A7-5CB2E6429D6F}"/>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4" name="Oval 153">
                <a:extLst>
                  <a:ext uri="{FF2B5EF4-FFF2-40B4-BE49-F238E27FC236}">
                    <a16:creationId xmlns:a16="http://schemas.microsoft.com/office/drawing/2014/main" id="{8F0B1832-3565-1D2A-C5BE-68F3775B282A}"/>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55" name="Oval 154">
                <a:extLst>
                  <a:ext uri="{FF2B5EF4-FFF2-40B4-BE49-F238E27FC236}">
                    <a16:creationId xmlns:a16="http://schemas.microsoft.com/office/drawing/2014/main" id="{D7A2DA08-F1EB-8E96-7912-1B83D21399D1}"/>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56" name="Oval 155">
                <a:extLst>
                  <a:ext uri="{FF2B5EF4-FFF2-40B4-BE49-F238E27FC236}">
                    <a16:creationId xmlns:a16="http://schemas.microsoft.com/office/drawing/2014/main" id="{BB3D879E-D74F-B0BC-790E-BD07DA611F05}"/>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57" name="Oval 156">
                <a:extLst>
                  <a:ext uri="{FF2B5EF4-FFF2-40B4-BE49-F238E27FC236}">
                    <a16:creationId xmlns:a16="http://schemas.microsoft.com/office/drawing/2014/main" id="{A650F73B-652E-2037-9F01-809D3570F006}"/>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58" name="Oval 157">
                <a:extLst>
                  <a:ext uri="{FF2B5EF4-FFF2-40B4-BE49-F238E27FC236}">
                    <a16:creationId xmlns:a16="http://schemas.microsoft.com/office/drawing/2014/main" id="{6D09DAA4-A1D0-11FE-D182-65C6FCA8F178}"/>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59" name="TextBox 64">
                <a:extLst>
                  <a:ext uri="{FF2B5EF4-FFF2-40B4-BE49-F238E27FC236}">
                    <a16:creationId xmlns:a16="http://schemas.microsoft.com/office/drawing/2014/main" id="{013DD356-F696-503C-24C0-EE6623DFB87D}"/>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160" name="TextBox 65">
                <a:extLst>
                  <a:ext uri="{FF2B5EF4-FFF2-40B4-BE49-F238E27FC236}">
                    <a16:creationId xmlns:a16="http://schemas.microsoft.com/office/drawing/2014/main" id="{A64617B1-98F3-682B-8D7F-F6C535BFAB67}"/>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161" name="TextBox 66">
                <a:extLst>
                  <a:ext uri="{FF2B5EF4-FFF2-40B4-BE49-F238E27FC236}">
                    <a16:creationId xmlns:a16="http://schemas.microsoft.com/office/drawing/2014/main" id="{452EFE17-14B6-5759-C6B5-06A1685B1638}"/>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162" name="TextBox 67">
                <a:extLst>
                  <a:ext uri="{FF2B5EF4-FFF2-40B4-BE49-F238E27FC236}">
                    <a16:creationId xmlns:a16="http://schemas.microsoft.com/office/drawing/2014/main" id="{E1497B79-5868-D130-FA6B-2EDDF13D51C2}"/>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152" name="TextBox 52">
              <a:extLst>
                <a:ext uri="{FF2B5EF4-FFF2-40B4-BE49-F238E27FC236}">
                  <a16:creationId xmlns:a16="http://schemas.microsoft.com/office/drawing/2014/main" id="{170CBF9B-0C6F-EAD9-C34C-09E675DB288B}"/>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163" name="Oval 162">
            <a:extLst>
              <a:ext uri="{FF2B5EF4-FFF2-40B4-BE49-F238E27FC236}">
                <a16:creationId xmlns:a16="http://schemas.microsoft.com/office/drawing/2014/main" id="{44F942DF-A54B-D7E3-B5F9-B03BC40BAB28}"/>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4" name="Oval 163">
            <a:extLst>
              <a:ext uri="{FF2B5EF4-FFF2-40B4-BE49-F238E27FC236}">
                <a16:creationId xmlns:a16="http://schemas.microsoft.com/office/drawing/2014/main" id="{24E4DBF4-2C5F-F62A-66F8-E504245E0408}"/>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5" name="TextBox 67">
            <a:extLst>
              <a:ext uri="{FF2B5EF4-FFF2-40B4-BE49-F238E27FC236}">
                <a16:creationId xmlns:a16="http://schemas.microsoft.com/office/drawing/2014/main" id="{C968A764-24BA-CC99-06B4-7DDA506F3D9B}"/>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166" name="TextBox 67">
            <a:extLst>
              <a:ext uri="{FF2B5EF4-FFF2-40B4-BE49-F238E27FC236}">
                <a16:creationId xmlns:a16="http://schemas.microsoft.com/office/drawing/2014/main" id="{1FD86605-4AEE-6274-BE6C-C76411A4C6B9}"/>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167" name="Rectangle 166">
            <a:extLst>
              <a:ext uri="{FF2B5EF4-FFF2-40B4-BE49-F238E27FC236}">
                <a16:creationId xmlns:a16="http://schemas.microsoft.com/office/drawing/2014/main" id="{E21C296B-4E1C-B06A-7A9A-C7F4E49E9AD3}"/>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001E6CBB-CCB3-43C0-371D-E94C867F8C55}"/>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a:extLst>
              <a:ext uri="{FF2B5EF4-FFF2-40B4-BE49-F238E27FC236}">
                <a16:creationId xmlns:a16="http://schemas.microsoft.com/office/drawing/2014/main" id="{4FB99F76-BE7E-B76C-9746-03983700A799}"/>
              </a:ext>
            </a:extLst>
          </p:cNvPr>
          <p:cNvGrpSpPr/>
          <p:nvPr/>
        </p:nvGrpSpPr>
        <p:grpSpPr>
          <a:xfrm>
            <a:off x="-5" y="6264326"/>
            <a:ext cx="12202504" cy="593675"/>
            <a:chOff x="0" y="124427"/>
            <a:chExt cx="9151876" cy="470607"/>
          </a:xfrm>
        </p:grpSpPr>
        <p:sp>
          <p:nvSpPr>
            <p:cNvPr id="170" name="Rectangle 169">
              <a:extLst>
                <a:ext uri="{FF2B5EF4-FFF2-40B4-BE49-F238E27FC236}">
                  <a16:creationId xmlns:a16="http://schemas.microsoft.com/office/drawing/2014/main" id="{CAA5FE55-2D1F-D69B-95F8-8EB272E37946}"/>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171" name="Rectangle 170">
              <a:extLst>
                <a:ext uri="{FF2B5EF4-FFF2-40B4-BE49-F238E27FC236}">
                  <a16:creationId xmlns:a16="http://schemas.microsoft.com/office/drawing/2014/main" id="{50D84456-EF37-453E-6D02-4D29CFA558A7}"/>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172" name="Group 171">
            <a:extLst>
              <a:ext uri="{FF2B5EF4-FFF2-40B4-BE49-F238E27FC236}">
                <a16:creationId xmlns:a16="http://schemas.microsoft.com/office/drawing/2014/main" id="{24BE90E9-CC81-588E-F3F9-C97EC1C6ACA4}"/>
              </a:ext>
            </a:extLst>
          </p:cNvPr>
          <p:cNvGrpSpPr/>
          <p:nvPr/>
        </p:nvGrpSpPr>
        <p:grpSpPr>
          <a:xfrm>
            <a:off x="92532" y="6312406"/>
            <a:ext cx="12088971" cy="415023"/>
            <a:chOff x="427586" y="6403217"/>
            <a:chExt cx="8855784" cy="330924"/>
          </a:xfrm>
        </p:grpSpPr>
        <p:grpSp>
          <p:nvGrpSpPr>
            <p:cNvPr id="173" name="Group 172">
              <a:extLst>
                <a:ext uri="{FF2B5EF4-FFF2-40B4-BE49-F238E27FC236}">
                  <a16:creationId xmlns:a16="http://schemas.microsoft.com/office/drawing/2014/main" id="{7F165B6D-0AE5-9429-308B-E959762698DB}"/>
                </a:ext>
              </a:extLst>
            </p:cNvPr>
            <p:cNvGrpSpPr/>
            <p:nvPr/>
          </p:nvGrpSpPr>
          <p:grpSpPr>
            <a:xfrm>
              <a:off x="427586" y="6403217"/>
              <a:ext cx="8855784" cy="330924"/>
              <a:chOff x="427586" y="6403217"/>
              <a:chExt cx="8855784" cy="330924"/>
            </a:xfrm>
          </p:grpSpPr>
          <p:cxnSp>
            <p:nvCxnSpPr>
              <p:cNvPr id="175" name="Straight Connector 174">
                <a:extLst>
                  <a:ext uri="{FF2B5EF4-FFF2-40B4-BE49-F238E27FC236}">
                    <a16:creationId xmlns:a16="http://schemas.microsoft.com/office/drawing/2014/main" id="{FF79215E-E391-81EC-1395-1BB340D477BF}"/>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6" name="Oval 175">
                <a:extLst>
                  <a:ext uri="{FF2B5EF4-FFF2-40B4-BE49-F238E27FC236}">
                    <a16:creationId xmlns:a16="http://schemas.microsoft.com/office/drawing/2014/main" id="{C22EFF75-ED8C-3B26-42CB-AC469925A271}"/>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7" name="Oval 176">
                <a:extLst>
                  <a:ext uri="{FF2B5EF4-FFF2-40B4-BE49-F238E27FC236}">
                    <a16:creationId xmlns:a16="http://schemas.microsoft.com/office/drawing/2014/main" id="{AD2116C2-F4C6-30C8-B06F-DA30EA4A2096}"/>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8" name="Oval 177">
                <a:extLst>
                  <a:ext uri="{FF2B5EF4-FFF2-40B4-BE49-F238E27FC236}">
                    <a16:creationId xmlns:a16="http://schemas.microsoft.com/office/drawing/2014/main" id="{0BDD1249-5ACA-8861-07AE-895EE9E4F03E}"/>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9" name="Oval 178">
                <a:extLst>
                  <a:ext uri="{FF2B5EF4-FFF2-40B4-BE49-F238E27FC236}">
                    <a16:creationId xmlns:a16="http://schemas.microsoft.com/office/drawing/2014/main" id="{D919465A-4BC2-5560-C456-FF4C9A72EA6D}"/>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0" name="Oval 179">
                <a:extLst>
                  <a:ext uri="{FF2B5EF4-FFF2-40B4-BE49-F238E27FC236}">
                    <a16:creationId xmlns:a16="http://schemas.microsoft.com/office/drawing/2014/main" id="{E3C49378-8D1E-BE10-6AFD-BACED9817710}"/>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1" name="TextBox 180">
                <a:extLst>
                  <a:ext uri="{FF2B5EF4-FFF2-40B4-BE49-F238E27FC236}">
                    <a16:creationId xmlns:a16="http://schemas.microsoft.com/office/drawing/2014/main" id="{C6A73139-36C4-4323-24B7-D3BB2FF12AD0}"/>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182" name="TextBox 181">
                <a:extLst>
                  <a:ext uri="{FF2B5EF4-FFF2-40B4-BE49-F238E27FC236}">
                    <a16:creationId xmlns:a16="http://schemas.microsoft.com/office/drawing/2014/main" id="{375471A3-E48E-4D24-32B7-2AFBC233E81A}"/>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183" name="TextBox 182">
                <a:extLst>
                  <a:ext uri="{FF2B5EF4-FFF2-40B4-BE49-F238E27FC236}">
                    <a16:creationId xmlns:a16="http://schemas.microsoft.com/office/drawing/2014/main" id="{E2118295-4ADC-D6C0-1795-FA9F80285920}"/>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184" name="TextBox 183">
                <a:extLst>
                  <a:ext uri="{FF2B5EF4-FFF2-40B4-BE49-F238E27FC236}">
                    <a16:creationId xmlns:a16="http://schemas.microsoft.com/office/drawing/2014/main" id="{C5C6BB0F-4239-F242-F048-743DDCCB150F}"/>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174" name="TextBox 52">
              <a:extLst>
                <a:ext uri="{FF2B5EF4-FFF2-40B4-BE49-F238E27FC236}">
                  <a16:creationId xmlns:a16="http://schemas.microsoft.com/office/drawing/2014/main" id="{2B886C5D-8D0B-FE6A-6869-7A233571AD38}"/>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185" name="Oval 184">
            <a:extLst>
              <a:ext uri="{FF2B5EF4-FFF2-40B4-BE49-F238E27FC236}">
                <a16:creationId xmlns:a16="http://schemas.microsoft.com/office/drawing/2014/main" id="{EBC1B6F1-A5D1-62A7-D4D9-C0E7CB855BB1}"/>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6" name="Oval 185">
            <a:extLst>
              <a:ext uri="{FF2B5EF4-FFF2-40B4-BE49-F238E27FC236}">
                <a16:creationId xmlns:a16="http://schemas.microsoft.com/office/drawing/2014/main" id="{604217CD-4BBA-ECAB-39C9-7665F83209A6}"/>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7" name="TextBox 67">
            <a:extLst>
              <a:ext uri="{FF2B5EF4-FFF2-40B4-BE49-F238E27FC236}">
                <a16:creationId xmlns:a16="http://schemas.microsoft.com/office/drawing/2014/main" id="{E7643E76-93AB-ECEF-3FE7-90CB75F782E5}"/>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188" name="TextBox 67">
            <a:extLst>
              <a:ext uri="{FF2B5EF4-FFF2-40B4-BE49-F238E27FC236}">
                <a16:creationId xmlns:a16="http://schemas.microsoft.com/office/drawing/2014/main" id="{D578BB6C-30E2-44D1-42B9-AF10B03A5EB4}"/>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189" name="Rectangle 188">
            <a:extLst>
              <a:ext uri="{FF2B5EF4-FFF2-40B4-BE49-F238E27FC236}">
                <a16:creationId xmlns:a16="http://schemas.microsoft.com/office/drawing/2014/main" id="{2AB3D974-F6A2-B27B-25E5-D3A7B8FF6C48}"/>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7C44514B-402C-9283-DD63-030B4EDDEA73}"/>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190">
            <a:extLst>
              <a:ext uri="{FF2B5EF4-FFF2-40B4-BE49-F238E27FC236}">
                <a16:creationId xmlns:a16="http://schemas.microsoft.com/office/drawing/2014/main" id="{5B936CE9-042D-79F7-722E-37F42F4115A0}"/>
              </a:ext>
            </a:extLst>
          </p:cNvPr>
          <p:cNvGrpSpPr/>
          <p:nvPr/>
        </p:nvGrpSpPr>
        <p:grpSpPr>
          <a:xfrm>
            <a:off x="-5" y="6264326"/>
            <a:ext cx="12202504" cy="593675"/>
            <a:chOff x="0" y="124427"/>
            <a:chExt cx="9151876" cy="470607"/>
          </a:xfrm>
        </p:grpSpPr>
        <p:sp>
          <p:nvSpPr>
            <p:cNvPr id="192" name="Rectangle 191">
              <a:extLst>
                <a:ext uri="{FF2B5EF4-FFF2-40B4-BE49-F238E27FC236}">
                  <a16:creationId xmlns:a16="http://schemas.microsoft.com/office/drawing/2014/main" id="{58BB3D1F-E599-09DB-4231-083FB2270AF7}"/>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193" name="Rectangle 192">
              <a:extLst>
                <a:ext uri="{FF2B5EF4-FFF2-40B4-BE49-F238E27FC236}">
                  <a16:creationId xmlns:a16="http://schemas.microsoft.com/office/drawing/2014/main" id="{00F6E64D-0757-9776-D032-803C22670ED7}"/>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194" name="Group 193">
            <a:extLst>
              <a:ext uri="{FF2B5EF4-FFF2-40B4-BE49-F238E27FC236}">
                <a16:creationId xmlns:a16="http://schemas.microsoft.com/office/drawing/2014/main" id="{6E49E70D-25AC-2258-5C43-BC79C134EF83}"/>
              </a:ext>
            </a:extLst>
          </p:cNvPr>
          <p:cNvGrpSpPr/>
          <p:nvPr/>
        </p:nvGrpSpPr>
        <p:grpSpPr>
          <a:xfrm>
            <a:off x="92532" y="6312402"/>
            <a:ext cx="12088971" cy="533087"/>
            <a:chOff x="427586" y="6403216"/>
            <a:chExt cx="8855784" cy="425064"/>
          </a:xfrm>
        </p:grpSpPr>
        <p:grpSp>
          <p:nvGrpSpPr>
            <p:cNvPr id="195" name="Group 194">
              <a:extLst>
                <a:ext uri="{FF2B5EF4-FFF2-40B4-BE49-F238E27FC236}">
                  <a16:creationId xmlns:a16="http://schemas.microsoft.com/office/drawing/2014/main" id="{068EF888-5C0D-282A-DC26-79E71F1D8CBF}"/>
                </a:ext>
              </a:extLst>
            </p:cNvPr>
            <p:cNvGrpSpPr/>
            <p:nvPr/>
          </p:nvGrpSpPr>
          <p:grpSpPr>
            <a:xfrm>
              <a:off x="427586" y="6403217"/>
              <a:ext cx="8855784" cy="425063"/>
              <a:chOff x="427586" y="6403217"/>
              <a:chExt cx="8855784" cy="425063"/>
            </a:xfrm>
          </p:grpSpPr>
          <p:cxnSp>
            <p:nvCxnSpPr>
              <p:cNvPr id="197" name="Straight Connector 196">
                <a:extLst>
                  <a:ext uri="{FF2B5EF4-FFF2-40B4-BE49-F238E27FC236}">
                    <a16:creationId xmlns:a16="http://schemas.microsoft.com/office/drawing/2014/main" id="{715C1D61-7CF3-6CA4-D6D1-4BADFAAED257}"/>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8" name="Oval 197">
                <a:extLst>
                  <a:ext uri="{FF2B5EF4-FFF2-40B4-BE49-F238E27FC236}">
                    <a16:creationId xmlns:a16="http://schemas.microsoft.com/office/drawing/2014/main" id="{681151A5-2329-B3FB-CDAA-0350F3B69D84}"/>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9" name="Oval 198">
                <a:extLst>
                  <a:ext uri="{FF2B5EF4-FFF2-40B4-BE49-F238E27FC236}">
                    <a16:creationId xmlns:a16="http://schemas.microsoft.com/office/drawing/2014/main" id="{CBC4A451-3775-379E-FC23-448A8DED533B}"/>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0" name="Oval 199">
                <a:extLst>
                  <a:ext uri="{FF2B5EF4-FFF2-40B4-BE49-F238E27FC236}">
                    <a16:creationId xmlns:a16="http://schemas.microsoft.com/office/drawing/2014/main" id="{DB6842CA-0FEC-87C2-0300-CB58B227B004}"/>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1" name="Oval 200">
                <a:extLst>
                  <a:ext uri="{FF2B5EF4-FFF2-40B4-BE49-F238E27FC236}">
                    <a16:creationId xmlns:a16="http://schemas.microsoft.com/office/drawing/2014/main" id="{9429C83B-8A67-0815-3F24-46D33DB6CF06}"/>
                  </a:ext>
                </a:extLst>
              </p:cNvPr>
              <p:cNvSpPr/>
              <p:nvPr/>
            </p:nvSpPr>
            <p:spPr>
              <a:xfrm>
                <a:off x="4273295"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2" name="Oval 201">
                <a:extLst>
                  <a:ext uri="{FF2B5EF4-FFF2-40B4-BE49-F238E27FC236}">
                    <a16:creationId xmlns:a16="http://schemas.microsoft.com/office/drawing/2014/main" id="{BCB38541-FFE0-32A8-6EE9-B5A1FF213007}"/>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3" name="TextBox 64">
                <a:extLst>
                  <a:ext uri="{FF2B5EF4-FFF2-40B4-BE49-F238E27FC236}">
                    <a16:creationId xmlns:a16="http://schemas.microsoft.com/office/drawing/2014/main" id="{D30D9999-3F32-CFB2-4B67-591F6A0ED5F9}"/>
                  </a:ext>
                </a:extLst>
              </p:cNvPr>
              <p:cNvSpPr txBox="1"/>
              <p:nvPr/>
            </p:nvSpPr>
            <p:spPr>
              <a:xfrm>
                <a:off x="427586" y="6411084"/>
                <a:ext cx="1489282" cy="4171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Motivation</a:t>
                </a:r>
              </a:p>
              <a:p>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204" name="TextBox 65">
                <a:extLst>
                  <a:ext uri="{FF2B5EF4-FFF2-40B4-BE49-F238E27FC236}">
                    <a16:creationId xmlns:a16="http://schemas.microsoft.com/office/drawing/2014/main" id="{64B1C7ED-20BD-AE50-D945-0D61059432EB}"/>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205" name="TextBox 66">
                <a:extLst>
                  <a:ext uri="{FF2B5EF4-FFF2-40B4-BE49-F238E27FC236}">
                    <a16:creationId xmlns:a16="http://schemas.microsoft.com/office/drawing/2014/main" id="{79AFE305-031F-71ED-1142-6E10C9CD9C26}"/>
                  </a:ext>
                </a:extLst>
              </p:cNvPr>
              <p:cNvSpPr txBox="1"/>
              <p:nvPr/>
            </p:nvSpPr>
            <p:spPr>
              <a:xfrm>
                <a:off x="2872404" y="6411420"/>
                <a:ext cx="1520189" cy="23314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b="1" dirty="0">
                    <a:solidFill>
                      <a:schemeClr val="bg1"/>
                    </a:solidFill>
                    <a:latin typeface="Times New Roman" panose="02020603050405020304" pitchFamily="18" charset="0"/>
                    <a:cs typeface="Times New Roman" panose="02020603050405020304" pitchFamily="18" charset="0"/>
                  </a:rPr>
                  <a:t>Framework &amp; Hypothesis</a:t>
                </a:r>
              </a:p>
            </p:txBody>
          </p:sp>
          <p:sp>
            <p:nvSpPr>
              <p:cNvPr id="206" name="TextBox 67">
                <a:extLst>
                  <a:ext uri="{FF2B5EF4-FFF2-40B4-BE49-F238E27FC236}">
                    <a16:creationId xmlns:a16="http://schemas.microsoft.com/office/drawing/2014/main" id="{9416913A-421B-ECDF-855A-431586620ED1}"/>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b="1" dirty="0">
                  <a:solidFill>
                    <a:schemeClr val="bg1"/>
                  </a:solidFill>
                  <a:latin typeface="Times New Roman" panose="02020603050405020304" pitchFamily="18" charset="0"/>
                  <a:cs typeface="Times New Roman" panose="02020603050405020304" pitchFamily="18" charset="0"/>
                </a:endParaRPr>
              </a:p>
            </p:txBody>
          </p:sp>
        </p:grpSp>
        <p:sp>
          <p:nvSpPr>
            <p:cNvPr id="196" name="TextBox 52">
              <a:extLst>
                <a:ext uri="{FF2B5EF4-FFF2-40B4-BE49-F238E27FC236}">
                  <a16:creationId xmlns:a16="http://schemas.microsoft.com/office/drawing/2014/main" id="{AA026FB4-013C-23E6-E79A-023E9EB78CEC}"/>
                </a:ext>
              </a:extLst>
            </p:cNvPr>
            <p:cNvSpPr txBox="1"/>
            <p:nvPr/>
          </p:nvSpPr>
          <p:spPr>
            <a:xfrm>
              <a:off x="5671913" y="6403216"/>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207" name="Oval 206">
            <a:extLst>
              <a:ext uri="{FF2B5EF4-FFF2-40B4-BE49-F238E27FC236}">
                <a16:creationId xmlns:a16="http://schemas.microsoft.com/office/drawing/2014/main" id="{2292E1D4-5928-90E3-69AA-EC1D57F6EFC1}"/>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8" name="Oval 207">
            <a:extLst>
              <a:ext uri="{FF2B5EF4-FFF2-40B4-BE49-F238E27FC236}">
                <a16:creationId xmlns:a16="http://schemas.microsoft.com/office/drawing/2014/main" id="{2A38990C-3648-1F8E-5A6A-F3B9150B3629}"/>
              </a:ext>
            </a:extLst>
          </p:cNvPr>
          <p:cNvSpPr/>
          <p:nvPr/>
        </p:nvSpPr>
        <p:spPr>
          <a:xfrm>
            <a:off x="10348487"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9" name="TextBox 67">
            <a:extLst>
              <a:ext uri="{FF2B5EF4-FFF2-40B4-BE49-F238E27FC236}">
                <a16:creationId xmlns:a16="http://schemas.microsoft.com/office/drawing/2014/main" id="{4426E6C3-E640-7D9F-063D-1C708437C77E}"/>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210" name="TextBox 67">
            <a:extLst>
              <a:ext uri="{FF2B5EF4-FFF2-40B4-BE49-F238E27FC236}">
                <a16:creationId xmlns:a16="http://schemas.microsoft.com/office/drawing/2014/main" id="{7482A1D4-AD32-52D7-30E8-7E7E9F0848AE}"/>
              </a:ext>
            </a:extLst>
          </p:cNvPr>
          <p:cNvSpPr txBox="1"/>
          <p:nvPr/>
        </p:nvSpPr>
        <p:spPr>
          <a:xfrm>
            <a:off x="10492264" y="633242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211" name="Rectangle 210">
            <a:extLst>
              <a:ext uri="{FF2B5EF4-FFF2-40B4-BE49-F238E27FC236}">
                <a16:creationId xmlns:a16="http://schemas.microsoft.com/office/drawing/2014/main" id="{FB444508-7A74-9A57-9BF5-B7762ECEA3F7}"/>
              </a:ext>
            </a:extLst>
          </p:cNvPr>
          <p:cNvSpPr/>
          <p:nvPr/>
        </p:nvSpPr>
        <p:spPr>
          <a:xfrm>
            <a:off x="9006483" y="6254397"/>
            <a:ext cx="3227407"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Rectangle 211">
            <a:extLst>
              <a:ext uri="{FF2B5EF4-FFF2-40B4-BE49-F238E27FC236}">
                <a16:creationId xmlns:a16="http://schemas.microsoft.com/office/drawing/2014/main" id="{43226B63-9D85-B006-B53B-5445E36DFB6B}"/>
              </a:ext>
            </a:extLst>
          </p:cNvPr>
          <p:cNvSpPr/>
          <p:nvPr/>
        </p:nvSpPr>
        <p:spPr>
          <a:xfrm>
            <a:off x="7172076" y="6295424"/>
            <a:ext cx="1811225" cy="552647"/>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extBox 52">
            <a:extLst>
              <a:ext uri="{FF2B5EF4-FFF2-40B4-BE49-F238E27FC236}">
                <a16:creationId xmlns:a16="http://schemas.microsoft.com/office/drawing/2014/main" id="{483162CE-9305-522E-1064-472FED7B71B0}"/>
              </a:ext>
            </a:extLst>
          </p:cNvPr>
          <p:cNvSpPr txBox="1"/>
          <p:nvPr/>
        </p:nvSpPr>
        <p:spPr>
          <a:xfrm>
            <a:off x="5540743" y="6336954"/>
            <a:ext cx="1518961"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214" name="Rectangle 213">
            <a:extLst>
              <a:ext uri="{FF2B5EF4-FFF2-40B4-BE49-F238E27FC236}">
                <a16:creationId xmlns:a16="http://schemas.microsoft.com/office/drawing/2014/main" id="{8B10244E-4186-4D3F-4A03-283F4CF6F67F}"/>
              </a:ext>
            </a:extLst>
          </p:cNvPr>
          <p:cNvSpPr/>
          <p:nvPr/>
        </p:nvSpPr>
        <p:spPr>
          <a:xfrm>
            <a:off x="-6476" y="6264328"/>
            <a:ext cx="7166648"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6286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5D38D-6A81-1EA3-BAF2-DE3CE16AECD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788A726-0022-1B34-9121-4DACD5D53D70}"/>
              </a:ext>
            </a:extLst>
          </p:cNvPr>
          <p:cNvSpPr/>
          <p:nvPr/>
        </p:nvSpPr>
        <p:spPr>
          <a:xfrm>
            <a:off x="0" y="88588"/>
            <a:ext cx="12192000" cy="944765"/>
          </a:xfrm>
          <a:prstGeom prst="rect">
            <a:avLst/>
          </a:prstGeom>
          <a:solidFill>
            <a:schemeClr val="accent1">
              <a:lumMod val="75000"/>
            </a:schemeClr>
          </a:solidFill>
          <a:ln>
            <a:solidFill>
              <a:srgbClr val="ECF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Times New Roman" panose="02020603050405020304" pitchFamily="18" charset="0"/>
                <a:cs typeface="Times New Roman" panose="02020603050405020304" pitchFamily="18" charset="0"/>
              </a:rPr>
              <a:t>      Conclusion </a:t>
            </a:r>
          </a:p>
        </p:txBody>
      </p:sp>
      <p:sp>
        <p:nvSpPr>
          <p:cNvPr id="2" name="TextBox 1">
            <a:extLst>
              <a:ext uri="{FF2B5EF4-FFF2-40B4-BE49-F238E27FC236}">
                <a16:creationId xmlns:a16="http://schemas.microsoft.com/office/drawing/2014/main" id="{50F7D039-DBBF-5B0F-4D62-58C3BAC9B5B5}"/>
              </a:ext>
            </a:extLst>
          </p:cNvPr>
          <p:cNvSpPr txBox="1"/>
          <p:nvPr/>
        </p:nvSpPr>
        <p:spPr>
          <a:xfrm>
            <a:off x="11816797" y="5830487"/>
            <a:ext cx="479557" cy="369332"/>
          </a:xfrm>
          <a:prstGeom prst="rect">
            <a:avLst/>
          </a:prstGeom>
          <a:noFill/>
        </p:spPr>
        <p:txBody>
          <a:bodyPr wrap="square" rtlCol="0">
            <a:spAutoFit/>
          </a:bodyPr>
          <a:lstStyle/>
          <a:p>
            <a:r>
              <a:rPr lang="en-US" dirty="0"/>
              <a:t>27</a:t>
            </a:r>
          </a:p>
        </p:txBody>
      </p:sp>
      <p:sp>
        <p:nvSpPr>
          <p:cNvPr id="27" name="TextBox 26">
            <a:extLst>
              <a:ext uri="{FF2B5EF4-FFF2-40B4-BE49-F238E27FC236}">
                <a16:creationId xmlns:a16="http://schemas.microsoft.com/office/drawing/2014/main" id="{DD6855C5-B00A-72B3-99A9-0B98685D546E}"/>
              </a:ext>
            </a:extLst>
          </p:cNvPr>
          <p:cNvSpPr txBox="1"/>
          <p:nvPr/>
        </p:nvSpPr>
        <p:spPr>
          <a:xfrm>
            <a:off x="615363" y="1397211"/>
            <a:ext cx="9516844" cy="3874394"/>
          </a:xfrm>
          <a:prstGeom prst="rect">
            <a:avLst/>
          </a:prstGeom>
          <a:noFill/>
        </p:spPr>
        <p:txBody>
          <a:bodyPr wrap="square">
            <a:spAutoFit/>
          </a:bodyPr>
          <a:lstStyle/>
          <a:p>
            <a:endParaRPr lang="en-US" sz="2000" dirty="0">
              <a:effectLst/>
              <a:latin typeface="Times New Roman" panose="02020603050405020304" pitchFamily="18" charset="0"/>
              <a:ea typeface="DengXian" panose="02010600030101010101" pitchFamily="2" charset="-122"/>
              <a:cs typeface="Times New Roman" panose="02020603050405020304" pitchFamily="18" charset="0"/>
            </a:endParaRPr>
          </a:p>
          <a:p>
            <a:pPr marL="285750" indent="-285750">
              <a:spcAft>
                <a:spcPts val="600"/>
              </a:spcAft>
              <a:buFont typeface="Wingdings" panose="05000000000000000000" pitchFamily="2" charset="2"/>
              <a:buChar char="Ø"/>
            </a:pPr>
            <a:r>
              <a:rPr lang="en-US" dirty="0">
                <a:solidFill>
                  <a:srgbClr val="0D0D0D"/>
                </a:solidFill>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TMT nationality diversity leads greener corporation. </a:t>
            </a:r>
          </a:p>
          <a:p>
            <a:pPr>
              <a:spcAft>
                <a:spcPts val="600"/>
              </a:spcAft>
            </a:pPr>
            <a:endParaRPr lang="en-US" dirty="0">
              <a:solidFill>
                <a:srgbClr val="0D0D0D"/>
              </a:solidFill>
              <a:highlight>
                <a:srgbClr val="FFFFFF"/>
              </a:highlight>
              <a:latin typeface="Times New Roman" panose="02020603050405020304" pitchFamily="18" charset="0"/>
              <a:ea typeface="DengXian" panose="02010600030101010101" pitchFamily="2" charset="-122"/>
              <a:cs typeface="Times New Roman" panose="02020603050405020304" pitchFamily="18" charset="0"/>
            </a:endParaRPr>
          </a:p>
          <a:p>
            <a:pPr marL="285750" indent="-285750">
              <a:spcAft>
                <a:spcPts val="600"/>
              </a:spcAft>
              <a:buFont typeface="Wingdings" panose="05000000000000000000" pitchFamily="2" charset="2"/>
              <a:buChar char="Ø"/>
            </a:pPr>
            <a:r>
              <a:rPr lang="en-US" dirty="0">
                <a:solidFill>
                  <a:srgbClr val="0D0D0D"/>
                </a:solidFill>
                <a:latin typeface="Times New Roman" panose="02020603050405020304" pitchFamily="18" charset="0"/>
                <a:ea typeface="DengXian" panose="02010600030101010101" pitchFamily="2" charset="-122"/>
                <a:cs typeface="Times New Roman" panose="02020603050405020304" pitchFamily="18" charset="0"/>
              </a:rPr>
              <a:t>Result shaped by countries leading in sustainability</a:t>
            </a:r>
            <a:r>
              <a:rPr lang="en-US" dirty="0">
                <a:solidFill>
                  <a:srgbClr val="0D0D0D"/>
                </a:solidFill>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p>
          <a:p>
            <a:pPr>
              <a:spcAft>
                <a:spcPts val="600"/>
              </a:spcAft>
            </a:pPr>
            <a:endParaRPr lang="en-US" dirty="0">
              <a:solidFill>
                <a:srgbClr val="0D0D0D"/>
              </a:solidFill>
              <a:highlight>
                <a:srgbClr val="FFFFFF"/>
              </a:highlight>
              <a:latin typeface="Times New Roman" panose="02020603050405020304" pitchFamily="18" charset="0"/>
              <a:ea typeface="DengXian" panose="02010600030101010101" pitchFamily="2" charset="-122"/>
              <a:cs typeface="Times New Roman" panose="02020603050405020304" pitchFamily="18" charset="0"/>
            </a:endParaRPr>
          </a:p>
          <a:p>
            <a:pPr marL="285750" indent="-285750">
              <a:spcAft>
                <a:spcPts val="600"/>
              </a:spcAft>
              <a:buFont typeface="Wingdings" panose="05000000000000000000" pitchFamily="2" charset="2"/>
              <a:buChar char="Ø"/>
            </a:pPr>
            <a:r>
              <a:rPr lang="en-US" dirty="0">
                <a:solidFill>
                  <a:srgbClr val="0D0D0D"/>
                </a:solidFill>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This TMT diversity contribute to</a:t>
            </a:r>
          </a:p>
          <a:p>
            <a:pPr>
              <a:spcAft>
                <a:spcPts val="600"/>
              </a:spcAft>
            </a:pPr>
            <a:endParaRPr lang="en-US" dirty="0">
              <a:solidFill>
                <a:srgbClr val="0D0D0D"/>
              </a:solidFill>
              <a:highlight>
                <a:srgbClr val="FFFFFF"/>
              </a:highlight>
              <a:latin typeface="Times New Roman" panose="02020603050405020304" pitchFamily="18" charset="0"/>
              <a:ea typeface="DengXian" panose="02010600030101010101" pitchFamily="2" charset="-122"/>
              <a:cs typeface="Times New Roman" panose="02020603050405020304" pitchFamily="18" charset="0"/>
            </a:endParaRPr>
          </a:p>
          <a:p>
            <a:pPr marL="1200150" lvl="2" indent="-285750">
              <a:lnSpc>
                <a:spcPct val="150000"/>
              </a:lnSpc>
              <a:spcAft>
                <a:spcPts val="600"/>
              </a:spcAft>
              <a:buFontTx/>
              <a:buChar char="-"/>
            </a:pPr>
            <a:r>
              <a:rPr lang="en-US" dirty="0">
                <a:solidFill>
                  <a:srgbClr val="0D0D0D"/>
                </a:solidFill>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Green innovation. </a:t>
            </a:r>
          </a:p>
          <a:p>
            <a:pPr marL="1200150" lvl="2" indent="-285750">
              <a:lnSpc>
                <a:spcPct val="150000"/>
              </a:lnSpc>
              <a:spcAft>
                <a:spcPts val="600"/>
              </a:spcAft>
              <a:buFontTx/>
              <a:buChar char="-"/>
            </a:pPr>
            <a:r>
              <a:rPr lang="en-US" dirty="0">
                <a:solidFill>
                  <a:srgbClr val="0D0D0D"/>
                </a:solidFill>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Sustainable corporate governance practices. </a:t>
            </a:r>
          </a:p>
          <a:p>
            <a:pPr marL="1200150" lvl="2" indent="-285750">
              <a:lnSpc>
                <a:spcPct val="150000"/>
              </a:lnSpc>
              <a:spcAft>
                <a:spcPts val="600"/>
              </a:spcAft>
              <a:buFontTx/>
              <a:buChar char="-"/>
            </a:pPr>
            <a:r>
              <a:rPr lang="en-US" dirty="0">
                <a:solidFill>
                  <a:srgbClr val="0D0D0D"/>
                </a:solidFill>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Sustainable operation and supply chain management.</a:t>
            </a:r>
          </a:p>
        </p:txBody>
      </p:sp>
      <p:pic>
        <p:nvPicPr>
          <p:cNvPr id="2050" name="Picture 2" descr="Impact of Sustainability Leadership - AIMR">
            <a:extLst>
              <a:ext uri="{FF2B5EF4-FFF2-40B4-BE49-F238E27FC236}">
                <a16:creationId xmlns:a16="http://schemas.microsoft.com/office/drawing/2014/main" id="{2CA3D020-EDCB-2F16-AEDC-EB545D3D0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3986" y="1033353"/>
            <a:ext cx="4767769" cy="324553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D348BE96-EEF0-B7B7-58BD-3D924B5EA6FA}"/>
              </a:ext>
            </a:extLst>
          </p:cNvPr>
          <p:cNvGrpSpPr/>
          <p:nvPr/>
        </p:nvGrpSpPr>
        <p:grpSpPr>
          <a:xfrm>
            <a:off x="-5" y="6264326"/>
            <a:ext cx="12202504" cy="593675"/>
            <a:chOff x="0" y="124427"/>
            <a:chExt cx="9151876" cy="470607"/>
          </a:xfrm>
        </p:grpSpPr>
        <p:sp>
          <p:nvSpPr>
            <p:cNvPr id="28" name="Rectangle 27">
              <a:extLst>
                <a:ext uri="{FF2B5EF4-FFF2-40B4-BE49-F238E27FC236}">
                  <a16:creationId xmlns:a16="http://schemas.microsoft.com/office/drawing/2014/main" id="{CBEF4C64-EC3E-7A43-B509-A088BBEF70E7}"/>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29" name="Rectangle 28">
              <a:extLst>
                <a:ext uri="{FF2B5EF4-FFF2-40B4-BE49-F238E27FC236}">
                  <a16:creationId xmlns:a16="http://schemas.microsoft.com/office/drawing/2014/main" id="{52FD3F33-1441-6347-6009-EE2D28CA7795}"/>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30" name="Group 29">
            <a:extLst>
              <a:ext uri="{FF2B5EF4-FFF2-40B4-BE49-F238E27FC236}">
                <a16:creationId xmlns:a16="http://schemas.microsoft.com/office/drawing/2014/main" id="{A7498800-7D6D-7C57-BDAE-D762D1AD1427}"/>
              </a:ext>
            </a:extLst>
          </p:cNvPr>
          <p:cNvGrpSpPr/>
          <p:nvPr/>
        </p:nvGrpSpPr>
        <p:grpSpPr>
          <a:xfrm>
            <a:off x="92532" y="6312406"/>
            <a:ext cx="12088971" cy="415023"/>
            <a:chOff x="427586" y="6403217"/>
            <a:chExt cx="8855784" cy="330924"/>
          </a:xfrm>
        </p:grpSpPr>
        <p:grpSp>
          <p:nvGrpSpPr>
            <p:cNvPr id="31" name="Group 30">
              <a:extLst>
                <a:ext uri="{FF2B5EF4-FFF2-40B4-BE49-F238E27FC236}">
                  <a16:creationId xmlns:a16="http://schemas.microsoft.com/office/drawing/2014/main" id="{CCA1A6AE-8D07-9B83-94F3-FA3562C3346D}"/>
                </a:ext>
              </a:extLst>
            </p:cNvPr>
            <p:cNvGrpSpPr/>
            <p:nvPr/>
          </p:nvGrpSpPr>
          <p:grpSpPr>
            <a:xfrm>
              <a:off x="427586" y="6403217"/>
              <a:ext cx="8855784" cy="330924"/>
              <a:chOff x="427586" y="6403217"/>
              <a:chExt cx="8855784" cy="330924"/>
            </a:xfrm>
          </p:grpSpPr>
          <p:cxnSp>
            <p:nvCxnSpPr>
              <p:cNvPr id="33" name="Straight Connector 32">
                <a:extLst>
                  <a:ext uri="{FF2B5EF4-FFF2-40B4-BE49-F238E27FC236}">
                    <a16:creationId xmlns:a16="http://schemas.microsoft.com/office/drawing/2014/main" id="{CFFC8EC8-19FA-0640-6593-DB17952C2788}"/>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60FC45C-4FBF-C4EB-0AB8-2340869F4E6A}"/>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Oval 36">
                <a:extLst>
                  <a:ext uri="{FF2B5EF4-FFF2-40B4-BE49-F238E27FC236}">
                    <a16:creationId xmlns:a16="http://schemas.microsoft.com/office/drawing/2014/main" id="{42D4F4CA-3251-91E5-DC99-307E216441D7}"/>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Oval 37">
                <a:extLst>
                  <a:ext uri="{FF2B5EF4-FFF2-40B4-BE49-F238E27FC236}">
                    <a16:creationId xmlns:a16="http://schemas.microsoft.com/office/drawing/2014/main" id="{47A025BA-5633-4E29-97A6-45F1DE3F87D9}"/>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Oval 38">
                <a:extLst>
                  <a:ext uri="{FF2B5EF4-FFF2-40B4-BE49-F238E27FC236}">
                    <a16:creationId xmlns:a16="http://schemas.microsoft.com/office/drawing/2014/main" id="{1ACBEDF0-0A22-981E-1EE2-D905BCD6FB78}"/>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Oval 39">
                <a:extLst>
                  <a:ext uri="{FF2B5EF4-FFF2-40B4-BE49-F238E27FC236}">
                    <a16:creationId xmlns:a16="http://schemas.microsoft.com/office/drawing/2014/main" id="{EDF199F7-7354-1231-E0B2-16926AB83E1E}"/>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TextBox 64">
                <a:extLst>
                  <a:ext uri="{FF2B5EF4-FFF2-40B4-BE49-F238E27FC236}">
                    <a16:creationId xmlns:a16="http://schemas.microsoft.com/office/drawing/2014/main" id="{E501316F-2F79-1F7E-7AF9-CB30A6EA6C2C}"/>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42" name="TextBox 65">
                <a:extLst>
                  <a:ext uri="{FF2B5EF4-FFF2-40B4-BE49-F238E27FC236}">
                    <a16:creationId xmlns:a16="http://schemas.microsoft.com/office/drawing/2014/main" id="{5D344E0C-766E-65D8-CC3A-A695249F6747}"/>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43" name="TextBox 66">
                <a:extLst>
                  <a:ext uri="{FF2B5EF4-FFF2-40B4-BE49-F238E27FC236}">
                    <a16:creationId xmlns:a16="http://schemas.microsoft.com/office/drawing/2014/main" id="{81E4DF99-7D9D-B3B1-7C30-E677E86DB05D}"/>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44" name="TextBox 67">
                <a:extLst>
                  <a:ext uri="{FF2B5EF4-FFF2-40B4-BE49-F238E27FC236}">
                    <a16:creationId xmlns:a16="http://schemas.microsoft.com/office/drawing/2014/main" id="{B081F1B8-C63C-9021-4718-A907505D65D1}"/>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grpSp>
        <p:sp>
          <p:nvSpPr>
            <p:cNvPr id="32" name="TextBox 52">
              <a:extLst>
                <a:ext uri="{FF2B5EF4-FFF2-40B4-BE49-F238E27FC236}">
                  <a16:creationId xmlns:a16="http://schemas.microsoft.com/office/drawing/2014/main" id="{FBB28333-024F-8521-1021-F850FD09F30C}"/>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45" name="Oval 44">
            <a:extLst>
              <a:ext uri="{FF2B5EF4-FFF2-40B4-BE49-F238E27FC236}">
                <a16:creationId xmlns:a16="http://schemas.microsoft.com/office/drawing/2014/main" id="{E5BD3857-650C-F0F0-A5A4-C4FC24F90361}"/>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Oval 45">
            <a:extLst>
              <a:ext uri="{FF2B5EF4-FFF2-40B4-BE49-F238E27FC236}">
                <a16:creationId xmlns:a16="http://schemas.microsoft.com/office/drawing/2014/main" id="{089A7816-96B7-D1AD-F7B8-7ECBD1ADB1BE}"/>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TextBox 67">
            <a:extLst>
              <a:ext uri="{FF2B5EF4-FFF2-40B4-BE49-F238E27FC236}">
                <a16:creationId xmlns:a16="http://schemas.microsoft.com/office/drawing/2014/main" id="{81122C62-2AF3-2039-183E-431A3DF93145}"/>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48" name="TextBox 67">
            <a:extLst>
              <a:ext uri="{FF2B5EF4-FFF2-40B4-BE49-F238E27FC236}">
                <a16:creationId xmlns:a16="http://schemas.microsoft.com/office/drawing/2014/main" id="{F974E423-992D-18DA-64E9-50D09784BDC2}"/>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49" name="Rectangle 48">
            <a:extLst>
              <a:ext uri="{FF2B5EF4-FFF2-40B4-BE49-F238E27FC236}">
                <a16:creationId xmlns:a16="http://schemas.microsoft.com/office/drawing/2014/main" id="{BA44DE12-DC38-C818-55CE-BC6FD3671D8A}"/>
              </a:ext>
            </a:extLst>
          </p:cNvPr>
          <p:cNvSpPr/>
          <p:nvPr/>
        </p:nvSpPr>
        <p:spPr>
          <a:xfrm>
            <a:off x="8930512" y="6286457"/>
            <a:ext cx="332525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53254983-CDC0-CF27-3E83-E07EEFFB0CA2}"/>
              </a:ext>
            </a:extLst>
          </p:cNvPr>
          <p:cNvSpPr/>
          <p:nvPr/>
        </p:nvSpPr>
        <p:spPr>
          <a:xfrm>
            <a:off x="7176911" y="6276839"/>
            <a:ext cx="1724404" cy="581161"/>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DDD2241-3C66-CE2C-A3A1-22110F1E165F}"/>
              </a:ext>
            </a:extLst>
          </p:cNvPr>
          <p:cNvSpPr/>
          <p:nvPr/>
        </p:nvSpPr>
        <p:spPr>
          <a:xfrm>
            <a:off x="17778" y="6251813"/>
            <a:ext cx="7138137" cy="606187"/>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1C98EF-ECAA-679C-4E52-C247869D5007}"/>
              </a:ext>
            </a:extLst>
          </p:cNvPr>
          <p:cNvGrpSpPr/>
          <p:nvPr/>
        </p:nvGrpSpPr>
        <p:grpSpPr>
          <a:xfrm>
            <a:off x="-5" y="6264326"/>
            <a:ext cx="12202504" cy="593675"/>
            <a:chOff x="0" y="124427"/>
            <a:chExt cx="9151876" cy="470607"/>
          </a:xfrm>
        </p:grpSpPr>
        <p:sp>
          <p:nvSpPr>
            <p:cNvPr id="53" name="Rectangle 52">
              <a:extLst>
                <a:ext uri="{FF2B5EF4-FFF2-40B4-BE49-F238E27FC236}">
                  <a16:creationId xmlns:a16="http://schemas.microsoft.com/office/drawing/2014/main" id="{26FE572B-BC21-E78F-899B-57B234E4C551}"/>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54" name="Rectangle 53">
              <a:extLst>
                <a:ext uri="{FF2B5EF4-FFF2-40B4-BE49-F238E27FC236}">
                  <a16:creationId xmlns:a16="http://schemas.microsoft.com/office/drawing/2014/main" id="{D1581CCE-6ADB-021C-170B-0D8B830A5148}"/>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55" name="Group 54">
            <a:extLst>
              <a:ext uri="{FF2B5EF4-FFF2-40B4-BE49-F238E27FC236}">
                <a16:creationId xmlns:a16="http://schemas.microsoft.com/office/drawing/2014/main" id="{0F06BFC3-8D31-218B-63D8-EACF8BDC3E38}"/>
              </a:ext>
            </a:extLst>
          </p:cNvPr>
          <p:cNvGrpSpPr/>
          <p:nvPr/>
        </p:nvGrpSpPr>
        <p:grpSpPr>
          <a:xfrm>
            <a:off x="92532" y="6312406"/>
            <a:ext cx="12088971" cy="415023"/>
            <a:chOff x="427586" y="6403217"/>
            <a:chExt cx="8855784" cy="330924"/>
          </a:xfrm>
        </p:grpSpPr>
        <p:grpSp>
          <p:nvGrpSpPr>
            <p:cNvPr id="56" name="Group 55">
              <a:extLst>
                <a:ext uri="{FF2B5EF4-FFF2-40B4-BE49-F238E27FC236}">
                  <a16:creationId xmlns:a16="http://schemas.microsoft.com/office/drawing/2014/main" id="{3A2A945F-CD14-6B00-5380-9D1BAC17A1A5}"/>
                </a:ext>
              </a:extLst>
            </p:cNvPr>
            <p:cNvGrpSpPr/>
            <p:nvPr/>
          </p:nvGrpSpPr>
          <p:grpSpPr>
            <a:xfrm>
              <a:off x="427586" y="6403217"/>
              <a:ext cx="8855784" cy="330924"/>
              <a:chOff x="427586" y="6403217"/>
              <a:chExt cx="8855784" cy="330924"/>
            </a:xfrm>
          </p:grpSpPr>
          <p:cxnSp>
            <p:nvCxnSpPr>
              <p:cNvPr id="58" name="Straight Connector 57">
                <a:extLst>
                  <a:ext uri="{FF2B5EF4-FFF2-40B4-BE49-F238E27FC236}">
                    <a16:creationId xmlns:a16="http://schemas.microsoft.com/office/drawing/2014/main" id="{84627515-3277-51B4-F3FF-1C75C81D4C54}"/>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B86BE4C4-3D7E-1E22-11FB-26DEC6774356}"/>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0" name="Oval 59">
                <a:extLst>
                  <a:ext uri="{FF2B5EF4-FFF2-40B4-BE49-F238E27FC236}">
                    <a16:creationId xmlns:a16="http://schemas.microsoft.com/office/drawing/2014/main" id="{A248E093-089E-E8BD-01E7-03AA8CC70A7A}"/>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1" name="Oval 60">
                <a:extLst>
                  <a:ext uri="{FF2B5EF4-FFF2-40B4-BE49-F238E27FC236}">
                    <a16:creationId xmlns:a16="http://schemas.microsoft.com/office/drawing/2014/main" id="{B73A3278-5925-A1D0-0244-7F4B1CBC10F1}"/>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2" name="Oval 61">
                <a:extLst>
                  <a:ext uri="{FF2B5EF4-FFF2-40B4-BE49-F238E27FC236}">
                    <a16:creationId xmlns:a16="http://schemas.microsoft.com/office/drawing/2014/main" id="{E040F06B-9699-1BC5-B769-A4BAB7173E10}"/>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3" name="Oval 62">
                <a:extLst>
                  <a:ext uri="{FF2B5EF4-FFF2-40B4-BE49-F238E27FC236}">
                    <a16:creationId xmlns:a16="http://schemas.microsoft.com/office/drawing/2014/main" id="{DA6E3B7B-A5AD-A105-C428-6D6B155FD4AA}"/>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48" name="TextBox 64">
                <a:extLst>
                  <a:ext uri="{FF2B5EF4-FFF2-40B4-BE49-F238E27FC236}">
                    <a16:creationId xmlns:a16="http://schemas.microsoft.com/office/drawing/2014/main" id="{A71AF9DF-421A-53EC-E6F3-D72D114C4666}"/>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2049" name="TextBox 65">
                <a:extLst>
                  <a:ext uri="{FF2B5EF4-FFF2-40B4-BE49-F238E27FC236}">
                    <a16:creationId xmlns:a16="http://schemas.microsoft.com/office/drawing/2014/main" id="{A76EB11E-5C49-DC46-D278-555D819CC0ED}"/>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2051" name="TextBox 66">
                <a:extLst>
                  <a:ext uri="{FF2B5EF4-FFF2-40B4-BE49-F238E27FC236}">
                    <a16:creationId xmlns:a16="http://schemas.microsoft.com/office/drawing/2014/main" id="{66966380-0EC9-EC82-C6C2-E8CE1690FC78}"/>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2052" name="TextBox 67">
                <a:extLst>
                  <a:ext uri="{FF2B5EF4-FFF2-40B4-BE49-F238E27FC236}">
                    <a16:creationId xmlns:a16="http://schemas.microsoft.com/office/drawing/2014/main" id="{D20ED090-8D3A-332C-C4FE-BC37BC8B08D0}"/>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57" name="TextBox 52">
              <a:extLst>
                <a:ext uri="{FF2B5EF4-FFF2-40B4-BE49-F238E27FC236}">
                  <a16:creationId xmlns:a16="http://schemas.microsoft.com/office/drawing/2014/main" id="{67E1DEC5-512F-55D5-20D2-904F78887DF0}"/>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2053" name="Oval 2052">
            <a:extLst>
              <a:ext uri="{FF2B5EF4-FFF2-40B4-BE49-F238E27FC236}">
                <a16:creationId xmlns:a16="http://schemas.microsoft.com/office/drawing/2014/main" id="{0245C8D1-8632-39F4-E527-38C44614BEBE}"/>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54" name="Oval 2053">
            <a:extLst>
              <a:ext uri="{FF2B5EF4-FFF2-40B4-BE49-F238E27FC236}">
                <a16:creationId xmlns:a16="http://schemas.microsoft.com/office/drawing/2014/main" id="{6A359B98-3645-C6B3-350A-760DA331D52F}"/>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55" name="TextBox 67">
            <a:extLst>
              <a:ext uri="{FF2B5EF4-FFF2-40B4-BE49-F238E27FC236}">
                <a16:creationId xmlns:a16="http://schemas.microsoft.com/office/drawing/2014/main" id="{95E8FB6E-FD23-EDB8-9B17-396CFB09AA2F}"/>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2056" name="TextBox 67">
            <a:extLst>
              <a:ext uri="{FF2B5EF4-FFF2-40B4-BE49-F238E27FC236}">
                <a16:creationId xmlns:a16="http://schemas.microsoft.com/office/drawing/2014/main" id="{D8855317-CF44-8CCF-831B-E78BF69E9357}"/>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2057" name="Rectangle 2056">
            <a:extLst>
              <a:ext uri="{FF2B5EF4-FFF2-40B4-BE49-F238E27FC236}">
                <a16:creationId xmlns:a16="http://schemas.microsoft.com/office/drawing/2014/main" id="{7E7B0080-F1FA-6A98-A6E0-5BFA5F22E073}"/>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Rectangle 2057">
            <a:extLst>
              <a:ext uri="{FF2B5EF4-FFF2-40B4-BE49-F238E27FC236}">
                <a16:creationId xmlns:a16="http://schemas.microsoft.com/office/drawing/2014/main" id="{D2DA3FF9-517E-93E2-1538-745A672B6851}"/>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9" name="Group 2058">
            <a:extLst>
              <a:ext uri="{FF2B5EF4-FFF2-40B4-BE49-F238E27FC236}">
                <a16:creationId xmlns:a16="http://schemas.microsoft.com/office/drawing/2014/main" id="{D4DE1D5B-7370-9450-3F37-D1D16538E2CA}"/>
              </a:ext>
            </a:extLst>
          </p:cNvPr>
          <p:cNvGrpSpPr/>
          <p:nvPr/>
        </p:nvGrpSpPr>
        <p:grpSpPr>
          <a:xfrm>
            <a:off x="-5" y="6264326"/>
            <a:ext cx="12202504" cy="593675"/>
            <a:chOff x="0" y="124427"/>
            <a:chExt cx="9151876" cy="470607"/>
          </a:xfrm>
        </p:grpSpPr>
        <p:sp>
          <p:nvSpPr>
            <p:cNvPr id="2060" name="Rectangle 2059">
              <a:extLst>
                <a:ext uri="{FF2B5EF4-FFF2-40B4-BE49-F238E27FC236}">
                  <a16:creationId xmlns:a16="http://schemas.microsoft.com/office/drawing/2014/main" id="{8E861C98-978A-E4F8-3F60-FAC09B8EE0F6}"/>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2061" name="Rectangle 2060">
              <a:extLst>
                <a:ext uri="{FF2B5EF4-FFF2-40B4-BE49-F238E27FC236}">
                  <a16:creationId xmlns:a16="http://schemas.microsoft.com/office/drawing/2014/main" id="{F14DA52D-FA69-E2D6-DAF0-0F0477DF2011}"/>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2062" name="Group 2061">
            <a:extLst>
              <a:ext uri="{FF2B5EF4-FFF2-40B4-BE49-F238E27FC236}">
                <a16:creationId xmlns:a16="http://schemas.microsoft.com/office/drawing/2014/main" id="{2D9E2079-95CA-4801-54A8-FAA52379B2C8}"/>
              </a:ext>
            </a:extLst>
          </p:cNvPr>
          <p:cNvGrpSpPr/>
          <p:nvPr/>
        </p:nvGrpSpPr>
        <p:grpSpPr>
          <a:xfrm>
            <a:off x="92532" y="6312406"/>
            <a:ext cx="12088971" cy="415023"/>
            <a:chOff x="427586" y="6403217"/>
            <a:chExt cx="8855784" cy="330924"/>
          </a:xfrm>
        </p:grpSpPr>
        <p:grpSp>
          <p:nvGrpSpPr>
            <p:cNvPr id="2063" name="Group 2062">
              <a:extLst>
                <a:ext uri="{FF2B5EF4-FFF2-40B4-BE49-F238E27FC236}">
                  <a16:creationId xmlns:a16="http://schemas.microsoft.com/office/drawing/2014/main" id="{CCE3F4C1-5B41-DFFE-6DE1-13DD58EF4B4B}"/>
                </a:ext>
              </a:extLst>
            </p:cNvPr>
            <p:cNvGrpSpPr/>
            <p:nvPr/>
          </p:nvGrpSpPr>
          <p:grpSpPr>
            <a:xfrm>
              <a:off x="427586" y="6403217"/>
              <a:ext cx="8855784" cy="330924"/>
              <a:chOff x="427586" y="6403217"/>
              <a:chExt cx="8855784" cy="330924"/>
            </a:xfrm>
          </p:grpSpPr>
          <p:cxnSp>
            <p:nvCxnSpPr>
              <p:cNvPr id="2065" name="Straight Connector 2064">
                <a:extLst>
                  <a:ext uri="{FF2B5EF4-FFF2-40B4-BE49-F238E27FC236}">
                    <a16:creationId xmlns:a16="http://schemas.microsoft.com/office/drawing/2014/main" id="{3731D237-36F7-ADA9-82B7-652CC0DC6472}"/>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066" name="Oval 2065">
                <a:extLst>
                  <a:ext uri="{FF2B5EF4-FFF2-40B4-BE49-F238E27FC236}">
                    <a16:creationId xmlns:a16="http://schemas.microsoft.com/office/drawing/2014/main" id="{72658D82-2568-499C-50EF-7FF34297680C}"/>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67" name="Oval 2066">
                <a:extLst>
                  <a:ext uri="{FF2B5EF4-FFF2-40B4-BE49-F238E27FC236}">
                    <a16:creationId xmlns:a16="http://schemas.microsoft.com/office/drawing/2014/main" id="{77670C7B-32DE-C640-0367-F0C21C065D4C}"/>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68" name="Oval 2067">
                <a:extLst>
                  <a:ext uri="{FF2B5EF4-FFF2-40B4-BE49-F238E27FC236}">
                    <a16:creationId xmlns:a16="http://schemas.microsoft.com/office/drawing/2014/main" id="{D895B7BC-86E5-A7D6-63B0-55E6C98D4851}"/>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69" name="Oval 2068">
                <a:extLst>
                  <a:ext uri="{FF2B5EF4-FFF2-40B4-BE49-F238E27FC236}">
                    <a16:creationId xmlns:a16="http://schemas.microsoft.com/office/drawing/2014/main" id="{39A4608D-67AB-0FB2-48B7-64BC0D81ECB5}"/>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70" name="Oval 2069">
                <a:extLst>
                  <a:ext uri="{FF2B5EF4-FFF2-40B4-BE49-F238E27FC236}">
                    <a16:creationId xmlns:a16="http://schemas.microsoft.com/office/drawing/2014/main" id="{25C12E6A-4330-F6B7-9341-E5281975A502}"/>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71" name="TextBox 2070">
                <a:extLst>
                  <a:ext uri="{FF2B5EF4-FFF2-40B4-BE49-F238E27FC236}">
                    <a16:creationId xmlns:a16="http://schemas.microsoft.com/office/drawing/2014/main" id="{898C7293-EB25-70D3-1DE3-43314B850C17}"/>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2072" name="TextBox 2071">
                <a:extLst>
                  <a:ext uri="{FF2B5EF4-FFF2-40B4-BE49-F238E27FC236}">
                    <a16:creationId xmlns:a16="http://schemas.microsoft.com/office/drawing/2014/main" id="{33284783-C088-FFF6-735D-3DA73642652B}"/>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2073" name="TextBox 2072">
                <a:extLst>
                  <a:ext uri="{FF2B5EF4-FFF2-40B4-BE49-F238E27FC236}">
                    <a16:creationId xmlns:a16="http://schemas.microsoft.com/office/drawing/2014/main" id="{6FAEA2CC-0F41-F90E-B949-687B031165DB}"/>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2074" name="TextBox 2073">
                <a:extLst>
                  <a:ext uri="{FF2B5EF4-FFF2-40B4-BE49-F238E27FC236}">
                    <a16:creationId xmlns:a16="http://schemas.microsoft.com/office/drawing/2014/main" id="{31CA2B80-04C3-5763-5D56-5C087834D133}"/>
                  </a:ext>
                </a:extLst>
              </p:cNvPr>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2064" name="TextBox 52">
              <a:extLst>
                <a:ext uri="{FF2B5EF4-FFF2-40B4-BE49-F238E27FC236}">
                  <a16:creationId xmlns:a16="http://schemas.microsoft.com/office/drawing/2014/main" id="{0BBA5D2F-0010-491E-D18C-7E66440A2CC1}"/>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2075" name="Oval 2074">
            <a:extLst>
              <a:ext uri="{FF2B5EF4-FFF2-40B4-BE49-F238E27FC236}">
                <a16:creationId xmlns:a16="http://schemas.microsoft.com/office/drawing/2014/main" id="{1E6BF339-6CCF-108E-B86C-9399BEF484DF}"/>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76" name="Oval 2075">
            <a:extLst>
              <a:ext uri="{FF2B5EF4-FFF2-40B4-BE49-F238E27FC236}">
                <a16:creationId xmlns:a16="http://schemas.microsoft.com/office/drawing/2014/main" id="{D431C1D3-B664-410B-77A6-D975CA76DD50}"/>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77" name="TextBox 67">
            <a:extLst>
              <a:ext uri="{FF2B5EF4-FFF2-40B4-BE49-F238E27FC236}">
                <a16:creationId xmlns:a16="http://schemas.microsoft.com/office/drawing/2014/main" id="{1D5316AA-C8FE-D5F7-0C63-03DD09539E38}"/>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2078" name="TextBox 67">
            <a:extLst>
              <a:ext uri="{FF2B5EF4-FFF2-40B4-BE49-F238E27FC236}">
                <a16:creationId xmlns:a16="http://schemas.microsoft.com/office/drawing/2014/main" id="{1E75C859-3DAD-F3FE-A214-EFE7648F8A4F}"/>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2079" name="Rectangle 2078">
            <a:extLst>
              <a:ext uri="{FF2B5EF4-FFF2-40B4-BE49-F238E27FC236}">
                <a16:creationId xmlns:a16="http://schemas.microsoft.com/office/drawing/2014/main" id="{E97225E4-75C3-EDE5-CE59-E9630C6984A5}"/>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0" name="Rectangle 2079">
            <a:extLst>
              <a:ext uri="{FF2B5EF4-FFF2-40B4-BE49-F238E27FC236}">
                <a16:creationId xmlns:a16="http://schemas.microsoft.com/office/drawing/2014/main" id="{3EA835DD-52F5-08D2-1AE2-0ECEFC0E90C4}"/>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1" name="Group 2080">
            <a:extLst>
              <a:ext uri="{FF2B5EF4-FFF2-40B4-BE49-F238E27FC236}">
                <a16:creationId xmlns:a16="http://schemas.microsoft.com/office/drawing/2014/main" id="{BB50AE56-4A02-23D5-489F-0545C03887BB}"/>
              </a:ext>
            </a:extLst>
          </p:cNvPr>
          <p:cNvGrpSpPr/>
          <p:nvPr/>
        </p:nvGrpSpPr>
        <p:grpSpPr>
          <a:xfrm>
            <a:off x="-5" y="6264326"/>
            <a:ext cx="12202504" cy="593675"/>
            <a:chOff x="0" y="124427"/>
            <a:chExt cx="9151876" cy="470607"/>
          </a:xfrm>
        </p:grpSpPr>
        <p:sp>
          <p:nvSpPr>
            <p:cNvPr id="2082" name="Rectangle 2081">
              <a:extLst>
                <a:ext uri="{FF2B5EF4-FFF2-40B4-BE49-F238E27FC236}">
                  <a16:creationId xmlns:a16="http://schemas.microsoft.com/office/drawing/2014/main" id="{671C2E6E-65D0-253F-988B-2243A653120C}"/>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2083" name="Rectangle 2082">
              <a:extLst>
                <a:ext uri="{FF2B5EF4-FFF2-40B4-BE49-F238E27FC236}">
                  <a16:creationId xmlns:a16="http://schemas.microsoft.com/office/drawing/2014/main" id="{43A067EB-D000-FE56-025A-E22DA8BBFD86}"/>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2084" name="Group 2083">
            <a:extLst>
              <a:ext uri="{FF2B5EF4-FFF2-40B4-BE49-F238E27FC236}">
                <a16:creationId xmlns:a16="http://schemas.microsoft.com/office/drawing/2014/main" id="{9C0FA401-35F8-1720-E424-1A622A94A68A}"/>
              </a:ext>
            </a:extLst>
          </p:cNvPr>
          <p:cNvGrpSpPr/>
          <p:nvPr/>
        </p:nvGrpSpPr>
        <p:grpSpPr>
          <a:xfrm>
            <a:off x="92532" y="6312402"/>
            <a:ext cx="12088971" cy="533087"/>
            <a:chOff x="427586" y="6403216"/>
            <a:chExt cx="8855784" cy="425064"/>
          </a:xfrm>
        </p:grpSpPr>
        <p:grpSp>
          <p:nvGrpSpPr>
            <p:cNvPr id="2085" name="Group 2084">
              <a:extLst>
                <a:ext uri="{FF2B5EF4-FFF2-40B4-BE49-F238E27FC236}">
                  <a16:creationId xmlns:a16="http://schemas.microsoft.com/office/drawing/2014/main" id="{18ADBA85-F0FA-D4A0-528E-32BB7C73CC4A}"/>
                </a:ext>
              </a:extLst>
            </p:cNvPr>
            <p:cNvGrpSpPr/>
            <p:nvPr/>
          </p:nvGrpSpPr>
          <p:grpSpPr>
            <a:xfrm>
              <a:off x="427586" y="6403217"/>
              <a:ext cx="8855784" cy="425063"/>
              <a:chOff x="427586" y="6403217"/>
              <a:chExt cx="8855784" cy="425063"/>
            </a:xfrm>
          </p:grpSpPr>
          <p:cxnSp>
            <p:nvCxnSpPr>
              <p:cNvPr id="2087" name="Straight Connector 2086">
                <a:extLst>
                  <a:ext uri="{FF2B5EF4-FFF2-40B4-BE49-F238E27FC236}">
                    <a16:creationId xmlns:a16="http://schemas.microsoft.com/office/drawing/2014/main" id="{A295CAA7-B91A-DE9F-5701-6669D9BD3D85}"/>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088" name="Oval 2087">
                <a:extLst>
                  <a:ext uri="{FF2B5EF4-FFF2-40B4-BE49-F238E27FC236}">
                    <a16:creationId xmlns:a16="http://schemas.microsoft.com/office/drawing/2014/main" id="{C1ED9C03-B1A3-E6C1-F0B7-7F0834ED412A}"/>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89" name="Oval 2088">
                <a:extLst>
                  <a:ext uri="{FF2B5EF4-FFF2-40B4-BE49-F238E27FC236}">
                    <a16:creationId xmlns:a16="http://schemas.microsoft.com/office/drawing/2014/main" id="{B8B0B051-2BEB-8777-5A30-52CEBC51198A}"/>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90" name="Oval 2089">
                <a:extLst>
                  <a:ext uri="{FF2B5EF4-FFF2-40B4-BE49-F238E27FC236}">
                    <a16:creationId xmlns:a16="http://schemas.microsoft.com/office/drawing/2014/main" id="{F96A89F7-EC5A-26D6-7EC8-53CAAFBF05F9}"/>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91" name="Oval 2090">
                <a:extLst>
                  <a:ext uri="{FF2B5EF4-FFF2-40B4-BE49-F238E27FC236}">
                    <a16:creationId xmlns:a16="http://schemas.microsoft.com/office/drawing/2014/main" id="{8F61D281-49C3-1AE7-B9E6-AEB131EEA746}"/>
                  </a:ext>
                </a:extLst>
              </p:cNvPr>
              <p:cNvSpPr/>
              <p:nvPr/>
            </p:nvSpPr>
            <p:spPr>
              <a:xfrm>
                <a:off x="4273295"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92" name="Oval 2091">
                <a:extLst>
                  <a:ext uri="{FF2B5EF4-FFF2-40B4-BE49-F238E27FC236}">
                    <a16:creationId xmlns:a16="http://schemas.microsoft.com/office/drawing/2014/main" id="{3906751B-A0BA-9226-9274-556E8A826215}"/>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93" name="TextBox 64">
                <a:extLst>
                  <a:ext uri="{FF2B5EF4-FFF2-40B4-BE49-F238E27FC236}">
                    <a16:creationId xmlns:a16="http://schemas.microsoft.com/office/drawing/2014/main" id="{4A0BAEEE-DE8B-66B5-31E9-739171D61239}"/>
                  </a:ext>
                </a:extLst>
              </p:cNvPr>
              <p:cNvSpPr txBox="1"/>
              <p:nvPr/>
            </p:nvSpPr>
            <p:spPr>
              <a:xfrm>
                <a:off x="427586" y="6411084"/>
                <a:ext cx="1489282" cy="4171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Motivation</a:t>
                </a:r>
              </a:p>
              <a:p>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2094" name="TextBox 65">
                <a:extLst>
                  <a:ext uri="{FF2B5EF4-FFF2-40B4-BE49-F238E27FC236}">
                    <a16:creationId xmlns:a16="http://schemas.microsoft.com/office/drawing/2014/main" id="{A69F56AD-1DFF-EF4C-8C05-C0C8E76A2709}"/>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2095" name="TextBox 66">
                <a:extLst>
                  <a:ext uri="{FF2B5EF4-FFF2-40B4-BE49-F238E27FC236}">
                    <a16:creationId xmlns:a16="http://schemas.microsoft.com/office/drawing/2014/main" id="{ABE96745-4268-9C1C-E491-64A8CFB9D34C}"/>
                  </a:ext>
                </a:extLst>
              </p:cNvPr>
              <p:cNvSpPr txBox="1"/>
              <p:nvPr/>
            </p:nvSpPr>
            <p:spPr>
              <a:xfrm>
                <a:off x="2872404" y="6411420"/>
                <a:ext cx="1520189" cy="23314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b="1" dirty="0">
                    <a:solidFill>
                      <a:schemeClr val="bg1"/>
                    </a:solidFill>
                    <a:latin typeface="Times New Roman" panose="02020603050405020304" pitchFamily="18" charset="0"/>
                    <a:cs typeface="Times New Roman" panose="02020603050405020304" pitchFamily="18" charset="0"/>
                  </a:rPr>
                  <a:t>Framework &amp; Hypothesis</a:t>
                </a:r>
              </a:p>
            </p:txBody>
          </p:sp>
          <p:sp>
            <p:nvSpPr>
              <p:cNvPr id="2096" name="TextBox 67">
                <a:extLst>
                  <a:ext uri="{FF2B5EF4-FFF2-40B4-BE49-F238E27FC236}">
                    <a16:creationId xmlns:a16="http://schemas.microsoft.com/office/drawing/2014/main" id="{049752D9-1098-C856-CA4E-3D7F41E09025}"/>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b="1" dirty="0">
                  <a:solidFill>
                    <a:schemeClr val="bg1"/>
                  </a:solidFill>
                  <a:latin typeface="Times New Roman" panose="02020603050405020304" pitchFamily="18" charset="0"/>
                  <a:cs typeface="Times New Roman" panose="02020603050405020304" pitchFamily="18" charset="0"/>
                </a:endParaRPr>
              </a:p>
            </p:txBody>
          </p:sp>
        </p:grpSp>
        <p:sp>
          <p:nvSpPr>
            <p:cNvPr id="2086" name="TextBox 52">
              <a:extLst>
                <a:ext uri="{FF2B5EF4-FFF2-40B4-BE49-F238E27FC236}">
                  <a16:creationId xmlns:a16="http://schemas.microsoft.com/office/drawing/2014/main" id="{512091B1-0A10-A080-ECDD-005C6D8BF4BD}"/>
                </a:ext>
              </a:extLst>
            </p:cNvPr>
            <p:cNvSpPr txBox="1"/>
            <p:nvPr/>
          </p:nvSpPr>
          <p:spPr>
            <a:xfrm>
              <a:off x="5671913" y="6403216"/>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2097" name="Oval 2096">
            <a:extLst>
              <a:ext uri="{FF2B5EF4-FFF2-40B4-BE49-F238E27FC236}">
                <a16:creationId xmlns:a16="http://schemas.microsoft.com/office/drawing/2014/main" id="{A58B5697-D8D4-C624-B56F-D986E02F6A73}"/>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98" name="Oval 2097">
            <a:extLst>
              <a:ext uri="{FF2B5EF4-FFF2-40B4-BE49-F238E27FC236}">
                <a16:creationId xmlns:a16="http://schemas.microsoft.com/office/drawing/2014/main" id="{61D80384-545E-96EE-EC31-F79503493CC1}"/>
              </a:ext>
            </a:extLst>
          </p:cNvPr>
          <p:cNvSpPr/>
          <p:nvPr/>
        </p:nvSpPr>
        <p:spPr>
          <a:xfrm>
            <a:off x="10348487"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99" name="TextBox 67">
            <a:extLst>
              <a:ext uri="{FF2B5EF4-FFF2-40B4-BE49-F238E27FC236}">
                <a16:creationId xmlns:a16="http://schemas.microsoft.com/office/drawing/2014/main" id="{3482D1BC-84A4-1AE2-7004-73A2B3889667}"/>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2100" name="TextBox 67">
            <a:extLst>
              <a:ext uri="{FF2B5EF4-FFF2-40B4-BE49-F238E27FC236}">
                <a16:creationId xmlns:a16="http://schemas.microsoft.com/office/drawing/2014/main" id="{D202EC59-EB30-D956-FE53-C8DD08EE9677}"/>
              </a:ext>
            </a:extLst>
          </p:cNvPr>
          <p:cNvSpPr txBox="1"/>
          <p:nvPr/>
        </p:nvSpPr>
        <p:spPr>
          <a:xfrm>
            <a:off x="10492264" y="633242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2101" name="Rectangle 2100">
            <a:extLst>
              <a:ext uri="{FF2B5EF4-FFF2-40B4-BE49-F238E27FC236}">
                <a16:creationId xmlns:a16="http://schemas.microsoft.com/office/drawing/2014/main" id="{1C553715-3E76-8923-F257-CA0A633424F1}"/>
              </a:ext>
            </a:extLst>
          </p:cNvPr>
          <p:cNvSpPr/>
          <p:nvPr/>
        </p:nvSpPr>
        <p:spPr>
          <a:xfrm>
            <a:off x="10450200" y="6254397"/>
            <a:ext cx="1783690"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2" name="Rectangle 2101">
            <a:extLst>
              <a:ext uri="{FF2B5EF4-FFF2-40B4-BE49-F238E27FC236}">
                <a16:creationId xmlns:a16="http://schemas.microsoft.com/office/drawing/2014/main" id="{294C70A0-16A6-107A-FCD6-B9492C37E8FF}"/>
              </a:ext>
            </a:extLst>
          </p:cNvPr>
          <p:cNvSpPr/>
          <p:nvPr/>
        </p:nvSpPr>
        <p:spPr>
          <a:xfrm>
            <a:off x="8983301" y="6277485"/>
            <a:ext cx="1455697" cy="552647"/>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3" name="TextBox 52">
            <a:extLst>
              <a:ext uri="{FF2B5EF4-FFF2-40B4-BE49-F238E27FC236}">
                <a16:creationId xmlns:a16="http://schemas.microsoft.com/office/drawing/2014/main" id="{2ECDF716-7085-C26F-1E5E-761C8EB6030C}"/>
              </a:ext>
            </a:extLst>
          </p:cNvPr>
          <p:cNvSpPr txBox="1"/>
          <p:nvPr/>
        </p:nvSpPr>
        <p:spPr>
          <a:xfrm>
            <a:off x="5540743" y="6336954"/>
            <a:ext cx="1518961"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2104" name="Rectangle 2103">
            <a:extLst>
              <a:ext uri="{FF2B5EF4-FFF2-40B4-BE49-F238E27FC236}">
                <a16:creationId xmlns:a16="http://schemas.microsoft.com/office/drawing/2014/main" id="{4578E1E5-A1D5-E31D-78E3-585039ADAC59}"/>
              </a:ext>
            </a:extLst>
          </p:cNvPr>
          <p:cNvSpPr/>
          <p:nvPr/>
        </p:nvSpPr>
        <p:spPr>
          <a:xfrm>
            <a:off x="-6476" y="6264328"/>
            <a:ext cx="8955624"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2305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2D5F9-1FCB-A7D1-F5DD-40518ABC5CE7}"/>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FEB169C0-24FF-FAE2-B4C0-05764E001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3860" y="1033353"/>
            <a:ext cx="4304180" cy="59051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3C76E0D-4C63-28DF-3167-31949F7D2AE5}"/>
              </a:ext>
            </a:extLst>
          </p:cNvPr>
          <p:cNvSpPr/>
          <p:nvPr/>
        </p:nvSpPr>
        <p:spPr>
          <a:xfrm>
            <a:off x="0" y="88588"/>
            <a:ext cx="12192000" cy="944765"/>
          </a:xfrm>
          <a:prstGeom prst="rect">
            <a:avLst/>
          </a:prstGeom>
          <a:solidFill>
            <a:schemeClr val="accent1">
              <a:lumMod val="75000"/>
            </a:schemeClr>
          </a:solidFill>
          <a:ln>
            <a:solidFill>
              <a:srgbClr val="ECF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Times New Roman" panose="02020603050405020304" pitchFamily="18" charset="0"/>
                <a:cs typeface="Times New Roman" panose="02020603050405020304" pitchFamily="18" charset="0"/>
              </a:rPr>
              <a:t>     Future Improvement</a:t>
            </a:r>
          </a:p>
        </p:txBody>
      </p:sp>
      <p:grpSp>
        <p:nvGrpSpPr>
          <p:cNvPr id="6" name="Group 5">
            <a:extLst>
              <a:ext uri="{FF2B5EF4-FFF2-40B4-BE49-F238E27FC236}">
                <a16:creationId xmlns:a16="http://schemas.microsoft.com/office/drawing/2014/main" id="{DBC0118E-FD69-D092-3A47-86EA1B8BE7BF}"/>
              </a:ext>
            </a:extLst>
          </p:cNvPr>
          <p:cNvGrpSpPr/>
          <p:nvPr/>
        </p:nvGrpSpPr>
        <p:grpSpPr>
          <a:xfrm>
            <a:off x="-5" y="6264326"/>
            <a:ext cx="12202504" cy="593675"/>
            <a:chOff x="0" y="124427"/>
            <a:chExt cx="9151876" cy="470607"/>
          </a:xfrm>
        </p:grpSpPr>
        <p:sp>
          <p:nvSpPr>
            <p:cNvPr id="21" name="Rectangle 20">
              <a:extLst>
                <a:ext uri="{FF2B5EF4-FFF2-40B4-BE49-F238E27FC236}">
                  <a16:creationId xmlns:a16="http://schemas.microsoft.com/office/drawing/2014/main" id="{B52A7A6D-7F10-78EC-786C-3D90CA5C82E9}"/>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22" name="Rectangle 21">
              <a:extLst>
                <a:ext uri="{FF2B5EF4-FFF2-40B4-BE49-F238E27FC236}">
                  <a16:creationId xmlns:a16="http://schemas.microsoft.com/office/drawing/2014/main" id="{AD179043-F297-72BD-A455-6808C6CBA50D}"/>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7" name="Group 6">
            <a:extLst>
              <a:ext uri="{FF2B5EF4-FFF2-40B4-BE49-F238E27FC236}">
                <a16:creationId xmlns:a16="http://schemas.microsoft.com/office/drawing/2014/main" id="{1EB079CA-EAE1-DBE5-D621-9DBEE87EAAAE}"/>
              </a:ext>
            </a:extLst>
          </p:cNvPr>
          <p:cNvGrpSpPr/>
          <p:nvPr/>
        </p:nvGrpSpPr>
        <p:grpSpPr>
          <a:xfrm>
            <a:off x="92532" y="6312406"/>
            <a:ext cx="12088971" cy="415023"/>
            <a:chOff x="427586" y="6403217"/>
            <a:chExt cx="8855784" cy="330924"/>
          </a:xfrm>
        </p:grpSpPr>
        <p:grpSp>
          <p:nvGrpSpPr>
            <p:cNvPr id="8" name="Group 7">
              <a:extLst>
                <a:ext uri="{FF2B5EF4-FFF2-40B4-BE49-F238E27FC236}">
                  <a16:creationId xmlns:a16="http://schemas.microsoft.com/office/drawing/2014/main" id="{82A6D646-9CA1-B87A-DE71-6E8FD49D92DF}"/>
                </a:ext>
              </a:extLst>
            </p:cNvPr>
            <p:cNvGrpSpPr/>
            <p:nvPr/>
          </p:nvGrpSpPr>
          <p:grpSpPr>
            <a:xfrm>
              <a:off x="427586" y="6403217"/>
              <a:ext cx="8855784" cy="330924"/>
              <a:chOff x="427586" y="6403217"/>
              <a:chExt cx="8855784" cy="330924"/>
            </a:xfrm>
          </p:grpSpPr>
          <p:cxnSp>
            <p:nvCxnSpPr>
              <p:cNvPr id="10" name="Straight Connector 9">
                <a:extLst>
                  <a:ext uri="{FF2B5EF4-FFF2-40B4-BE49-F238E27FC236}">
                    <a16:creationId xmlns:a16="http://schemas.microsoft.com/office/drawing/2014/main" id="{5804F7BA-AAF1-F938-11B0-554669FA8C99}"/>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878C8058-2E40-0B61-DDF3-0FAD5B407DBA}"/>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Oval 11">
                <a:extLst>
                  <a:ext uri="{FF2B5EF4-FFF2-40B4-BE49-F238E27FC236}">
                    <a16:creationId xmlns:a16="http://schemas.microsoft.com/office/drawing/2014/main" id="{A4A33BC3-0644-A6C4-A195-5FE420EE078F}"/>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Oval 12">
                <a:extLst>
                  <a:ext uri="{FF2B5EF4-FFF2-40B4-BE49-F238E27FC236}">
                    <a16:creationId xmlns:a16="http://schemas.microsoft.com/office/drawing/2014/main" id="{B3DF90AA-204B-3517-3372-DFAFB0077D65}"/>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4" name="Oval 13">
                <a:extLst>
                  <a:ext uri="{FF2B5EF4-FFF2-40B4-BE49-F238E27FC236}">
                    <a16:creationId xmlns:a16="http://schemas.microsoft.com/office/drawing/2014/main" id="{6AC4946C-3C40-A7F5-B7FF-0813E7367690}"/>
                  </a:ext>
                </a:extLst>
              </p:cNvPr>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5" name="Oval 14">
                <a:extLst>
                  <a:ext uri="{FF2B5EF4-FFF2-40B4-BE49-F238E27FC236}">
                    <a16:creationId xmlns:a16="http://schemas.microsoft.com/office/drawing/2014/main" id="{AE119296-7C4B-BB3C-2DDF-F94C5C820EA5}"/>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TextBox 64">
                <a:extLst>
                  <a:ext uri="{FF2B5EF4-FFF2-40B4-BE49-F238E27FC236}">
                    <a16:creationId xmlns:a16="http://schemas.microsoft.com/office/drawing/2014/main" id="{9D79531D-5C77-D1F3-8AF0-5001B8E04E90}"/>
                  </a:ext>
                </a:extLst>
              </p:cNvPr>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18" name="TextBox 65">
                <a:extLst>
                  <a:ext uri="{FF2B5EF4-FFF2-40B4-BE49-F238E27FC236}">
                    <a16:creationId xmlns:a16="http://schemas.microsoft.com/office/drawing/2014/main" id="{2734D232-8DA5-DF4C-3735-CF8CF7358CDC}"/>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19" name="TextBox 66">
                <a:extLst>
                  <a:ext uri="{FF2B5EF4-FFF2-40B4-BE49-F238E27FC236}">
                    <a16:creationId xmlns:a16="http://schemas.microsoft.com/office/drawing/2014/main" id="{07F9F2A7-7007-0CB2-489C-B7BDF6F2F279}"/>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20" name="TextBox 67">
                <a:extLst>
                  <a:ext uri="{FF2B5EF4-FFF2-40B4-BE49-F238E27FC236}">
                    <a16:creationId xmlns:a16="http://schemas.microsoft.com/office/drawing/2014/main" id="{44C2E192-2455-DB80-13D5-4559177F0494}"/>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grpSp>
        <p:sp>
          <p:nvSpPr>
            <p:cNvPr id="9" name="TextBox 52">
              <a:extLst>
                <a:ext uri="{FF2B5EF4-FFF2-40B4-BE49-F238E27FC236}">
                  <a16:creationId xmlns:a16="http://schemas.microsoft.com/office/drawing/2014/main" id="{0FFCB1A1-E01C-E5D5-6C30-0B1BEDFD6112}"/>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3" name="Oval 2">
            <a:extLst>
              <a:ext uri="{FF2B5EF4-FFF2-40B4-BE49-F238E27FC236}">
                <a16:creationId xmlns:a16="http://schemas.microsoft.com/office/drawing/2014/main" id="{2355AAF6-6B6F-C3DA-6EAC-82E8986854DF}"/>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 name="Oval 3">
            <a:extLst>
              <a:ext uri="{FF2B5EF4-FFF2-40B4-BE49-F238E27FC236}">
                <a16:creationId xmlns:a16="http://schemas.microsoft.com/office/drawing/2014/main" id="{C042FCDE-5231-52E9-E951-347ADEC4BDF7}"/>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TextBox 67">
            <a:extLst>
              <a:ext uri="{FF2B5EF4-FFF2-40B4-BE49-F238E27FC236}">
                <a16:creationId xmlns:a16="http://schemas.microsoft.com/office/drawing/2014/main" id="{B4D5C4E5-38EA-08C8-1F4B-A581537C1FFA}"/>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25" name="TextBox 67">
            <a:extLst>
              <a:ext uri="{FF2B5EF4-FFF2-40B4-BE49-F238E27FC236}">
                <a16:creationId xmlns:a16="http://schemas.microsoft.com/office/drawing/2014/main" id="{E1D31330-D80B-64E4-A8CF-FECC0F037896}"/>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35" name="Rectangle 34">
            <a:extLst>
              <a:ext uri="{FF2B5EF4-FFF2-40B4-BE49-F238E27FC236}">
                <a16:creationId xmlns:a16="http://schemas.microsoft.com/office/drawing/2014/main" id="{252E5187-3523-5111-5106-2D25F9AD7FE6}"/>
              </a:ext>
            </a:extLst>
          </p:cNvPr>
          <p:cNvSpPr/>
          <p:nvPr/>
        </p:nvSpPr>
        <p:spPr>
          <a:xfrm>
            <a:off x="6919194" y="6267818"/>
            <a:ext cx="3626660"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CA7662C-3D82-D2A9-A02E-2D3BEBD140CB}"/>
              </a:ext>
            </a:extLst>
          </p:cNvPr>
          <p:cNvSpPr/>
          <p:nvPr/>
        </p:nvSpPr>
        <p:spPr>
          <a:xfrm>
            <a:off x="10574132" y="6291391"/>
            <a:ext cx="1600089" cy="581161"/>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63392B6-CE55-45AC-22D4-56C598902ECA}"/>
              </a:ext>
            </a:extLst>
          </p:cNvPr>
          <p:cNvSpPr/>
          <p:nvPr/>
        </p:nvSpPr>
        <p:spPr>
          <a:xfrm>
            <a:off x="-10506" y="6251813"/>
            <a:ext cx="6936519" cy="606187"/>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96CCA39-A6F3-2DD4-71BC-A67F23C0FDD9}"/>
              </a:ext>
            </a:extLst>
          </p:cNvPr>
          <p:cNvSpPr txBox="1"/>
          <p:nvPr/>
        </p:nvSpPr>
        <p:spPr>
          <a:xfrm>
            <a:off x="11835315" y="5950321"/>
            <a:ext cx="479557" cy="369332"/>
          </a:xfrm>
          <a:prstGeom prst="rect">
            <a:avLst/>
          </a:prstGeom>
          <a:noFill/>
        </p:spPr>
        <p:txBody>
          <a:bodyPr wrap="square" rtlCol="0">
            <a:spAutoFit/>
          </a:bodyPr>
          <a:lstStyle/>
          <a:p>
            <a:r>
              <a:rPr lang="en-US" dirty="0"/>
              <a:t>27</a:t>
            </a:r>
          </a:p>
        </p:txBody>
      </p:sp>
      <p:sp>
        <p:nvSpPr>
          <p:cNvPr id="26" name="TextBox 25">
            <a:extLst>
              <a:ext uri="{FF2B5EF4-FFF2-40B4-BE49-F238E27FC236}">
                <a16:creationId xmlns:a16="http://schemas.microsoft.com/office/drawing/2014/main" id="{0244B5F3-633C-D148-18A4-C01CF9623B9B}"/>
              </a:ext>
            </a:extLst>
          </p:cNvPr>
          <p:cNvSpPr txBox="1"/>
          <p:nvPr/>
        </p:nvSpPr>
        <p:spPr>
          <a:xfrm>
            <a:off x="932967" y="998395"/>
            <a:ext cx="5986227" cy="4832092"/>
          </a:xfrm>
          <a:prstGeom prst="rect">
            <a:avLst/>
          </a:prstGeom>
          <a:noFill/>
        </p:spPr>
        <p:txBody>
          <a:bodyPr wrap="square" rtlCol="0">
            <a:spAutoFit/>
          </a:bodyPr>
          <a:lstStyle/>
          <a:p>
            <a:endParaRPr lang="en-US" dirty="0">
              <a:solidFill>
                <a:srgbClr val="0D0D0D"/>
              </a:solidFill>
              <a:highlight>
                <a:srgbClr val="FFFFFF"/>
              </a:highlight>
              <a:latin typeface="Times New Roman" panose="02020603050405020304" pitchFamily="18" charset="0"/>
              <a:ea typeface="DengXian" panose="02010600030101010101" pitchFamily="2" charset="-122"/>
              <a:cs typeface="Times New Roman" panose="02020603050405020304" pitchFamily="18" charset="0"/>
            </a:endParaRPr>
          </a:p>
          <a:p>
            <a:r>
              <a:rPr lang="en-US" sz="2000" b="1" dirty="0">
                <a:solidFill>
                  <a:srgbClr val="0D0D0D"/>
                </a:solidFill>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N</a:t>
            </a:r>
            <a:r>
              <a:rPr lang="en-US" sz="2000" b="1" dirty="0">
                <a:latin typeface="Times New Roman" panose="02020603050405020304" pitchFamily="18" charset="0"/>
                <a:cs typeface="Times New Roman" panose="02020603050405020304" pitchFamily="18" charset="0"/>
              </a:rPr>
              <a:t>ext steps</a:t>
            </a:r>
          </a:p>
          <a:p>
            <a:endParaRPr lang="en-US" sz="2000" b="1" dirty="0">
              <a:latin typeface="Times New Roman" panose="02020603050405020304" pitchFamily="18" charset="0"/>
              <a:cs typeface="Times New Roman" panose="02020603050405020304" pitchFamily="18" charset="0"/>
            </a:endParaRPr>
          </a:p>
          <a:p>
            <a:pPr marL="285750" indent="-285750">
              <a:spcAft>
                <a:spcPts val="600"/>
              </a:spcAf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Measurement of diversity (e.g., Herfindahl-Hirschman Index (HHI))</a:t>
            </a:r>
          </a:p>
          <a:p>
            <a:pPr>
              <a:spcAft>
                <a:spcPts val="600"/>
              </a:spcAft>
            </a:pPr>
            <a:r>
              <a:rPr lang="en-US" sz="2000" dirty="0">
                <a:latin typeface="Times New Roman" panose="02020603050405020304" pitchFamily="18" charset="0"/>
                <a:cs typeface="Times New Roman" panose="02020603050405020304" pitchFamily="18" charset="0"/>
              </a:rPr>
              <a:t> </a:t>
            </a:r>
          </a:p>
          <a:p>
            <a:pPr marL="285750" indent="-285750">
              <a:spcAft>
                <a:spcPts val="600"/>
              </a:spcAf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External validity depending on institutional contexts (national laws, regulatory strictness, or cultural norms)</a:t>
            </a:r>
          </a:p>
          <a:p>
            <a:pPr>
              <a:spcAft>
                <a:spcPts val="600"/>
              </a:spcAft>
            </a:pPr>
            <a:endParaRPr lang="en-US" sz="2000" dirty="0">
              <a:highlight>
                <a:srgbClr val="FFFFFF"/>
              </a:highlight>
              <a:latin typeface="Times New Roman" panose="02020603050405020304" pitchFamily="18" charset="0"/>
              <a:ea typeface="DengXian" panose="02010600030101010101" pitchFamily="2" charset="-122"/>
              <a:cs typeface="Times New Roman" panose="02020603050405020304" pitchFamily="18" charset="0"/>
            </a:endParaRPr>
          </a:p>
          <a:p>
            <a:pPr marL="285750" indent="-285750">
              <a:spcAft>
                <a:spcPts val="600"/>
              </a:spcAft>
              <a:buFont typeface="Wingdings" panose="05000000000000000000" pitchFamily="2" charset="2"/>
              <a:buChar char="Ø"/>
            </a:pPr>
            <a:r>
              <a:rPr lang="en-US" sz="2000" dirty="0">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Sectoral analyses</a:t>
            </a:r>
          </a:p>
          <a:p>
            <a:pPr marL="285750" indent="-285750">
              <a:spcAft>
                <a:spcPts val="600"/>
              </a:spcAft>
              <a:buFont typeface="Wingdings" panose="05000000000000000000" pitchFamily="2" charset="2"/>
              <a:buChar char="Ø"/>
            </a:pPr>
            <a:endParaRPr lang="en-US" sz="2000" dirty="0">
              <a:highlight>
                <a:srgbClr val="FFFFFF"/>
              </a:highlight>
              <a:latin typeface="Times New Roman" panose="02020603050405020304" pitchFamily="18" charset="0"/>
              <a:ea typeface="DengXian" panose="02010600030101010101" pitchFamily="2" charset="-122"/>
              <a:cs typeface="Times New Roman" panose="02020603050405020304" pitchFamily="18" charset="0"/>
            </a:endParaRPr>
          </a:p>
          <a:p>
            <a:pPr marL="285750" indent="-285750">
              <a:spcAft>
                <a:spcPts val="600"/>
              </a:spcAft>
              <a:buFont typeface="Wingdings" panose="05000000000000000000" pitchFamily="2" charset="2"/>
              <a:buChar char="Ø"/>
            </a:pPr>
            <a:r>
              <a:rPr lang="en-US" sz="2000" dirty="0">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Intersection of nationality diversity with other forms of diversity.</a:t>
            </a:r>
          </a:p>
        </p:txBody>
      </p:sp>
    </p:spTree>
    <p:extLst>
      <p:ext uri="{BB962C8B-B14F-4D97-AF65-F5344CB8AC3E}">
        <p14:creationId xmlns:p14="http://schemas.microsoft.com/office/powerpoint/2010/main" val="337030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E1E04ED2-2D39-2F55-1EE4-008FE43C6D00}"/>
              </a:ext>
            </a:extLst>
          </p:cNvPr>
          <p:cNvPicPr>
            <a:picLocks noChangeAspect="1"/>
          </p:cNvPicPr>
          <p:nvPr/>
        </p:nvPicPr>
        <p:blipFill>
          <a:blip r:embed="rId3"/>
          <a:stretch>
            <a:fillRect/>
          </a:stretch>
        </p:blipFill>
        <p:spPr>
          <a:xfrm>
            <a:off x="2859979" y="1673361"/>
            <a:ext cx="7208988" cy="4612714"/>
          </a:xfrm>
          <a:prstGeom prst="rect">
            <a:avLst/>
          </a:prstGeom>
        </p:spPr>
      </p:pic>
      <p:sp>
        <p:nvSpPr>
          <p:cNvPr id="5" name="Rectangle 4"/>
          <p:cNvSpPr/>
          <p:nvPr/>
        </p:nvSpPr>
        <p:spPr>
          <a:xfrm>
            <a:off x="0" y="88589"/>
            <a:ext cx="12192000" cy="976972"/>
          </a:xfrm>
          <a:prstGeom prst="rect">
            <a:avLst/>
          </a:prstGeom>
          <a:solidFill>
            <a:schemeClr val="accent1">
              <a:lumMod val="75000"/>
            </a:schemeClr>
          </a:solidFill>
          <a:ln>
            <a:solidFill>
              <a:srgbClr val="ECF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Times New Roman" panose="02020603050405020304" pitchFamily="18" charset="0"/>
                <a:cs typeface="Times New Roman" panose="02020603050405020304" pitchFamily="18" charset="0"/>
              </a:rPr>
              <a:t>  Result : Higher TMT nationality diversity contributes to lower carbon emission level even control for board diversity</a:t>
            </a:r>
          </a:p>
        </p:txBody>
      </p:sp>
      <p:grpSp>
        <p:nvGrpSpPr>
          <p:cNvPr id="6" name="Group 5">
            <a:extLst>
              <a:ext uri="{FF2B5EF4-FFF2-40B4-BE49-F238E27FC236}">
                <a16:creationId xmlns:a16="http://schemas.microsoft.com/office/drawing/2014/main" id="{43B0286B-CFDE-4163-8382-E197A888A4C7}"/>
              </a:ext>
            </a:extLst>
          </p:cNvPr>
          <p:cNvGrpSpPr/>
          <p:nvPr/>
        </p:nvGrpSpPr>
        <p:grpSpPr>
          <a:xfrm>
            <a:off x="-5" y="6264326"/>
            <a:ext cx="12202504" cy="593675"/>
            <a:chOff x="0" y="124427"/>
            <a:chExt cx="9151876" cy="470607"/>
          </a:xfrm>
        </p:grpSpPr>
        <p:sp>
          <p:nvSpPr>
            <p:cNvPr id="21" name="Rectangle 20">
              <a:extLst>
                <a:ext uri="{FF2B5EF4-FFF2-40B4-BE49-F238E27FC236}">
                  <a16:creationId xmlns:a16="http://schemas.microsoft.com/office/drawing/2014/main" id="{5B54C437-344E-477B-A6F3-4963392F415A}"/>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22" name="Rectangle 21">
              <a:extLst>
                <a:ext uri="{FF2B5EF4-FFF2-40B4-BE49-F238E27FC236}">
                  <a16:creationId xmlns:a16="http://schemas.microsoft.com/office/drawing/2014/main" id="{87502CA4-995A-4F4E-BA8B-9B88EC5E1021}"/>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7" name="Group 6">
            <a:extLst>
              <a:ext uri="{FF2B5EF4-FFF2-40B4-BE49-F238E27FC236}">
                <a16:creationId xmlns:a16="http://schemas.microsoft.com/office/drawing/2014/main" id="{F7221BA2-CDC0-487F-89CE-0C594D72B03B}"/>
              </a:ext>
            </a:extLst>
          </p:cNvPr>
          <p:cNvGrpSpPr/>
          <p:nvPr/>
        </p:nvGrpSpPr>
        <p:grpSpPr>
          <a:xfrm>
            <a:off x="92532" y="6312406"/>
            <a:ext cx="12088971" cy="415023"/>
            <a:chOff x="427586" y="6403217"/>
            <a:chExt cx="8855784" cy="330924"/>
          </a:xfrm>
        </p:grpSpPr>
        <p:grpSp>
          <p:nvGrpSpPr>
            <p:cNvPr id="8" name="Group 7"/>
            <p:cNvGrpSpPr/>
            <p:nvPr/>
          </p:nvGrpSpPr>
          <p:grpSpPr>
            <a:xfrm>
              <a:off x="427586" y="6403217"/>
              <a:ext cx="8855784" cy="330924"/>
              <a:chOff x="427586" y="6403217"/>
              <a:chExt cx="8855784" cy="330924"/>
            </a:xfrm>
          </p:grpSpPr>
          <p:cxnSp>
            <p:nvCxnSpPr>
              <p:cNvPr id="10" name="Straight Connector 9"/>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Oval 11"/>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Oval 12"/>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4" name="Oval 13"/>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5" name="Oval 14"/>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TextBox 64"/>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18" name="TextBox 65"/>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19" name="TextBox 66"/>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20" name="TextBox 67"/>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grpSp>
        <p:sp>
          <p:nvSpPr>
            <p:cNvPr id="9" name="TextBox 52">
              <a:extLst>
                <a:ext uri="{FF2B5EF4-FFF2-40B4-BE49-F238E27FC236}">
                  <a16:creationId xmlns:a16="http://schemas.microsoft.com/office/drawing/2014/main" id="{43F45946-BE7B-4575-A7C7-A156AA0EBC97}"/>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3" name="Oval 2">
            <a:extLst>
              <a:ext uri="{FF2B5EF4-FFF2-40B4-BE49-F238E27FC236}">
                <a16:creationId xmlns:a16="http://schemas.microsoft.com/office/drawing/2014/main" id="{C8B3E8B0-6AF4-3DB4-7C84-72FE67ACD196}"/>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 name="Oval 3">
            <a:extLst>
              <a:ext uri="{FF2B5EF4-FFF2-40B4-BE49-F238E27FC236}">
                <a16:creationId xmlns:a16="http://schemas.microsoft.com/office/drawing/2014/main" id="{97C4EB07-5E7D-89B4-20C9-ADE4229C204C}"/>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TextBox 67">
            <a:extLst>
              <a:ext uri="{FF2B5EF4-FFF2-40B4-BE49-F238E27FC236}">
                <a16:creationId xmlns:a16="http://schemas.microsoft.com/office/drawing/2014/main" id="{EDB6BC89-8116-5375-9840-30D16950ABE2}"/>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25" name="TextBox 67">
            <a:extLst>
              <a:ext uri="{FF2B5EF4-FFF2-40B4-BE49-F238E27FC236}">
                <a16:creationId xmlns:a16="http://schemas.microsoft.com/office/drawing/2014/main" id="{49486200-A790-4844-AE1E-2C9A0DBE865F}"/>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35" name="Rectangle 34">
            <a:extLst>
              <a:ext uri="{FF2B5EF4-FFF2-40B4-BE49-F238E27FC236}">
                <a16:creationId xmlns:a16="http://schemas.microsoft.com/office/drawing/2014/main" id="{A498A64B-AD78-2F2D-CDDA-1E9DD21CBFE5}"/>
              </a:ext>
            </a:extLst>
          </p:cNvPr>
          <p:cNvSpPr/>
          <p:nvPr/>
        </p:nvSpPr>
        <p:spPr>
          <a:xfrm>
            <a:off x="8930512" y="6286457"/>
            <a:ext cx="332525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43CAD41-6EA8-7E3D-3DE1-4D0E746CF9A3}"/>
              </a:ext>
            </a:extLst>
          </p:cNvPr>
          <p:cNvSpPr/>
          <p:nvPr/>
        </p:nvSpPr>
        <p:spPr>
          <a:xfrm>
            <a:off x="6961619" y="6276839"/>
            <a:ext cx="1939696" cy="581161"/>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6AF4736-1ED0-DF66-0327-C94F9D960616}"/>
              </a:ext>
            </a:extLst>
          </p:cNvPr>
          <p:cNvSpPr/>
          <p:nvPr/>
        </p:nvSpPr>
        <p:spPr>
          <a:xfrm>
            <a:off x="17778" y="6251813"/>
            <a:ext cx="6908235" cy="606187"/>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832D241-A2D0-5BA9-1217-3B7206154A02}"/>
              </a:ext>
            </a:extLst>
          </p:cNvPr>
          <p:cNvSpPr/>
          <p:nvPr/>
        </p:nvSpPr>
        <p:spPr>
          <a:xfrm>
            <a:off x="1063475" y="1228977"/>
            <a:ext cx="10401045" cy="440568"/>
          </a:xfrm>
          <a:prstGeom prst="rect">
            <a:avLst/>
          </a:prstGeom>
          <a:noFill/>
          <a:ln w="19050">
            <a:solidFill>
              <a:srgbClr val="735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The effect of TMT nationality diversity on corporate carbon emissions, </a:t>
            </a:r>
            <a:r>
              <a:rPr lang="en-US" dirty="0">
                <a:solidFill>
                  <a:srgbClr val="116FC6"/>
                </a:solidFill>
                <a:latin typeface="Times New Roman" panose="02020603050405020304" pitchFamily="18" charset="0"/>
                <a:cs typeface="Times New Roman" panose="02020603050405020304" pitchFamily="18" charset="0"/>
              </a:rPr>
              <a:t>with control for board diversity </a:t>
            </a:r>
          </a:p>
        </p:txBody>
      </p:sp>
      <p:sp>
        <p:nvSpPr>
          <p:cNvPr id="39" name="Oval 38">
            <a:extLst>
              <a:ext uri="{FF2B5EF4-FFF2-40B4-BE49-F238E27FC236}">
                <a16:creationId xmlns:a16="http://schemas.microsoft.com/office/drawing/2014/main" id="{20514BA7-26FC-5DF8-B52E-CFA73E9269E6}"/>
              </a:ext>
            </a:extLst>
          </p:cNvPr>
          <p:cNvSpPr/>
          <p:nvPr/>
        </p:nvSpPr>
        <p:spPr>
          <a:xfrm>
            <a:off x="807997" y="1220051"/>
            <a:ext cx="408777" cy="437976"/>
          </a:xfrm>
          <a:prstGeom prst="ellipse">
            <a:avLst/>
          </a:prstGeom>
          <a:solidFill>
            <a:srgbClr val="73574D"/>
          </a:solidFill>
          <a:ln>
            <a:solidFill>
              <a:srgbClr val="735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1</a:t>
            </a:r>
          </a:p>
        </p:txBody>
      </p:sp>
      <p:sp>
        <p:nvSpPr>
          <p:cNvPr id="2" name="TextBox 1">
            <a:extLst>
              <a:ext uri="{FF2B5EF4-FFF2-40B4-BE49-F238E27FC236}">
                <a16:creationId xmlns:a16="http://schemas.microsoft.com/office/drawing/2014/main" id="{99187F47-9B3A-4AE0-E051-A6D6E7A13004}"/>
              </a:ext>
            </a:extLst>
          </p:cNvPr>
          <p:cNvSpPr txBox="1"/>
          <p:nvPr/>
        </p:nvSpPr>
        <p:spPr>
          <a:xfrm>
            <a:off x="11813123" y="5901368"/>
            <a:ext cx="424982" cy="369332"/>
          </a:xfrm>
          <a:prstGeom prst="rect">
            <a:avLst/>
          </a:prstGeom>
          <a:noFill/>
        </p:spPr>
        <p:txBody>
          <a:bodyPr wrap="square" rtlCol="0">
            <a:spAutoFit/>
          </a:bodyPr>
          <a:lstStyle/>
          <a:p>
            <a:r>
              <a:rPr lang="en-US" dirty="0"/>
              <a:t>12</a:t>
            </a:r>
          </a:p>
        </p:txBody>
      </p:sp>
      <p:sp>
        <p:nvSpPr>
          <p:cNvPr id="28" name="Rectangle 27">
            <a:extLst>
              <a:ext uri="{FF2B5EF4-FFF2-40B4-BE49-F238E27FC236}">
                <a16:creationId xmlns:a16="http://schemas.microsoft.com/office/drawing/2014/main" id="{5FA7B3C2-6A97-0FD7-6B7C-293C2FCD05F8}"/>
              </a:ext>
            </a:extLst>
          </p:cNvPr>
          <p:cNvSpPr/>
          <p:nvPr/>
        </p:nvSpPr>
        <p:spPr>
          <a:xfrm>
            <a:off x="2881180" y="2158278"/>
            <a:ext cx="7166587" cy="404169"/>
          </a:xfrm>
          <a:prstGeom prst="rect">
            <a:avLst/>
          </a:prstGeom>
          <a:noFill/>
          <a:ln w="28575">
            <a:solidFill>
              <a:srgbClr val="735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1403FE-5C2B-5814-6748-1DEC142DD6E9}"/>
              </a:ext>
            </a:extLst>
          </p:cNvPr>
          <p:cNvSpPr/>
          <p:nvPr/>
        </p:nvSpPr>
        <p:spPr>
          <a:xfrm>
            <a:off x="-89672" y="1841491"/>
            <a:ext cx="3108196" cy="592466"/>
          </a:xfrm>
          <a:prstGeom prst="rect">
            <a:avLst/>
          </a:prstGeom>
          <a:solidFill>
            <a:srgbClr val="7357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latin typeface="Times New Roman" panose="02020603050405020304" pitchFamily="18" charset="0"/>
                <a:cs typeface="Times New Roman" panose="02020603050405020304" pitchFamily="18" charset="0"/>
              </a:rPr>
              <a:t>The Underlying Mechanism</a:t>
            </a:r>
          </a:p>
        </p:txBody>
      </p:sp>
    </p:spTree>
    <p:extLst>
      <p:ext uri="{BB962C8B-B14F-4D97-AF65-F5344CB8AC3E}">
        <p14:creationId xmlns:p14="http://schemas.microsoft.com/office/powerpoint/2010/main" val="400495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0BFBC9B-D3A5-18EC-9D8B-734E9295CEB1}"/>
              </a:ext>
            </a:extLst>
          </p:cNvPr>
          <p:cNvPicPr>
            <a:picLocks noChangeAspect="1"/>
          </p:cNvPicPr>
          <p:nvPr/>
        </p:nvPicPr>
        <p:blipFill rotWithShape="1">
          <a:blip r:embed="rId3"/>
          <a:srcRect r="2408"/>
          <a:stretch/>
        </p:blipFill>
        <p:spPr>
          <a:xfrm>
            <a:off x="2828099" y="2283802"/>
            <a:ext cx="7325994" cy="3905795"/>
          </a:xfrm>
          <a:prstGeom prst="rect">
            <a:avLst/>
          </a:prstGeom>
        </p:spPr>
      </p:pic>
      <p:sp>
        <p:nvSpPr>
          <p:cNvPr id="5" name="Rectangle 4"/>
          <p:cNvSpPr/>
          <p:nvPr/>
        </p:nvSpPr>
        <p:spPr>
          <a:xfrm>
            <a:off x="0" y="88588"/>
            <a:ext cx="12192000" cy="944765"/>
          </a:xfrm>
          <a:prstGeom prst="rect">
            <a:avLst/>
          </a:prstGeom>
          <a:solidFill>
            <a:schemeClr val="accent1">
              <a:lumMod val="75000"/>
            </a:schemeClr>
          </a:solidFill>
          <a:ln>
            <a:solidFill>
              <a:srgbClr val="ECF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Times New Roman" panose="02020603050405020304" pitchFamily="18" charset="0"/>
                <a:cs typeface="Times New Roman" panose="02020603050405020304" pitchFamily="18" charset="0"/>
              </a:rPr>
              <a:t>  Result</a:t>
            </a:r>
          </a:p>
        </p:txBody>
      </p:sp>
      <p:grpSp>
        <p:nvGrpSpPr>
          <p:cNvPr id="6" name="Group 5">
            <a:extLst>
              <a:ext uri="{FF2B5EF4-FFF2-40B4-BE49-F238E27FC236}">
                <a16:creationId xmlns:a16="http://schemas.microsoft.com/office/drawing/2014/main" id="{43B0286B-CFDE-4163-8382-E197A888A4C7}"/>
              </a:ext>
            </a:extLst>
          </p:cNvPr>
          <p:cNvGrpSpPr/>
          <p:nvPr/>
        </p:nvGrpSpPr>
        <p:grpSpPr>
          <a:xfrm>
            <a:off x="-5" y="6264326"/>
            <a:ext cx="12202504" cy="593675"/>
            <a:chOff x="0" y="124427"/>
            <a:chExt cx="9151876" cy="470607"/>
          </a:xfrm>
        </p:grpSpPr>
        <p:sp>
          <p:nvSpPr>
            <p:cNvPr id="21" name="Rectangle 20">
              <a:extLst>
                <a:ext uri="{FF2B5EF4-FFF2-40B4-BE49-F238E27FC236}">
                  <a16:creationId xmlns:a16="http://schemas.microsoft.com/office/drawing/2014/main" id="{5B54C437-344E-477B-A6F3-4963392F415A}"/>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22" name="Rectangle 21">
              <a:extLst>
                <a:ext uri="{FF2B5EF4-FFF2-40B4-BE49-F238E27FC236}">
                  <a16:creationId xmlns:a16="http://schemas.microsoft.com/office/drawing/2014/main" id="{87502CA4-995A-4F4E-BA8B-9B88EC5E1021}"/>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7" name="Group 6">
            <a:extLst>
              <a:ext uri="{FF2B5EF4-FFF2-40B4-BE49-F238E27FC236}">
                <a16:creationId xmlns:a16="http://schemas.microsoft.com/office/drawing/2014/main" id="{F7221BA2-CDC0-487F-89CE-0C594D72B03B}"/>
              </a:ext>
            </a:extLst>
          </p:cNvPr>
          <p:cNvGrpSpPr/>
          <p:nvPr/>
        </p:nvGrpSpPr>
        <p:grpSpPr>
          <a:xfrm>
            <a:off x="92532" y="6312406"/>
            <a:ext cx="12088971" cy="415023"/>
            <a:chOff x="427586" y="6403217"/>
            <a:chExt cx="8855784" cy="330924"/>
          </a:xfrm>
        </p:grpSpPr>
        <p:grpSp>
          <p:nvGrpSpPr>
            <p:cNvPr id="8" name="Group 7"/>
            <p:cNvGrpSpPr/>
            <p:nvPr/>
          </p:nvGrpSpPr>
          <p:grpSpPr>
            <a:xfrm>
              <a:off x="427586" y="6403217"/>
              <a:ext cx="8855784" cy="330924"/>
              <a:chOff x="427586" y="6403217"/>
              <a:chExt cx="8855784" cy="330924"/>
            </a:xfrm>
          </p:grpSpPr>
          <p:cxnSp>
            <p:nvCxnSpPr>
              <p:cNvPr id="10" name="Straight Connector 9"/>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Oval 11"/>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Oval 12"/>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4" name="Oval 13"/>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5" name="Oval 14"/>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TextBox 64"/>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18" name="TextBox 65"/>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19" name="TextBox 66"/>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20" name="TextBox 67"/>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grpSp>
        <p:sp>
          <p:nvSpPr>
            <p:cNvPr id="9" name="TextBox 52">
              <a:extLst>
                <a:ext uri="{FF2B5EF4-FFF2-40B4-BE49-F238E27FC236}">
                  <a16:creationId xmlns:a16="http://schemas.microsoft.com/office/drawing/2014/main" id="{43F45946-BE7B-4575-A7C7-A156AA0EBC97}"/>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3" name="Oval 2">
            <a:extLst>
              <a:ext uri="{FF2B5EF4-FFF2-40B4-BE49-F238E27FC236}">
                <a16:creationId xmlns:a16="http://schemas.microsoft.com/office/drawing/2014/main" id="{C8B3E8B0-6AF4-3DB4-7C84-72FE67ACD196}"/>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 name="Oval 3">
            <a:extLst>
              <a:ext uri="{FF2B5EF4-FFF2-40B4-BE49-F238E27FC236}">
                <a16:creationId xmlns:a16="http://schemas.microsoft.com/office/drawing/2014/main" id="{97C4EB07-5E7D-89B4-20C9-ADE4229C204C}"/>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TextBox 67">
            <a:extLst>
              <a:ext uri="{FF2B5EF4-FFF2-40B4-BE49-F238E27FC236}">
                <a16:creationId xmlns:a16="http://schemas.microsoft.com/office/drawing/2014/main" id="{EDB6BC89-8116-5375-9840-30D16950ABE2}"/>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25" name="TextBox 67">
            <a:extLst>
              <a:ext uri="{FF2B5EF4-FFF2-40B4-BE49-F238E27FC236}">
                <a16:creationId xmlns:a16="http://schemas.microsoft.com/office/drawing/2014/main" id="{49486200-A790-4844-AE1E-2C9A0DBE865F}"/>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35" name="Rectangle 34">
            <a:extLst>
              <a:ext uri="{FF2B5EF4-FFF2-40B4-BE49-F238E27FC236}">
                <a16:creationId xmlns:a16="http://schemas.microsoft.com/office/drawing/2014/main" id="{A498A64B-AD78-2F2D-CDDA-1E9DD21CBFE5}"/>
              </a:ext>
            </a:extLst>
          </p:cNvPr>
          <p:cNvSpPr/>
          <p:nvPr/>
        </p:nvSpPr>
        <p:spPr>
          <a:xfrm>
            <a:off x="8930512" y="6286457"/>
            <a:ext cx="332525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43CAD41-6EA8-7E3D-3DE1-4D0E746CF9A3}"/>
              </a:ext>
            </a:extLst>
          </p:cNvPr>
          <p:cNvSpPr/>
          <p:nvPr/>
        </p:nvSpPr>
        <p:spPr>
          <a:xfrm>
            <a:off x="6961619" y="6276839"/>
            <a:ext cx="1939696" cy="581161"/>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6AF4736-1ED0-DF66-0327-C94F9D960616}"/>
              </a:ext>
            </a:extLst>
          </p:cNvPr>
          <p:cNvSpPr/>
          <p:nvPr/>
        </p:nvSpPr>
        <p:spPr>
          <a:xfrm>
            <a:off x="17778" y="6251813"/>
            <a:ext cx="6908235" cy="606187"/>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3504095-E475-930F-BCAD-F74AF9E751E4}"/>
              </a:ext>
            </a:extLst>
          </p:cNvPr>
          <p:cNvSpPr/>
          <p:nvPr/>
        </p:nvSpPr>
        <p:spPr>
          <a:xfrm>
            <a:off x="1848903" y="1779439"/>
            <a:ext cx="9137725" cy="502341"/>
          </a:xfrm>
          <a:prstGeom prst="rect">
            <a:avLst/>
          </a:prstGeom>
          <a:noFill/>
          <a:ln w="19050">
            <a:solidFill>
              <a:srgbClr val="735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47E151F-295E-EAC6-C2CC-A02BBFF013A5}"/>
              </a:ext>
            </a:extLst>
          </p:cNvPr>
          <p:cNvSpPr/>
          <p:nvPr/>
        </p:nvSpPr>
        <p:spPr>
          <a:xfrm>
            <a:off x="1572159" y="1791780"/>
            <a:ext cx="671310" cy="437976"/>
          </a:xfrm>
          <a:prstGeom prst="ellipse">
            <a:avLst/>
          </a:prstGeom>
          <a:solidFill>
            <a:srgbClr val="73574D"/>
          </a:solidFill>
          <a:ln>
            <a:solidFill>
              <a:srgbClr val="735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3B</a:t>
            </a:r>
          </a:p>
        </p:txBody>
      </p:sp>
      <p:sp>
        <p:nvSpPr>
          <p:cNvPr id="31" name="TextBox 30">
            <a:extLst>
              <a:ext uri="{FF2B5EF4-FFF2-40B4-BE49-F238E27FC236}">
                <a16:creationId xmlns:a16="http://schemas.microsoft.com/office/drawing/2014/main" id="{F9712B81-7A09-516D-E2A9-98161D72D0DD}"/>
              </a:ext>
            </a:extLst>
          </p:cNvPr>
          <p:cNvSpPr txBox="1"/>
          <p:nvPr/>
        </p:nvSpPr>
        <p:spPr>
          <a:xfrm>
            <a:off x="1864106" y="1845943"/>
            <a:ext cx="9078494" cy="369332"/>
          </a:xfrm>
          <a:prstGeom prst="rect">
            <a:avLst/>
          </a:prstGeom>
          <a:noFill/>
        </p:spPr>
        <p:txBody>
          <a:bodyPr wrap="square">
            <a:spAutoFit/>
          </a:bodyPr>
          <a:lstStyle/>
          <a:p>
            <a:pPr algn="ctr"/>
            <a:r>
              <a:rPr lang="en-US" sz="1800" b="1" dirty="0">
                <a:effectLst/>
                <a:latin typeface="Times New Roman" panose="02020603050405020304" pitchFamily="18" charset="0"/>
                <a:ea typeface="DengXian" panose="02010600030101010101" pitchFamily="2" charset="-122"/>
              </a:rPr>
              <a:t>Board characteristic (Independence/frequency of board meetings) </a:t>
            </a:r>
          </a:p>
        </p:txBody>
      </p:sp>
      <p:sp>
        <p:nvSpPr>
          <p:cNvPr id="42" name="TextBox 41">
            <a:extLst>
              <a:ext uri="{FF2B5EF4-FFF2-40B4-BE49-F238E27FC236}">
                <a16:creationId xmlns:a16="http://schemas.microsoft.com/office/drawing/2014/main" id="{4C8C40FC-C8CB-C244-81EA-4AB3B7FB7250}"/>
              </a:ext>
            </a:extLst>
          </p:cNvPr>
          <p:cNvSpPr txBox="1"/>
          <p:nvPr/>
        </p:nvSpPr>
        <p:spPr>
          <a:xfrm>
            <a:off x="1109036" y="287673"/>
            <a:ext cx="11240834" cy="646331"/>
          </a:xfrm>
          <a:prstGeom prst="rect">
            <a:avLst/>
          </a:prstGeom>
          <a:noFill/>
        </p:spPr>
        <p:txBody>
          <a:bodyPr wrap="square">
            <a:spAutoFit/>
          </a:bodyPr>
          <a:lstStyle/>
          <a:p>
            <a:pPr>
              <a:spcBef>
                <a:spcPts val="1200"/>
              </a:spcBef>
            </a:pPr>
            <a:r>
              <a:rPr lang="en-US" sz="1800" b="1" dirty="0">
                <a:solidFill>
                  <a:schemeClr val="bg1"/>
                </a:solidFill>
                <a:latin typeface="Times New Roman" panose="02020603050405020304" pitchFamily="18" charset="0"/>
                <a:cs typeface="Times New Roman" panose="02020603050405020304" pitchFamily="18" charset="0"/>
              </a:rPr>
              <a:t>: </a:t>
            </a:r>
            <a:r>
              <a:rPr lang="th-TH" sz="1800" b="1" dirty="0">
                <a:solidFill>
                  <a:schemeClr val="bg1"/>
                </a:solidFill>
                <a:latin typeface="Times New Roman" panose="02020603050405020304" pitchFamily="18" charset="0"/>
                <a:cs typeface="Times New Roman" panose="02020603050405020304" pitchFamily="18" charset="0"/>
              </a:rPr>
              <a:t> </a:t>
            </a:r>
            <a:r>
              <a:rPr lang="en-US" b="1" dirty="0">
                <a:solidFill>
                  <a:schemeClr val="bg1"/>
                </a:solidFill>
                <a:latin typeface="Times New Roman" panose="02020603050405020304" pitchFamily="18" charset="0"/>
                <a:cs typeface="Times New Roman" panose="02020603050405020304" pitchFamily="18" charset="0"/>
              </a:rPr>
              <a:t>The effect of board characteristics in reducing carbon emissions is stronger for firms with a higher number </a:t>
            </a:r>
            <a:br>
              <a:rPr lang="en-US" b="1" dirty="0">
                <a:solidFill>
                  <a:schemeClr val="bg1"/>
                </a:solidFill>
                <a:latin typeface="Times New Roman" panose="02020603050405020304" pitchFamily="18" charset="0"/>
                <a:cs typeface="Times New Roman" panose="02020603050405020304" pitchFamily="18" charset="0"/>
              </a:rPr>
            </a:br>
            <a:r>
              <a:rPr lang="en-US" b="1" dirty="0">
                <a:solidFill>
                  <a:schemeClr val="bg1"/>
                </a:solidFill>
                <a:latin typeface="Times New Roman" panose="02020603050405020304" pitchFamily="18" charset="0"/>
                <a:cs typeface="Times New Roman" panose="02020603050405020304" pitchFamily="18" charset="0"/>
              </a:rPr>
              <a:t>   of independent board of directors and more frequent meetings.</a:t>
            </a:r>
          </a:p>
        </p:txBody>
      </p:sp>
      <p:sp>
        <p:nvSpPr>
          <p:cNvPr id="2" name="TextBox 1">
            <a:extLst>
              <a:ext uri="{FF2B5EF4-FFF2-40B4-BE49-F238E27FC236}">
                <a16:creationId xmlns:a16="http://schemas.microsoft.com/office/drawing/2014/main" id="{D2B71B11-83C6-0857-045C-DA757CD1FC8A}"/>
              </a:ext>
            </a:extLst>
          </p:cNvPr>
          <p:cNvSpPr txBox="1"/>
          <p:nvPr/>
        </p:nvSpPr>
        <p:spPr>
          <a:xfrm>
            <a:off x="11816797" y="5830487"/>
            <a:ext cx="479557" cy="369332"/>
          </a:xfrm>
          <a:prstGeom prst="rect">
            <a:avLst/>
          </a:prstGeom>
          <a:noFill/>
        </p:spPr>
        <p:txBody>
          <a:bodyPr wrap="square" rtlCol="0">
            <a:spAutoFit/>
          </a:bodyPr>
          <a:lstStyle/>
          <a:p>
            <a:r>
              <a:rPr lang="en-US" dirty="0"/>
              <a:t>26</a:t>
            </a:r>
          </a:p>
        </p:txBody>
      </p:sp>
      <p:sp>
        <p:nvSpPr>
          <p:cNvPr id="16" name="Rectangle 15">
            <a:extLst>
              <a:ext uri="{FF2B5EF4-FFF2-40B4-BE49-F238E27FC236}">
                <a16:creationId xmlns:a16="http://schemas.microsoft.com/office/drawing/2014/main" id="{E4D15B95-3D4E-28E4-1467-5B8DC6572338}"/>
              </a:ext>
            </a:extLst>
          </p:cNvPr>
          <p:cNvSpPr/>
          <p:nvPr/>
        </p:nvSpPr>
        <p:spPr>
          <a:xfrm>
            <a:off x="7144" y="1143088"/>
            <a:ext cx="8894171" cy="592466"/>
          </a:xfrm>
          <a:prstGeom prst="rect">
            <a:avLst/>
          </a:prstGeom>
          <a:solidFill>
            <a:srgbClr val="7357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The effect of variation in board characteristics to corporate carbon emissions</a:t>
            </a:r>
          </a:p>
        </p:txBody>
      </p:sp>
      <p:sp>
        <p:nvSpPr>
          <p:cNvPr id="37" name="Rectangle 36">
            <a:extLst>
              <a:ext uri="{FF2B5EF4-FFF2-40B4-BE49-F238E27FC236}">
                <a16:creationId xmlns:a16="http://schemas.microsoft.com/office/drawing/2014/main" id="{D95A3278-7068-216C-AA82-F0FBF8E54985}"/>
              </a:ext>
            </a:extLst>
          </p:cNvPr>
          <p:cNvSpPr/>
          <p:nvPr/>
        </p:nvSpPr>
        <p:spPr>
          <a:xfrm>
            <a:off x="2828099" y="3604437"/>
            <a:ext cx="4308795" cy="361507"/>
          </a:xfrm>
          <a:prstGeom prst="rect">
            <a:avLst/>
          </a:prstGeom>
          <a:noFill/>
          <a:ln w="28575">
            <a:solidFill>
              <a:srgbClr val="735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55F9246-FCF4-4B03-17D1-AA35A8BC354A}"/>
              </a:ext>
            </a:extLst>
          </p:cNvPr>
          <p:cNvSpPr/>
          <p:nvPr/>
        </p:nvSpPr>
        <p:spPr>
          <a:xfrm>
            <a:off x="2828099" y="4236700"/>
            <a:ext cx="7257765" cy="330950"/>
          </a:xfrm>
          <a:prstGeom prst="rect">
            <a:avLst/>
          </a:prstGeom>
          <a:noFill/>
          <a:ln w="28575">
            <a:solidFill>
              <a:srgbClr val="735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22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E6C1C-6075-6922-E647-5B8E4EBAC175}"/>
            </a:ext>
          </a:extLst>
        </p:cNvPr>
        <p:cNvGrpSpPr/>
        <p:nvPr/>
      </p:nvGrpSpPr>
      <p:grpSpPr>
        <a:xfrm>
          <a:off x="0" y="0"/>
          <a:ext cx="0" cy="0"/>
          <a:chOff x="0" y="0"/>
          <a:chExt cx="0" cy="0"/>
        </a:xfrm>
      </p:grpSpPr>
      <p:sp>
        <p:nvSpPr>
          <p:cNvPr id="1061" name="Rectangle: Rounded Corners 1060">
            <a:extLst>
              <a:ext uri="{FF2B5EF4-FFF2-40B4-BE49-F238E27FC236}">
                <a16:creationId xmlns:a16="http://schemas.microsoft.com/office/drawing/2014/main" id="{B7592B41-C00E-428C-8471-1AB990632467}"/>
              </a:ext>
            </a:extLst>
          </p:cNvPr>
          <p:cNvSpPr/>
          <p:nvPr/>
        </p:nvSpPr>
        <p:spPr>
          <a:xfrm>
            <a:off x="315196" y="1210172"/>
            <a:ext cx="7457204" cy="2369259"/>
          </a:xfrm>
          <a:prstGeom prst="roundRect">
            <a:avLst/>
          </a:prstGeom>
          <a:solidFill>
            <a:srgbClr val="F4F0EC"/>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2D3AF5E-DE17-8B0B-0382-632A22FAF1DC}"/>
              </a:ext>
            </a:extLst>
          </p:cNvPr>
          <p:cNvSpPr/>
          <p:nvPr/>
        </p:nvSpPr>
        <p:spPr>
          <a:xfrm>
            <a:off x="0" y="130629"/>
            <a:ext cx="12192000" cy="787628"/>
          </a:xfrm>
          <a:prstGeom prst="rect">
            <a:avLst/>
          </a:prstGeom>
          <a:solidFill>
            <a:schemeClr val="accent5">
              <a:lumMod val="50000"/>
            </a:schemeClr>
          </a:solidFill>
          <a:ln>
            <a:solidFill>
              <a:srgbClr val="ECF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Times New Roman" panose="02020603050405020304" pitchFamily="18" charset="0"/>
                <a:cs typeface="Times New Roman" panose="02020603050405020304" pitchFamily="18" charset="0"/>
              </a:rPr>
              <a:t>    Why does nationality diversity in TMT matter?</a:t>
            </a:r>
          </a:p>
        </p:txBody>
      </p:sp>
      <p:sp>
        <p:nvSpPr>
          <p:cNvPr id="26" name="TextBox 25">
            <a:extLst>
              <a:ext uri="{FF2B5EF4-FFF2-40B4-BE49-F238E27FC236}">
                <a16:creationId xmlns:a16="http://schemas.microsoft.com/office/drawing/2014/main" id="{6A77DD6C-CCA0-EBBF-1D18-23F9332F1EB3}"/>
              </a:ext>
            </a:extLst>
          </p:cNvPr>
          <p:cNvSpPr txBox="1"/>
          <p:nvPr/>
        </p:nvSpPr>
        <p:spPr>
          <a:xfrm>
            <a:off x="457201" y="1420987"/>
            <a:ext cx="7315199" cy="400110"/>
          </a:xfrm>
          <a:prstGeom prst="rect">
            <a:avLst/>
          </a:prstGeom>
          <a:noFill/>
        </p:spPr>
        <p:txBody>
          <a:bodyPr wrap="square">
            <a:spAutoFit/>
          </a:bodyPr>
          <a:lstStyle/>
          <a:p>
            <a:r>
              <a:rPr lang="en-US" sz="2000" b="1" dirty="0">
                <a:solidFill>
                  <a:schemeClr val="accent1">
                    <a:lumMod val="50000"/>
                  </a:schemeClr>
                </a:solidFill>
                <a:latin typeface="Times New Roman" panose="02020603050405020304" pitchFamily="18" charset="0"/>
                <a:cs typeface="Times New Roman" panose="02020603050405020304" pitchFamily="18" charset="0"/>
              </a:rPr>
              <a:t>Nationality Diversity </a:t>
            </a:r>
            <a:r>
              <a:rPr lang="en-US" sz="2000" dirty="0">
                <a:solidFill>
                  <a:schemeClr val="accent1">
                    <a:lumMod val="50000"/>
                  </a:schemeClr>
                </a:solidFill>
                <a:latin typeface="Times New Roman" panose="02020603050405020304" pitchFamily="18" charset="0"/>
                <a:cs typeface="Times New Roman" panose="02020603050405020304" pitchFamily="18" charset="0"/>
              </a:rPr>
              <a:t>has become increasingly important nowadays</a:t>
            </a:r>
          </a:p>
        </p:txBody>
      </p:sp>
      <p:sp>
        <p:nvSpPr>
          <p:cNvPr id="2" name="TextBox 1">
            <a:extLst>
              <a:ext uri="{FF2B5EF4-FFF2-40B4-BE49-F238E27FC236}">
                <a16:creationId xmlns:a16="http://schemas.microsoft.com/office/drawing/2014/main" id="{05B5BC76-0ADB-FE51-1248-0ABBA5473A2A}"/>
              </a:ext>
            </a:extLst>
          </p:cNvPr>
          <p:cNvSpPr txBox="1"/>
          <p:nvPr/>
        </p:nvSpPr>
        <p:spPr>
          <a:xfrm>
            <a:off x="11918462" y="5881618"/>
            <a:ext cx="405632" cy="369332"/>
          </a:xfrm>
          <a:prstGeom prst="rect">
            <a:avLst/>
          </a:prstGeom>
          <a:noFill/>
        </p:spPr>
        <p:txBody>
          <a:bodyPr wrap="square" rtlCol="0">
            <a:spAutoFit/>
          </a:bodyPr>
          <a:lstStyle/>
          <a:p>
            <a:r>
              <a:rPr lang="en-US" dirty="0"/>
              <a:t>3</a:t>
            </a:r>
          </a:p>
        </p:txBody>
      </p:sp>
      <p:sp>
        <p:nvSpPr>
          <p:cNvPr id="40" name="TextBox 39">
            <a:extLst>
              <a:ext uri="{FF2B5EF4-FFF2-40B4-BE49-F238E27FC236}">
                <a16:creationId xmlns:a16="http://schemas.microsoft.com/office/drawing/2014/main" id="{A76C3A38-2DEB-276A-1C7C-6FEF4BEB5292}"/>
              </a:ext>
            </a:extLst>
          </p:cNvPr>
          <p:cNvSpPr txBox="1"/>
          <p:nvPr/>
        </p:nvSpPr>
        <p:spPr>
          <a:xfrm>
            <a:off x="634793" y="1957866"/>
            <a:ext cx="5376902" cy="2089098"/>
          </a:xfrm>
          <a:prstGeom prst="rect">
            <a:avLst/>
          </a:prstGeom>
          <a:noFill/>
        </p:spPr>
        <p:txBody>
          <a:bodyPr wrap="square">
            <a:spAutoFit/>
          </a:bodyPr>
          <a:lstStyle/>
          <a:p>
            <a:r>
              <a:rPr lang="en-US" sz="1600" b="1" dirty="0">
                <a:latin typeface="Times New Roman" panose="02020603050405020304" pitchFamily="18" charset="0"/>
                <a:cs typeface="Times New Roman" panose="02020603050405020304" pitchFamily="18" charset="0"/>
              </a:rPr>
              <a:t>EY survey</a:t>
            </a:r>
            <a:r>
              <a:rPr lang="en-US" sz="1600" dirty="0">
                <a:latin typeface="Times New Roman" panose="02020603050405020304" pitchFamily="18" charset="0"/>
                <a:cs typeface="Times New Roman" panose="02020603050405020304" pitchFamily="18" charset="0"/>
              </a:rPr>
              <a:t> on </a:t>
            </a:r>
            <a:r>
              <a:rPr lang="en-US" sz="1600" dirty="0">
                <a:solidFill>
                  <a:srgbClr val="2E2E38"/>
                </a:solidFill>
                <a:latin typeface="Times New Roman" panose="02020603050405020304" pitchFamily="18" charset="0"/>
                <a:cs typeface="Times New Roman" panose="02020603050405020304" pitchFamily="18" charset="0"/>
              </a:rPr>
              <a:t>Diversity Equity and Inclusion (DEI) in 2024</a:t>
            </a:r>
          </a:p>
          <a:p>
            <a:endParaRPr lang="en-US" sz="1000" dirty="0">
              <a:solidFill>
                <a:srgbClr val="2E2E38"/>
              </a:solidFill>
              <a:latin typeface="Times New Roman" panose="02020603050405020304" pitchFamily="18" charset="0"/>
              <a:cs typeface="Times New Roman" panose="02020603050405020304" pitchFamily="18" charset="0"/>
            </a:endParaRPr>
          </a:p>
          <a:p>
            <a:pPr marL="285750" indent="-285750">
              <a:buFontTx/>
              <a:buChar char="-"/>
            </a:pPr>
            <a:r>
              <a:rPr lang="en-US" sz="1600" dirty="0">
                <a:solidFill>
                  <a:srgbClr val="2E2E38"/>
                </a:solidFill>
                <a:latin typeface="Times New Roman" panose="02020603050405020304" pitchFamily="18" charset="0"/>
                <a:cs typeface="Times New Roman" panose="02020603050405020304" pitchFamily="18" charset="0"/>
              </a:rPr>
              <a:t>Leadership teams are </a:t>
            </a:r>
            <a:r>
              <a:rPr lang="en-US" sz="1600" dirty="0">
                <a:solidFill>
                  <a:srgbClr val="116FC6"/>
                </a:solidFill>
                <a:latin typeface="Times New Roman" panose="02020603050405020304" pitchFamily="18" charset="0"/>
                <a:cs typeface="Times New Roman" panose="02020603050405020304" pitchFamily="18" charset="0"/>
              </a:rPr>
              <a:t>still not diverse enough.</a:t>
            </a:r>
          </a:p>
          <a:p>
            <a:endParaRPr lang="en-US" sz="1600" dirty="0">
              <a:solidFill>
                <a:srgbClr val="2E2E38"/>
              </a:solidFill>
              <a:latin typeface="Times New Roman" panose="02020603050405020304" pitchFamily="18" charset="0"/>
              <a:cs typeface="Times New Roman" panose="02020603050405020304" pitchFamily="18" charset="0"/>
            </a:endParaRPr>
          </a:p>
          <a:p>
            <a:pPr marL="285750" indent="-285750">
              <a:buFontTx/>
              <a:buChar char="-"/>
            </a:pPr>
            <a:r>
              <a:rPr lang="en-US" sz="1600" dirty="0">
                <a:solidFill>
                  <a:srgbClr val="2E2E38"/>
                </a:solidFill>
                <a:latin typeface="Times New Roman" panose="02020603050405020304" pitchFamily="18" charset="0"/>
                <a:cs typeface="Times New Roman" panose="02020603050405020304" pitchFamily="18" charset="0"/>
              </a:rPr>
              <a:t>Only 40% of top managers from underrepresented groups, while 61% for non-managerial employees.</a:t>
            </a:r>
          </a:p>
          <a:p>
            <a:pPr>
              <a:lnSpc>
                <a:spcPct val="107000"/>
              </a:lnSpc>
              <a:spcAft>
                <a:spcPts val="800"/>
              </a:spcAft>
            </a:pPr>
            <a:endParaRPr lang="en-US" sz="1600" kern="100" dirty="0">
              <a:solidFill>
                <a:srgbClr val="0070C0"/>
              </a:solidFill>
              <a:effectLst/>
              <a:latin typeface="Times New Roman" panose="02020603050405020304" pitchFamily="18" charset="0"/>
              <a:ea typeface="DengXian" panose="02010600030101010101" pitchFamily="2" charset="-122"/>
              <a:cs typeface="Times New Roman" panose="02020603050405020304" pitchFamily="18" charset="0"/>
            </a:endParaRPr>
          </a:p>
          <a:p>
            <a:pPr>
              <a:lnSpc>
                <a:spcPct val="107000"/>
              </a:lnSpc>
              <a:spcAft>
                <a:spcPts val="800"/>
              </a:spcAft>
            </a:pPr>
            <a:endParaRPr lang="en-US" sz="1600" kern="1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grpSp>
        <p:nvGrpSpPr>
          <p:cNvPr id="23" name="Group 22">
            <a:extLst>
              <a:ext uri="{FF2B5EF4-FFF2-40B4-BE49-F238E27FC236}">
                <a16:creationId xmlns:a16="http://schemas.microsoft.com/office/drawing/2014/main" id="{5B79F243-0671-106A-B688-177B8B9F9DDC}"/>
              </a:ext>
            </a:extLst>
          </p:cNvPr>
          <p:cNvGrpSpPr/>
          <p:nvPr/>
        </p:nvGrpSpPr>
        <p:grpSpPr>
          <a:xfrm>
            <a:off x="-1204611" y="3998457"/>
            <a:ext cx="10354519" cy="2337948"/>
            <a:chOff x="929237" y="4098413"/>
            <a:chExt cx="10354519" cy="2337948"/>
          </a:xfrm>
        </p:grpSpPr>
        <p:sp>
          <p:nvSpPr>
            <p:cNvPr id="27" name="TextBox 26">
              <a:extLst>
                <a:ext uri="{FF2B5EF4-FFF2-40B4-BE49-F238E27FC236}">
                  <a16:creationId xmlns:a16="http://schemas.microsoft.com/office/drawing/2014/main" id="{C3BFA580-EF85-9322-5EEB-0B3725C5919E}"/>
                </a:ext>
              </a:extLst>
            </p:cNvPr>
            <p:cNvSpPr txBox="1"/>
            <p:nvPr/>
          </p:nvSpPr>
          <p:spPr>
            <a:xfrm>
              <a:off x="929237" y="4098413"/>
              <a:ext cx="10354519" cy="2337948"/>
            </a:xfrm>
            <a:prstGeom prst="rect">
              <a:avLst/>
            </a:prstGeom>
            <a:noFill/>
          </p:spPr>
          <p:txBody>
            <a:bodyPr wrap="square">
              <a:spAutoFit/>
            </a:bodyPr>
            <a:lstStyle/>
            <a:p>
              <a:pPr algn="ctr">
                <a:lnSpc>
                  <a:spcPct val="107000"/>
                </a:lnSpc>
                <a:spcAft>
                  <a:spcPts val="800"/>
                </a:spcAft>
              </a:pPr>
              <a:r>
                <a:rPr lang="en-US"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Mandates/P</a:t>
              </a:r>
              <a:r>
                <a:rPr lang="en-US" b="1" kern="12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roposals on nationality</a:t>
              </a:r>
              <a:r>
                <a:rPr lang="en-US"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a:t>
              </a:r>
              <a:r>
                <a:rPr lang="en-US" b="1" kern="12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diversity in workplace</a:t>
              </a:r>
            </a:p>
            <a:p>
              <a:pPr algn="ctr">
                <a:spcBef>
                  <a:spcPts val="1200"/>
                </a:spcBef>
              </a:pPr>
              <a:r>
                <a:rPr lang="en-US" sz="1600" dirty="0">
                  <a:solidFill>
                    <a:srgbClr val="222222"/>
                  </a:solidFill>
                  <a:latin typeface="Times New Roman" panose="02020603050405020304" pitchFamily="18" charset="0"/>
                  <a:ea typeface="DengXian" panose="02010600030101010101" pitchFamily="2" charset="-122"/>
                  <a:cs typeface="Times New Roman" panose="02020603050405020304" pitchFamily="18" charset="0"/>
                </a:rPr>
                <a:t>The European Banking Authority (EBA) </a:t>
              </a:r>
              <a:r>
                <a:rPr lang="en-US" sz="1600" dirty="0">
                  <a:solidFill>
                    <a:srgbClr val="0070C0"/>
                  </a:solidFill>
                  <a:latin typeface="Times New Roman" panose="02020603050405020304" pitchFamily="18" charset="0"/>
                  <a:ea typeface="DengXian" panose="02010600030101010101" pitchFamily="2" charset="-122"/>
                  <a:cs typeface="Times New Roman" panose="02020603050405020304" pitchFamily="18" charset="0"/>
                </a:rPr>
                <a:t>encourages broader diversity.</a:t>
              </a:r>
            </a:p>
            <a:p>
              <a:pPr algn="ctr">
                <a:spcBef>
                  <a:spcPts val="2400"/>
                </a:spcBef>
              </a:pPr>
              <a:r>
                <a:rPr lang="en-US" sz="1600" dirty="0">
                  <a:solidFill>
                    <a:srgbClr val="222222"/>
                  </a:solidFill>
                  <a:latin typeface="Times New Roman" panose="02020603050405020304" pitchFamily="18" charset="0"/>
                  <a:ea typeface="DengXian" panose="02010600030101010101" pitchFamily="2" charset="-122"/>
                  <a:cs typeface="Times New Roman" panose="02020603050405020304" pitchFamily="18" charset="0"/>
                </a:rPr>
                <a:t>               Workplace fairness legislation in Singapore</a:t>
              </a:r>
              <a:r>
                <a:rPr lang="en-US" sz="1600" dirty="0">
                  <a:solidFill>
                    <a:srgbClr val="0070C0"/>
                  </a:solidFill>
                  <a:latin typeface="Times New Roman" panose="02020603050405020304" pitchFamily="18" charset="0"/>
                  <a:ea typeface="DengXian" panose="02010600030101010101" pitchFamily="2" charset="-122"/>
                  <a:cs typeface="Times New Roman" panose="02020603050405020304" pitchFamily="18" charset="0"/>
                </a:rPr>
                <a:t>: prohibit workplace discrimination.</a:t>
              </a:r>
            </a:p>
            <a:p>
              <a:pPr lvl="0" algn="ctr" eaLnBrk="0" fontAlgn="base" hangingPunct="0">
                <a:spcBef>
                  <a:spcPct val="0"/>
                </a:spcBef>
                <a:spcAft>
                  <a:spcPct val="0"/>
                </a:spcAft>
              </a:pPr>
              <a:endParaRPr lang="en-US" altLang="en-US" sz="1600" dirty="0">
                <a:latin typeface="Arial" panose="020B0604020202020204" pitchFamily="34" charset="0"/>
              </a:endParaRPr>
            </a:p>
            <a:p>
              <a:pPr lvl="0" algn="ctr" eaLnBrk="0" fontAlgn="base" hangingPunct="0">
                <a:spcBef>
                  <a:spcPct val="0"/>
                </a:spcBef>
                <a:spcAft>
                  <a:spcPct val="0"/>
                </a:spcAft>
              </a:pPr>
              <a:r>
                <a:rPr lang="en-US" altLang="en-US" sz="1600" dirty="0">
                  <a:solidFill>
                    <a:srgbClr val="222222"/>
                  </a:solidFill>
                  <a:latin typeface="Times New Roman" panose="02020603050405020304" pitchFamily="18" charset="0"/>
                  <a:ea typeface="DengXian" panose="02010600030101010101" pitchFamily="2" charset="-122"/>
                  <a:cs typeface="Times New Roman" panose="02020603050405020304" pitchFamily="18" charset="0"/>
                </a:rPr>
                <a:t>       The Canadian government proposed </a:t>
              </a:r>
              <a:r>
                <a:rPr lang="en-US" altLang="en-US" sz="1600" dirty="0">
                  <a:solidFill>
                    <a:srgbClr val="0070C0"/>
                  </a:solidFill>
                  <a:latin typeface="Times New Roman" panose="02020603050405020304" pitchFamily="18" charset="0"/>
                  <a:ea typeface="DengXian" panose="02010600030101010101" pitchFamily="2" charset="-122"/>
                  <a:cs typeface="Times New Roman" panose="02020603050405020304" pitchFamily="18" charset="0"/>
                </a:rPr>
                <a:t>new diversity disclosure regulations.</a:t>
              </a:r>
              <a:endParaRPr lang="en-US" sz="1600" b="1" dirty="0">
                <a:latin typeface="Times New Roman" panose="02020603050405020304" pitchFamily="18" charset="0"/>
                <a:cs typeface="Times New Roman" panose="02020603050405020304" pitchFamily="18" charset="0"/>
              </a:endParaRPr>
            </a:p>
            <a:p>
              <a:pPr algn="ctr">
                <a:spcBef>
                  <a:spcPts val="1200"/>
                </a:spcBef>
              </a:pPr>
              <a:endParaRPr lang="en-US" sz="1600" dirty="0">
                <a:latin typeface="Times New Roman" panose="02020603050405020304" pitchFamily="18" charset="0"/>
                <a:cs typeface="Times New Roman" panose="02020603050405020304" pitchFamily="18" charset="0"/>
              </a:endParaRPr>
            </a:p>
          </p:txBody>
        </p:sp>
        <p:pic>
          <p:nvPicPr>
            <p:cNvPr id="1047" name="Picture 32" descr="Singapore - Free flags icons">
              <a:extLst>
                <a:ext uri="{FF2B5EF4-FFF2-40B4-BE49-F238E27FC236}">
                  <a16:creationId xmlns:a16="http://schemas.microsoft.com/office/drawing/2014/main" id="{782787C1-B9EF-4E5D-A52E-DEE51881BA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4123" y="5058871"/>
              <a:ext cx="469193" cy="46919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anada Flag | Club Penguin Journey Wiki | Fandom">
              <a:extLst>
                <a:ext uri="{FF2B5EF4-FFF2-40B4-BE49-F238E27FC236}">
                  <a16:creationId xmlns:a16="http://schemas.microsoft.com/office/drawing/2014/main" id="{FB53B2CD-EEDC-713F-AD0A-CD53D5DDF9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0780" y="5619043"/>
              <a:ext cx="449212" cy="449212"/>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33" name="Picture 9" descr="European Union Flag Round Circle icon SVG Vector &amp; PNG Free Download |  UXWing">
              <a:extLst>
                <a:ext uri="{FF2B5EF4-FFF2-40B4-BE49-F238E27FC236}">
                  <a16:creationId xmlns:a16="http://schemas.microsoft.com/office/drawing/2014/main" id="{B302C49D-EA88-74C2-DCFC-C5ADC73ECBB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510425" y="4420296"/>
              <a:ext cx="576590" cy="5765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a:extLst>
              <a:ext uri="{FF2B5EF4-FFF2-40B4-BE49-F238E27FC236}">
                <a16:creationId xmlns:a16="http://schemas.microsoft.com/office/drawing/2014/main" id="{368D8AFA-6C34-2A87-4924-F1FC5C83BFD2}"/>
              </a:ext>
            </a:extLst>
          </p:cNvPr>
          <p:cNvGrpSpPr/>
          <p:nvPr/>
        </p:nvGrpSpPr>
        <p:grpSpPr>
          <a:xfrm>
            <a:off x="-5" y="6264326"/>
            <a:ext cx="12202504" cy="593675"/>
            <a:chOff x="0" y="124427"/>
            <a:chExt cx="9151876" cy="470607"/>
          </a:xfrm>
        </p:grpSpPr>
        <p:sp>
          <p:nvSpPr>
            <p:cNvPr id="54" name="Rectangle 53">
              <a:extLst>
                <a:ext uri="{FF2B5EF4-FFF2-40B4-BE49-F238E27FC236}">
                  <a16:creationId xmlns:a16="http://schemas.microsoft.com/office/drawing/2014/main" id="{0CB85ADB-2361-BDDE-34D1-C30FBC9DAE57}"/>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55" name="Rectangle 54">
              <a:extLst>
                <a:ext uri="{FF2B5EF4-FFF2-40B4-BE49-F238E27FC236}">
                  <a16:creationId xmlns:a16="http://schemas.microsoft.com/office/drawing/2014/main" id="{39E76A6B-6223-F815-39BD-E3548884A309}"/>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56" name="Group 55">
            <a:extLst>
              <a:ext uri="{FF2B5EF4-FFF2-40B4-BE49-F238E27FC236}">
                <a16:creationId xmlns:a16="http://schemas.microsoft.com/office/drawing/2014/main" id="{F5D44719-6D13-40FE-7172-E1321C5FA2BC}"/>
              </a:ext>
            </a:extLst>
          </p:cNvPr>
          <p:cNvGrpSpPr/>
          <p:nvPr/>
        </p:nvGrpSpPr>
        <p:grpSpPr>
          <a:xfrm>
            <a:off x="92532" y="6312402"/>
            <a:ext cx="12088971" cy="533087"/>
            <a:chOff x="427586" y="6403216"/>
            <a:chExt cx="8855784" cy="425064"/>
          </a:xfrm>
        </p:grpSpPr>
        <p:grpSp>
          <p:nvGrpSpPr>
            <p:cNvPr id="57" name="Group 56">
              <a:extLst>
                <a:ext uri="{FF2B5EF4-FFF2-40B4-BE49-F238E27FC236}">
                  <a16:creationId xmlns:a16="http://schemas.microsoft.com/office/drawing/2014/main" id="{57A6A811-1E38-CC08-65F5-37C39A971606}"/>
                </a:ext>
              </a:extLst>
            </p:cNvPr>
            <p:cNvGrpSpPr/>
            <p:nvPr/>
          </p:nvGrpSpPr>
          <p:grpSpPr>
            <a:xfrm>
              <a:off x="427586" y="6403217"/>
              <a:ext cx="8855784" cy="425063"/>
              <a:chOff x="427586" y="6403217"/>
              <a:chExt cx="8855784" cy="425063"/>
            </a:xfrm>
          </p:grpSpPr>
          <p:cxnSp>
            <p:nvCxnSpPr>
              <p:cNvPr id="59" name="Straight Connector 58">
                <a:extLst>
                  <a:ext uri="{FF2B5EF4-FFF2-40B4-BE49-F238E27FC236}">
                    <a16:creationId xmlns:a16="http://schemas.microsoft.com/office/drawing/2014/main" id="{DD9D66AC-2004-F71E-1784-D827A90E1DB7}"/>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68D8B27C-9F54-6BD7-C8A8-0BF296A7C8F3}"/>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1" name="Oval 60">
                <a:extLst>
                  <a:ext uri="{FF2B5EF4-FFF2-40B4-BE49-F238E27FC236}">
                    <a16:creationId xmlns:a16="http://schemas.microsoft.com/office/drawing/2014/main" id="{E0F1A0A6-4605-4F78-CF4C-C014557CB8D0}"/>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2" name="Oval 61">
                <a:extLst>
                  <a:ext uri="{FF2B5EF4-FFF2-40B4-BE49-F238E27FC236}">
                    <a16:creationId xmlns:a16="http://schemas.microsoft.com/office/drawing/2014/main" id="{60B0350B-AB17-C3F4-9098-8D1BF4725D80}"/>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3" name="Oval 62">
                <a:extLst>
                  <a:ext uri="{FF2B5EF4-FFF2-40B4-BE49-F238E27FC236}">
                    <a16:creationId xmlns:a16="http://schemas.microsoft.com/office/drawing/2014/main" id="{2D85729F-1D5B-0601-BA9C-A15743646A52}"/>
                  </a:ext>
                </a:extLst>
              </p:cNvPr>
              <p:cNvSpPr/>
              <p:nvPr/>
            </p:nvSpPr>
            <p:spPr>
              <a:xfrm>
                <a:off x="4273295"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24" name="Oval 1023">
                <a:extLst>
                  <a:ext uri="{FF2B5EF4-FFF2-40B4-BE49-F238E27FC236}">
                    <a16:creationId xmlns:a16="http://schemas.microsoft.com/office/drawing/2014/main" id="{AC87196C-0970-4E33-3EB3-711086671309}"/>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25" name="TextBox 64">
                <a:extLst>
                  <a:ext uri="{FF2B5EF4-FFF2-40B4-BE49-F238E27FC236}">
                    <a16:creationId xmlns:a16="http://schemas.microsoft.com/office/drawing/2014/main" id="{11DA5DA0-4E38-81C9-D824-FDC785AB94BA}"/>
                  </a:ext>
                </a:extLst>
              </p:cNvPr>
              <p:cNvSpPr txBox="1"/>
              <p:nvPr/>
            </p:nvSpPr>
            <p:spPr>
              <a:xfrm>
                <a:off x="427586" y="6411084"/>
                <a:ext cx="1489282" cy="4171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Motivation</a:t>
                </a:r>
              </a:p>
              <a:p>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1026" name="TextBox 65">
                <a:extLst>
                  <a:ext uri="{FF2B5EF4-FFF2-40B4-BE49-F238E27FC236}">
                    <a16:creationId xmlns:a16="http://schemas.microsoft.com/office/drawing/2014/main" id="{1B1B8CFD-4304-7C04-5D92-70B61470DAB4}"/>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1027" name="TextBox 66">
                <a:extLst>
                  <a:ext uri="{FF2B5EF4-FFF2-40B4-BE49-F238E27FC236}">
                    <a16:creationId xmlns:a16="http://schemas.microsoft.com/office/drawing/2014/main" id="{988AC9BB-C53F-3E4B-64AA-EE37FF23A10F}"/>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a:t>
                </a:r>
              </a:p>
            </p:txBody>
          </p:sp>
          <p:sp>
            <p:nvSpPr>
              <p:cNvPr id="1028" name="TextBox 67">
                <a:extLst>
                  <a:ext uri="{FF2B5EF4-FFF2-40B4-BE49-F238E27FC236}">
                    <a16:creationId xmlns:a16="http://schemas.microsoft.com/office/drawing/2014/main" id="{356408DC-1875-F99A-F2D7-E39505254681}"/>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b="1" dirty="0">
                  <a:solidFill>
                    <a:schemeClr val="bg1"/>
                  </a:solidFill>
                  <a:latin typeface="Times New Roman" panose="02020603050405020304" pitchFamily="18" charset="0"/>
                  <a:cs typeface="Times New Roman" panose="02020603050405020304" pitchFamily="18" charset="0"/>
                </a:endParaRPr>
              </a:p>
            </p:txBody>
          </p:sp>
        </p:grpSp>
        <p:sp>
          <p:nvSpPr>
            <p:cNvPr id="58" name="TextBox 52">
              <a:extLst>
                <a:ext uri="{FF2B5EF4-FFF2-40B4-BE49-F238E27FC236}">
                  <a16:creationId xmlns:a16="http://schemas.microsoft.com/office/drawing/2014/main" id="{0B9F7D35-DFBA-6836-563E-3D8B0EC3808E}"/>
                </a:ext>
              </a:extLst>
            </p:cNvPr>
            <p:cNvSpPr txBox="1"/>
            <p:nvPr/>
          </p:nvSpPr>
          <p:spPr>
            <a:xfrm>
              <a:off x="5671913" y="6403216"/>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1030" name="Oval 1029">
            <a:extLst>
              <a:ext uri="{FF2B5EF4-FFF2-40B4-BE49-F238E27FC236}">
                <a16:creationId xmlns:a16="http://schemas.microsoft.com/office/drawing/2014/main" id="{DA9163E4-4FCE-D41B-662C-D0B2DC3F933B}"/>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31" name="Oval 1030">
            <a:extLst>
              <a:ext uri="{FF2B5EF4-FFF2-40B4-BE49-F238E27FC236}">
                <a16:creationId xmlns:a16="http://schemas.microsoft.com/office/drawing/2014/main" id="{8FF3F42F-544D-0F5F-D3F7-BAF2ABC1AD98}"/>
              </a:ext>
            </a:extLst>
          </p:cNvPr>
          <p:cNvSpPr/>
          <p:nvPr/>
        </p:nvSpPr>
        <p:spPr>
          <a:xfrm>
            <a:off x="10348487"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32" name="TextBox 67">
            <a:extLst>
              <a:ext uri="{FF2B5EF4-FFF2-40B4-BE49-F238E27FC236}">
                <a16:creationId xmlns:a16="http://schemas.microsoft.com/office/drawing/2014/main" id="{0B784E9E-AB0E-DE43-89A1-D5210AA1ACE3}"/>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1034" name="TextBox 67">
            <a:extLst>
              <a:ext uri="{FF2B5EF4-FFF2-40B4-BE49-F238E27FC236}">
                <a16:creationId xmlns:a16="http://schemas.microsoft.com/office/drawing/2014/main" id="{E284AC57-BD2B-EFF1-C290-AD0545248148}"/>
              </a:ext>
            </a:extLst>
          </p:cNvPr>
          <p:cNvSpPr txBox="1"/>
          <p:nvPr/>
        </p:nvSpPr>
        <p:spPr>
          <a:xfrm>
            <a:off x="10492264" y="633242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1035" name="Rectangle 1034">
            <a:extLst>
              <a:ext uri="{FF2B5EF4-FFF2-40B4-BE49-F238E27FC236}">
                <a16:creationId xmlns:a16="http://schemas.microsoft.com/office/drawing/2014/main" id="{5019D9D2-9CA5-2822-DBD6-3040BB5723F2}"/>
              </a:ext>
            </a:extLst>
          </p:cNvPr>
          <p:cNvSpPr/>
          <p:nvPr/>
        </p:nvSpPr>
        <p:spPr>
          <a:xfrm>
            <a:off x="1836951" y="6254397"/>
            <a:ext cx="10344365"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6" name="Rectangle 1035">
            <a:extLst>
              <a:ext uri="{FF2B5EF4-FFF2-40B4-BE49-F238E27FC236}">
                <a16:creationId xmlns:a16="http://schemas.microsoft.com/office/drawing/2014/main" id="{C85376FA-B3DA-BB33-E8D1-F6A5EE745EC1}"/>
              </a:ext>
            </a:extLst>
          </p:cNvPr>
          <p:cNvSpPr/>
          <p:nvPr/>
        </p:nvSpPr>
        <p:spPr>
          <a:xfrm>
            <a:off x="-5" y="6255496"/>
            <a:ext cx="1837143" cy="593673"/>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TextBox 52">
            <a:extLst>
              <a:ext uri="{FF2B5EF4-FFF2-40B4-BE49-F238E27FC236}">
                <a16:creationId xmlns:a16="http://schemas.microsoft.com/office/drawing/2014/main" id="{664A569E-3C2C-F12D-DD53-17F8265E6D66}"/>
              </a:ext>
            </a:extLst>
          </p:cNvPr>
          <p:cNvSpPr txBox="1"/>
          <p:nvPr/>
        </p:nvSpPr>
        <p:spPr>
          <a:xfrm>
            <a:off x="5540743" y="6336954"/>
            <a:ext cx="1288963"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a:t>
            </a:r>
          </a:p>
        </p:txBody>
      </p:sp>
      <p:pic>
        <p:nvPicPr>
          <p:cNvPr id="2050" name="Picture 2">
            <a:extLst>
              <a:ext uri="{FF2B5EF4-FFF2-40B4-BE49-F238E27FC236}">
                <a16:creationId xmlns:a16="http://schemas.microsoft.com/office/drawing/2014/main" id="{4C6A334C-B898-1E8D-A264-4D0F647126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53444" y="921122"/>
            <a:ext cx="4149055" cy="533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663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629"/>
            <a:ext cx="12192000" cy="787628"/>
          </a:xfrm>
          <a:prstGeom prst="rect">
            <a:avLst/>
          </a:prstGeom>
          <a:solidFill>
            <a:schemeClr val="accent5">
              <a:lumMod val="50000"/>
            </a:schemeClr>
          </a:solidFill>
          <a:ln>
            <a:solidFill>
              <a:srgbClr val="ECF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Times New Roman" panose="02020603050405020304" pitchFamily="18" charset="0"/>
                <a:cs typeface="Times New Roman" panose="02020603050405020304" pitchFamily="18" charset="0"/>
              </a:rPr>
              <a:t>    Main research question</a:t>
            </a:r>
          </a:p>
        </p:txBody>
      </p:sp>
      <p:sp>
        <p:nvSpPr>
          <p:cNvPr id="29" name="TextBox 28">
            <a:extLst>
              <a:ext uri="{FF2B5EF4-FFF2-40B4-BE49-F238E27FC236}">
                <a16:creationId xmlns:a16="http://schemas.microsoft.com/office/drawing/2014/main" id="{53CC12C9-1283-9DFA-DD44-F451E91203D8}"/>
              </a:ext>
            </a:extLst>
          </p:cNvPr>
          <p:cNvSpPr txBox="1"/>
          <p:nvPr/>
        </p:nvSpPr>
        <p:spPr>
          <a:xfrm>
            <a:off x="186848" y="1510141"/>
            <a:ext cx="11724143" cy="2677656"/>
          </a:xfrm>
          <a:prstGeom prst="rect">
            <a:avLst/>
          </a:prstGeom>
          <a:solidFill>
            <a:srgbClr val="D7D1BA"/>
          </a:solidFill>
        </p:spPr>
        <p:txBody>
          <a:bodyPr wrap="square">
            <a:spAutoFit/>
          </a:bodyPr>
          <a:lstStyle/>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Is there any link between TMT nationality diversity and corporate carbon emission?</a:t>
            </a:r>
          </a:p>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endParaRPr lang="en-US" sz="24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6F51BE23-6C1D-A033-F30D-AEB82A815039}"/>
              </a:ext>
            </a:extLst>
          </p:cNvPr>
          <p:cNvSpPr txBox="1"/>
          <p:nvPr/>
        </p:nvSpPr>
        <p:spPr>
          <a:xfrm>
            <a:off x="591262" y="2795746"/>
            <a:ext cx="4679156" cy="984885"/>
          </a:xfrm>
          <a:prstGeom prst="rect">
            <a:avLst/>
          </a:prstGeom>
          <a:noFill/>
          <a:ln w="28575">
            <a:solidFill>
              <a:schemeClr val="accent6">
                <a:lumMod val="50000"/>
              </a:schemeClr>
            </a:solidFill>
          </a:ln>
        </p:spPr>
        <p:txBody>
          <a:bodyPr wrap="square">
            <a:spAutoFit/>
          </a:bodyPr>
          <a:lstStyle/>
          <a:p>
            <a:endParaRPr lang="en-US" sz="600" dirty="0">
              <a:latin typeface="Times New Roman" panose="02020603050405020304" pitchFamily="18" charset="0"/>
              <a:cs typeface="Times New Roman" panose="02020603050405020304" pitchFamily="18" charset="0"/>
            </a:endParaRPr>
          </a:p>
          <a:p>
            <a:r>
              <a:rPr lang="en-US" sz="2000" dirty="0">
                <a:solidFill>
                  <a:srgbClr val="0070C0"/>
                </a:solidFill>
                <a:latin typeface="Times New Roman" panose="02020603050405020304" pitchFamily="18" charset="0"/>
                <a:cs typeface="Times New Roman" panose="02020603050405020304" pitchFamily="18" charset="0"/>
              </a:rPr>
              <a:t>New fresh perspective </a:t>
            </a:r>
            <a:r>
              <a:rPr lang="en-US" dirty="0">
                <a:latin typeface="Times New Roman" panose="02020603050405020304" pitchFamily="18" charset="0"/>
                <a:cs typeface="Times New Roman" panose="02020603050405020304" pitchFamily="18" charset="0"/>
              </a:rPr>
              <a:t>on sustainability and </a:t>
            </a:r>
            <a:r>
              <a:rPr lang="en-US" sz="2000" dirty="0">
                <a:solidFill>
                  <a:srgbClr val="0070C0"/>
                </a:solidFill>
                <a:latin typeface="Times New Roman" panose="02020603050405020304" pitchFamily="18" charset="0"/>
                <a:cs typeface="Times New Roman" panose="02020603050405020304" pitchFamily="18" charset="0"/>
              </a:rPr>
              <a:t>innovation</a:t>
            </a:r>
          </a:p>
          <a:p>
            <a:endParaRPr lang="en-US" sz="600" dirty="0">
              <a:latin typeface="Times New Roman" panose="02020603050405020304" pitchFamily="18" charset="0"/>
              <a:cs typeface="Times New Roman" panose="02020603050405020304" pitchFamily="18" charset="0"/>
            </a:endParaRPr>
          </a:p>
          <a:p>
            <a:endParaRPr lang="en-US" sz="6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15DD6FA2-CB9F-9AEC-76A4-17D80C8B8A19}"/>
              </a:ext>
            </a:extLst>
          </p:cNvPr>
          <p:cNvSpPr txBox="1"/>
          <p:nvPr/>
        </p:nvSpPr>
        <p:spPr>
          <a:xfrm>
            <a:off x="6442927" y="2785919"/>
            <a:ext cx="5239988" cy="954107"/>
          </a:xfrm>
          <a:prstGeom prst="rect">
            <a:avLst/>
          </a:prstGeom>
          <a:noFill/>
          <a:ln w="28575">
            <a:solidFill>
              <a:schemeClr val="accent2">
                <a:lumMod val="50000"/>
              </a:schemeClr>
            </a:solidFill>
          </a:ln>
        </p:spPr>
        <p:txBody>
          <a:bodyPr wrap="square">
            <a:spAutoFit/>
          </a:bodyPr>
          <a:lstStyle/>
          <a:p>
            <a:endParaRPr lang="en-US" sz="600" dirty="0">
              <a:latin typeface="Times New Roman" panose="02020603050405020304" pitchFamily="18" charset="0"/>
              <a:cs typeface="Times New Roman" panose="02020603050405020304" pitchFamily="18" charset="0"/>
            </a:endParaRPr>
          </a:p>
          <a:p>
            <a:r>
              <a:rPr lang="en-US" sz="2000" dirty="0">
                <a:solidFill>
                  <a:srgbClr val="0070C0"/>
                </a:solidFill>
                <a:latin typeface="Times New Roman" panose="02020603050405020304" pitchFamily="18" charset="0"/>
                <a:cs typeface="Times New Roman" panose="02020603050405020304" pitchFamily="18" charset="0"/>
              </a:rPr>
              <a:t>Create conflict in opinion</a:t>
            </a:r>
            <a:r>
              <a:rPr lang="en-US" dirty="0">
                <a:latin typeface="Times New Roman" panose="02020603050405020304" pitchFamily="18" charset="0"/>
                <a:cs typeface="Times New Roman" panose="02020603050405020304" pitchFamily="18" charset="0"/>
              </a:rPr>
              <a:t> and lead to lower efficiency.</a:t>
            </a:r>
          </a:p>
          <a:p>
            <a:endParaRPr lang="en-US" sz="600" dirty="0">
              <a:latin typeface="Times New Roman" panose="02020603050405020304" pitchFamily="18" charset="0"/>
              <a:cs typeface="Times New Roman" panose="02020603050405020304" pitchFamily="18" charset="0"/>
            </a:endParaRPr>
          </a:p>
          <a:p>
            <a:endParaRPr lang="en-US" sz="6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74995EF9-1A77-3A9D-FB17-493015E530C5}"/>
              </a:ext>
            </a:extLst>
          </p:cNvPr>
          <p:cNvSpPr txBox="1"/>
          <p:nvPr/>
        </p:nvSpPr>
        <p:spPr>
          <a:xfrm>
            <a:off x="11825813" y="5923992"/>
            <a:ext cx="405632" cy="369332"/>
          </a:xfrm>
          <a:prstGeom prst="rect">
            <a:avLst/>
          </a:prstGeom>
          <a:noFill/>
        </p:spPr>
        <p:txBody>
          <a:bodyPr wrap="square" rtlCol="0">
            <a:spAutoFit/>
          </a:bodyPr>
          <a:lstStyle/>
          <a:p>
            <a:r>
              <a:rPr lang="en-US" dirty="0"/>
              <a:t>4</a:t>
            </a:r>
          </a:p>
        </p:txBody>
      </p:sp>
      <p:sp>
        <p:nvSpPr>
          <p:cNvPr id="30" name="Arrow: Right 29">
            <a:extLst>
              <a:ext uri="{FF2B5EF4-FFF2-40B4-BE49-F238E27FC236}">
                <a16:creationId xmlns:a16="http://schemas.microsoft.com/office/drawing/2014/main" id="{14318CD8-1779-C81A-BEEE-49E61FBEFB87}"/>
              </a:ext>
            </a:extLst>
          </p:cNvPr>
          <p:cNvSpPr/>
          <p:nvPr/>
        </p:nvSpPr>
        <p:spPr>
          <a:xfrm rot="5400000">
            <a:off x="5491182" y="4141307"/>
            <a:ext cx="704971" cy="410502"/>
          </a:xfrm>
          <a:prstGeom prst="rightArrow">
            <a:avLst/>
          </a:prstGeom>
          <a:solidFill>
            <a:srgbClr val="7357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C795C54C-63E3-F3D8-DBEB-3BB33FAB455F}"/>
              </a:ext>
            </a:extLst>
          </p:cNvPr>
          <p:cNvGrpSpPr/>
          <p:nvPr/>
        </p:nvGrpSpPr>
        <p:grpSpPr>
          <a:xfrm>
            <a:off x="-5" y="6264326"/>
            <a:ext cx="12202504" cy="593675"/>
            <a:chOff x="0" y="124427"/>
            <a:chExt cx="9151876" cy="470607"/>
          </a:xfrm>
        </p:grpSpPr>
        <p:sp>
          <p:nvSpPr>
            <p:cNvPr id="60" name="Rectangle 59">
              <a:extLst>
                <a:ext uri="{FF2B5EF4-FFF2-40B4-BE49-F238E27FC236}">
                  <a16:creationId xmlns:a16="http://schemas.microsoft.com/office/drawing/2014/main" id="{325F4B48-3A79-B256-661A-4D0DCF50FDA8}"/>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61" name="Rectangle 60">
              <a:extLst>
                <a:ext uri="{FF2B5EF4-FFF2-40B4-BE49-F238E27FC236}">
                  <a16:creationId xmlns:a16="http://schemas.microsoft.com/office/drawing/2014/main" id="{4125F8B1-BDEC-F6A5-6AFB-B757F1B5C465}"/>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62" name="Group 61">
            <a:extLst>
              <a:ext uri="{FF2B5EF4-FFF2-40B4-BE49-F238E27FC236}">
                <a16:creationId xmlns:a16="http://schemas.microsoft.com/office/drawing/2014/main" id="{72B9771D-58CE-28B0-1C53-00A0C1561F98}"/>
              </a:ext>
            </a:extLst>
          </p:cNvPr>
          <p:cNvGrpSpPr/>
          <p:nvPr/>
        </p:nvGrpSpPr>
        <p:grpSpPr>
          <a:xfrm>
            <a:off x="92532" y="6312402"/>
            <a:ext cx="12088971" cy="533087"/>
            <a:chOff x="427586" y="6403216"/>
            <a:chExt cx="8855784" cy="425064"/>
          </a:xfrm>
        </p:grpSpPr>
        <p:grpSp>
          <p:nvGrpSpPr>
            <p:cNvPr id="63" name="Group 62">
              <a:extLst>
                <a:ext uri="{FF2B5EF4-FFF2-40B4-BE49-F238E27FC236}">
                  <a16:creationId xmlns:a16="http://schemas.microsoft.com/office/drawing/2014/main" id="{E87D5B2B-6972-5478-1869-A7C4B60CFE6D}"/>
                </a:ext>
              </a:extLst>
            </p:cNvPr>
            <p:cNvGrpSpPr/>
            <p:nvPr/>
          </p:nvGrpSpPr>
          <p:grpSpPr>
            <a:xfrm>
              <a:off x="427586" y="6403217"/>
              <a:ext cx="8855784" cy="425063"/>
              <a:chOff x="427586" y="6403217"/>
              <a:chExt cx="8855784" cy="425063"/>
            </a:xfrm>
          </p:grpSpPr>
          <p:cxnSp>
            <p:nvCxnSpPr>
              <p:cNvPr id="65" name="Straight Connector 64">
                <a:extLst>
                  <a:ext uri="{FF2B5EF4-FFF2-40B4-BE49-F238E27FC236}">
                    <a16:creationId xmlns:a16="http://schemas.microsoft.com/office/drawing/2014/main" id="{48132FBA-1A54-818D-C5BB-2DF938AD9D13}"/>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F79F80B3-FAD2-F371-0635-2396BCD327FC}"/>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7" name="Oval 66">
                <a:extLst>
                  <a:ext uri="{FF2B5EF4-FFF2-40B4-BE49-F238E27FC236}">
                    <a16:creationId xmlns:a16="http://schemas.microsoft.com/office/drawing/2014/main" id="{D90C841A-EC0D-EA7E-24AA-5D3297C25227}"/>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8" name="Oval 67">
                <a:extLst>
                  <a:ext uri="{FF2B5EF4-FFF2-40B4-BE49-F238E27FC236}">
                    <a16:creationId xmlns:a16="http://schemas.microsoft.com/office/drawing/2014/main" id="{06876134-D3B4-5B2D-4E70-C046FAA98889}"/>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9" name="Oval 68">
                <a:extLst>
                  <a:ext uri="{FF2B5EF4-FFF2-40B4-BE49-F238E27FC236}">
                    <a16:creationId xmlns:a16="http://schemas.microsoft.com/office/drawing/2014/main" id="{891F4E91-0A23-8D4F-677E-0C974894D111}"/>
                  </a:ext>
                </a:extLst>
              </p:cNvPr>
              <p:cNvSpPr/>
              <p:nvPr/>
            </p:nvSpPr>
            <p:spPr>
              <a:xfrm>
                <a:off x="4273295"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0" name="Oval 69">
                <a:extLst>
                  <a:ext uri="{FF2B5EF4-FFF2-40B4-BE49-F238E27FC236}">
                    <a16:creationId xmlns:a16="http://schemas.microsoft.com/office/drawing/2014/main" id="{5901A72C-57E4-18AE-6DD8-2B83A591AB50}"/>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1" name="TextBox 64">
                <a:extLst>
                  <a:ext uri="{FF2B5EF4-FFF2-40B4-BE49-F238E27FC236}">
                    <a16:creationId xmlns:a16="http://schemas.microsoft.com/office/drawing/2014/main" id="{36DA85EA-1981-B259-1B32-FD0ECA21BA24}"/>
                  </a:ext>
                </a:extLst>
              </p:cNvPr>
              <p:cNvSpPr txBox="1"/>
              <p:nvPr/>
            </p:nvSpPr>
            <p:spPr>
              <a:xfrm>
                <a:off x="427586" y="6411084"/>
                <a:ext cx="1489282" cy="4171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Motivation</a:t>
                </a:r>
              </a:p>
              <a:p>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72" name="TextBox 65">
                <a:extLst>
                  <a:ext uri="{FF2B5EF4-FFF2-40B4-BE49-F238E27FC236}">
                    <a16:creationId xmlns:a16="http://schemas.microsoft.com/office/drawing/2014/main" id="{5E64D003-C284-2BA8-499A-019FEDA3DD86}"/>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73" name="TextBox 66">
                <a:extLst>
                  <a:ext uri="{FF2B5EF4-FFF2-40B4-BE49-F238E27FC236}">
                    <a16:creationId xmlns:a16="http://schemas.microsoft.com/office/drawing/2014/main" id="{1EF3CAE1-C4BA-3F40-35D4-FB298306DE19}"/>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a:t>
                </a:r>
              </a:p>
            </p:txBody>
          </p:sp>
          <p:sp>
            <p:nvSpPr>
              <p:cNvPr id="74" name="TextBox 67">
                <a:extLst>
                  <a:ext uri="{FF2B5EF4-FFF2-40B4-BE49-F238E27FC236}">
                    <a16:creationId xmlns:a16="http://schemas.microsoft.com/office/drawing/2014/main" id="{342FEAEF-566C-173B-BAB7-BAF6EDB1059D}"/>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b="1" dirty="0">
                  <a:solidFill>
                    <a:schemeClr val="bg1"/>
                  </a:solidFill>
                  <a:latin typeface="Times New Roman" panose="02020603050405020304" pitchFamily="18" charset="0"/>
                  <a:cs typeface="Times New Roman" panose="02020603050405020304" pitchFamily="18" charset="0"/>
                </a:endParaRPr>
              </a:p>
            </p:txBody>
          </p:sp>
        </p:grpSp>
        <p:sp>
          <p:nvSpPr>
            <p:cNvPr id="64" name="TextBox 52">
              <a:extLst>
                <a:ext uri="{FF2B5EF4-FFF2-40B4-BE49-F238E27FC236}">
                  <a16:creationId xmlns:a16="http://schemas.microsoft.com/office/drawing/2014/main" id="{22DC713E-22ED-E1C2-2F2E-DC45ADE23F77}"/>
                </a:ext>
              </a:extLst>
            </p:cNvPr>
            <p:cNvSpPr txBox="1"/>
            <p:nvPr/>
          </p:nvSpPr>
          <p:spPr>
            <a:xfrm>
              <a:off x="5671913" y="6403216"/>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75" name="Oval 74">
            <a:extLst>
              <a:ext uri="{FF2B5EF4-FFF2-40B4-BE49-F238E27FC236}">
                <a16:creationId xmlns:a16="http://schemas.microsoft.com/office/drawing/2014/main" id="{4CA9C5A9-6F5B-8612-2ECD-8812CFAB94D5}"/>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6" name="Oval 75">
            <a:extLst>
              <a:ext uri="{FF2B5EF4-FFF2-40B4-BE49-F238E27FC236}">
                <a16:creationId xmlns:a16="http://schemas.microsoft.com/office/drawing/2014/main" id="{590762F7-C844-0FE6-BCED-AD2C6852A42E}"/>
              </a:ext>
            </a:extLst>
          </p:cNvPr>
          <p:cNvSpPr/>
          <p:nvPr/>
        </p:nvSpPr>
        <p:spPr>
          <a:xfrm>
            <a:off x="10348487"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7" name="TextBox 67">
            <a:extLst>
              <a:ext uri="{FF2B5EF4-FFF2-40B4-BE49-F238E27FC236}">
                <a16:creationId xmlns:a16="http://schemas.microsoft.com/office/drawing/2014/main" id="{1D65FF79-1C1F-F5DD-5EFB-AEE529241C35}"/>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78" name="TextBox 67">
            <a:extLst>
              <a:ext uri="{FF2B5EF4-FFF2-40B4-BE49-F238E27FC236}">
                <a16:creationId xmlns:a16="http://schemas.microsoft.com/office/drawing/2014/main" id="{2783139F-DEB9-A646-8C86-D4CE59892A12}"/>
              </a:ext>
            </a:extLst>
          </p:cNvPr>
          <p:cNvSpPr txBox="1"/>
          <p:nvPr/>
        </p:nvSpPr>
        <p:spPr>
          <a:xfrm>
            <a:off x="10492264" y="633242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79" name="Rectangle 78">
            <a:extLst>
              <a:ext uri="{FF2B5EF4-FFF2-40B4-BE49-F238E27FC236}">
                <a16:creationId xmlns:a16="http://schemas.microsoft.com/office/drawing/2014/main" id="{860C33EE-C136-3E66-B275-56E1E00335C5}"/>
              </a:ext>
            </a:extLst>
          </p:cNvPr>
          <p:cNvSpPr/>
          <p:nvPr/>
        </p:nvSpPr>
        <p:spPr>
          <a:xfrm>
            <a:off x="1836951" y="6254397"/>
            <a:ext cx="10344365"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43D6DC0D-A407-F3B2-39CA-131D09B3B86C}"/>
              </a:ext>
            </a:extLst>
          </p:cNvPr>
          <p:cNvSpPr/>
          <p:nvPr/>
        </p:nvSpPr>
        <p:spPr>
          <a:xfrm>
            <a:off x="-5" y="6255496"/>
            <a:ext cx="1837143" cy="593673"/>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52">
            <a:extLst>
              <a:ext uri="{FF2B5EF4-FFF2-40B4-BE49-F238E27FC236}">
                <a16:creationId xmlns:a16="http://schemas.microsoft.com/office/drawing/2014/main" id="{BB3559A8-EBB9-993D-6AAE-D96C5EBCF45E}"/>
              </a:ext>
            </a:extLst>
          </p:cNvPr>
          <p:cNvSpPr txBox="1"/>
          <p:nvPr/>
        </p:nvSpPr>
        <p:spPr>
          <a:xfrm>
            <a:off x="5540743" y="6336954"/>
            <a:ext cx="1288963"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a:t>
            </a:r>
          </a:p>
        </p:txBody>
      </p:sp>
      <p:sp>
        <p:nvSpPr>
          <p:cNvPr id="83" name="TextBox 82">
            <a:extLst>
              <a:ext uri="{FF2B5EF4-FFF2-40B4-BE49-F238E27FC236}">
                <a16:creationId xmlns:a16="http://schemas.microsoft.com/office/drawing/2014/main" id="{FCE6C40E-C6EF-3FB0-1F24-53C42E91D1D8}"/>
              </a:ext>
            </a:extLst>
          </p:cNvPr>
          <p:cNvSpPr txBox="1"/>
          <p:nvPr/>
        </p:nvSpPr>
        <p:spPr>
          <a:xfrm>
            <a:off x="2698535" y="4884763"/>
            <a:ext cx="6366752" cy="923330"/>
          </a:xfrm>
          <a:prstGeom prst="rect">
            <a:avLst/>
          </a:prstGeom>
          <a:solidFill>
            <a:srgbClr val="E5DDD3"/>
          </a:solidFill>
        </p:spPr>
        <p:txBody>
          <a:bodyPr wrap="square">
            <a:spAutoFit/>
          </a:bodyPr>
          <a:lstStyle/>
          <a:p>
            <a:pPr marL="0" indent="0" algn="ctr">
              <a:buNone/>
            </a:pPr>
            <a:endParaRPr lang="en-US" sz="1800" dirty="0">
              <a:latin typeface="Times New Roman" panose="02020603050405020304" pitchFamily="18" charset="0"/>
              <a:cs typeface="Times New Roman" panose="02020603050405020304" pitchFamily="18" charset="0"/>
            </a:endParaRPr>
          </a:p>
          <a:p>
            <a:pPr marL="0" indent="0" algn="ctr">
              <a:buNone/>
            </a:pPr>
            <a:r>
              <a:rPr lang="en-US" sz="1800" dirty="0">
                <a:latin typeface="Times New Roman" panose="02020603050405020304" pitchFamily="18" charset="0"/>
                <a:cs typeface="Times New Roman" panose="02020603050405020304" pitchFamily="18" charset="0"/>
              </a:rPr>
              <a:t>What </a:t>
            </a:r>
            <a:r>
              <a:rPr lang="en-US" dirty="0">
                <a:latin typeface="Times New Roman" panose="02020603050405020304" pitchFamily="18" charset="0"/>
                <a:cs typeface="Times New Roman" panose="02020603050405020304" pitchFamily="18" charset="0"/>
              </a:rPr>
              <a:t>are</a:t>
            </a:r>
            <a:r>
              <a:rPr lang="en-US" sz="1800" dirty="0">
                <a:latin typeface="Times New Roman" panose="02020603050405020304" pitchFamily="18" charset="0"/>
                <a:cs typeface="Times New Roman" panose="02020603050405020304" pitchFamily="18" charset="0"/>
              </a:rPr>
              <a:t> the reason</a:t>
            </a:r>
            <a:r>
              <a:rPr lang="en-US" dirty="0">
                <a:latin typeface="Times New Roman" panose="02020603050405020304" pitchFamily="18" charset="0"/>
                <a:cs typeface="Times New Roman" panose="02020603050405020304" pitchFamily="18" charset="0"/>
              </a:rPr>
              <a:t>s</a:t>
            </a:r>
            <a:r>
              <a:rPr lang="en-US" sz="1800" dirty="0">
                <a:latin typeface="Times New Roman" panose="02020603050405020304" pitchFamily="18" charset="0"/>
                <a:cs typeface="Times New Roman" panose="02020603050405020304" pitchFamily="18" charset="0"/>
              </a:rPr>
              <a:t> for the above relationship?</a:t>
            </a:r>
          </a:p>
          <a:p>
            <a:pPr marL="0" indent="0" algn="ctr">
              <a:buNone/>
            </a:pPr>
            <a:endParaRPr lang="en-US" sz="1800" dirty="0">
              <a:latin typeface="Times New Roman" panose="02020603050405020304" pitchFamily="18" charset="0"/>
              <a:cs typeface="Times New Roman" panose="02020603050405020304" pitchFamily="18" charset="0"/>
            </a:endParaRPr>
          </a:p>
        </p:txBody>
      </p:sp>
      <p:sp>
        <p:nvSpPr>
          <p:cNvPr id="84" name="TextBox 83">
            <a:extLst>
              <a:ext uri="{FF2B5EF4-FFF2-40B4-BE49-F238E27FC236}">
                <a16:creationId xmlns:a16="http://schemas.microsoft.com/office/drawing/2014/main" id="{226FA689-15D5-9F98-A139-7AB3D84976FB}"/>
              </a:ext>
            </a:extLst>
          </p:cNvPr>
          <p:cNvSpPr txBox="1"/>
          <p:nvPr/>
        </p:nvSpPr>
        <p:spPr>
          <a:xfrm>
            <a:off x="5618395" y="3090834"/>
            <a:ext cx="789057"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VS</a:t>
            </a:r>
          </a:p>
        </p:txBody>
      </p:sp>
    </p:spTree>
    <p:extLst>
      <p:ext uri="{BB962C8B-B14F-4D97-AF65-F5344CB8AC3E}">
        <p14:creationId xmlns:p14="http://schemas.microsoft.com/office/powerpoint/2010/main" val="2489784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4666760-D2F2-93B5-16BB-DFEA3F525507}"/>
              </a:ext>
            </a:extLst>
          </p:cNvPr>
          <p:cNvSpPr/>
          <p:nvPr/>
        </p:nvSpPr>
        <p:spPr>
          <a:xfrm>
            <a:off x="903770" y="1201479"/>
            <a:ext cx="10667403" cy="101579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30629"/>
            <a:ext cx="12192000" cy="787628"/>
          </a:xfrm>
          <a:prstGeom prst="rect">
            <a:avLst/>
          </a:prstGeom>
          <a:solidFill>
            <a:schemeClr val="accent5">
              <a:lumMod val="50000"/>
            </a:schemeClr>
          </a:solidFill>
          <a:ln>
            <a:solidFill>
              <a:srgbClr val="ECF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Times New Roman" panose="02020603050405020304" pitchFamily="18" charset="0"/>
                <a:cs typeface="Times New Roman" panose="02020603050405020304" pitchFamily="18" charset="0"/>
              </a:rPr>
              <a:t>    Contribution</a:t>
            </a:r>
          </a:p>
        </p:txBody>
      </p:sp>
      <p:sp>
        <p:nvSpPr>
          <p:cNvPr id="23" name="Content Placeholder 36">
            <a:extLst>
              <a:ext uri="{FF2B5EF4-FFF2-40B4-BE49-F238E27FC236}">
                <a16:creationId xmlns:a16="http://schemas.microsoft.com/office/drawing/2014/main" id="{80EC4749-FAB9-978F-CF8F-3B838EC5FEE4}"/>
              </a:ext>
            </a:extLst>
          </p:cNvPr>
          <p:cNvSpPr txBox="1">
            <a:spLocks/>
          </p:cNvSpPr>
          <p:nvPr/>
        </p:nvSpPr>
        <p:spPr>
          <a:xfrm>
            <a:off x="1262882" y="1355850"/>
            <a:ext cx="10121593" cy="83099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buNone/>
            </a:pPr>
            <a:r>
              <a:rPr lang="en-US" sz="1800" dirty="0">
                <a:latin typeface="Times New Roman" panose="02020603050405020304" pitchFamily="18" charset="0"/>
                <a:cs typeface="Times New Roman" panose="02020603050405020304" pitchFamily="18" charset="0"/>
              </a:rPr>
              <a:t>New empirical insights into how TMTs with cross-national diversity embed sustainability into organizational processes and strategic decision-making systems.</a:t>
            </a:r>
          </a:p>
        </p:txBody>
      </p:sp>
      <p:sp>
        <p:nvSpPr>
          <p:cNvPr id="34" name="Content Placeholder 36">
            <a:extLst>
              <a:ext uri="{FF2B5EF4-FFF2-40B4-BE49-F238E27FC236}">
                <a16:creationId xmlns:a16="http://schemas.microsoft.com/office/drawing/2014/main" id="{D510EA13-D8FF-C52B-9D0B-E729B0172AE6}"/>
              </a:ext>
            </a:extLst>
          </p:cNvPr>
          <p:cNvSpPr txBox="1">
            <a:spLocks/>
          </p:cNvSpPr>
          <p:nvPr/>
        </p:nvSpPr>
        <p:spPr>
          <a:xfrm>
            <a:off x="1214759" y="4644374"/>
            <a:ext cx="10217838" cy="83099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buNone/>
            </a:pPr>
            <a:r>
              <a:rPr lang="en-US" sz="1800" dirty="0">
                <a:latin typeface="Times New Roman" panose="02020603050405020304" pitchFamily="18" charset="0"/>
                <a:cs typeface="Times New Roman" panose="02020603050405020304" pitchFamily="18" charset="0"/>
              </a:rPr>
              <a:t>The study reveals three organizational pathways—green innovation, sustainable operations and responsible supply chain practices, as well as sustainability-oriented governance mechanisms.</a:t>
            </a:r>
          </a:p>
        </p:txBody>
      </p:sp>
      <p:pic>
        <p:nvPicPr>
          <p:cNvPr id="1026" name="Picture 2" descr="19,939 Right Mark Logo Images, Stock Photos &amp; Vectors | Shutterstock">
            <a:extLst>
              <a:ext uri="{FF2B5EF4-FFF2-40B4-BE49-F238E27FC236}">
                <a16:creationId xmlns:a16="http://schemas.microsoft.com/office/drawing/2014/main" id="{56020C76-9BD5-F03D-EF53-E7D4D67759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54" t="14825" r="14317" b="23298"/>
          <a:stretch/>
        </p:blipFill>
        <p:spPr bwMode="auto">
          <a:xfrm>
            <a:off x="347716" y="1339406"/>
            <a:ext cx="804460" cy="763534"/>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32" name="Content Placeholder 36">
            <a:extLst>
              <a:ext uri="{FF2B5EF4-FFF2-40B4-BE49-F238E27FC236}">
                <a16:creationId xmlns:a16="http://schemas.microsoft.com/office/drawing/2014/main" id="{FE4B6954-6390-5DA4-4326-29B32025DA59}"/>
              </a:ext>
            </a:extLst>
          </p:cNvPr>
          <p:cNvSpPr txBox="1">
            <a:spLocks/>
          </p:cNvSpPr>
          <p:nvPr/>
        </p:nvSpPr>
        <p:spPr>
          <a:xfrm>
            <a:off x="1243426" y="3031017"/>
            <a:ext cx="11019944" cy="83099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buNone/>
            </a:pPr>
            <a:r>
              <a:rPr lang="en-US" sz="1800" dirty="0">
                <a:latin typeface="Times New Roman" panose="02020603050405020304" pitchFamily="18" charset="0"/>
                <a:cs typeface="Times New Roman" panose="02020603050405020304" pitchFamily="18" charset="0"/>
              </a:rPr>
              <a:t>The study strengthens causal inference through a multi-method empirical strategy that combines cross-sectional regressions, a Difference-in-Differences (</a:t>
            </a:r>
            <a:r>
              <a:rPr lang="en-US" sz="1800" dirty="0" err="1">
                <a:latin typeface="Times New Roman" panose="02020603050405020304" pitchFamily="18" charset="0"/>
                <a:cs typeface="Times New Roman" panose="02020603050405020304" pitchFamily="18" charset="0"/>
              </a:rPr>
              <a:t>DiD</a:t>
            </a:r>
            <a:r>
              <a:rPr lang="en-US" sz="1800" dirty="0">
                <a:latin typeface="Times New Roman" panose="02020603050405020304" pitchFamily="18" charset="0"/>
                <a:cs typeface="Times New Roman" panose="02020603050405020304" pitchFamily="18" charset="0"/>
              </a:rPr>
              <a:t>) design, and an Instrumental Variables (IV) approach.</a:t>
            </a:r>
          </a:p>
        </p:txBody>
      </p:sp>
      <p:sp>
        <p:nvSpPr>
          <p:cNvPr id="38" name="Rectangle 37">
            <a:extLst>
              <a:ext uri="{FF2B5EF4-FFF2-40B4-BE49-F238E27FC236}">
                <a16:creationId xmlns:a16="http://schemas.microsoft.com/office/drawing/2014/main" id="{01B8A9D6-D696-4FD2-A567-C19486C6D9AE}"/>
              </a:ext>
            </a:extLst>
          </p:cNvPr>
          <p:cNvSpPr/>
          <p:nvPr/>
        </p:nvSpPr>
        <p:spPr>
          <a:xfrm>
            <a:off x="900453" y="2855620"/>
            <a:ext cx="10667403" cy="101579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2" descr="19,939 Right Mark Logo Images, Stock Photos &amp; Vectors | Shutterstock">
            <a:extLst>
              <a:ext uri="{FF2B5EF4-FFF2-40B4-BE49-F238E27FC236}">
                <a16:creationId xmlns:a16="http://schemas.microsoft.com/office/drawing/2014/main" id="{59141728-213F-EB65-B192-22BA2F5DA9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54" t="14825" r="14317" b="23298"/>
          <a:stretch/>
        </p:blipFill>
        <p:spPr bwMode="auto">
          <a:xfrm>
            <a:off x="347716" y="3031017"/>
            <a:ext cx="804460" cy="763534"/>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63943706-D5C5-DF57-B53A-07C08FD4F097}"/>
              </a:ext>
            </a:extLst>
          </p:cNvPr>
          <p:cNvSpPr/>
          <p:nvPr/>
        </p:nvSpPr>
        <p:spPr>
          <a:xfrm>
            <a:off x="900519" y="4500072"/>
            <a:ext cx="10667403" cy="101579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2" descr="19,939 Right Mark Logo Images, Stock Photos &amp; Vectors | Shutterstock">
            <a:extLst>
              <a:ext uri="{FF2B5EF4-FFF2-40B4-BE49-F238E27FC236}">
                <a16:creationId xmlns:a16="http://schemas.microsoft.com/office/drawing/2014/main" id="{DAFFFBAF-7BF8-9DE6-DFD4-F70935B225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54" t="14825" r="14317" b="23298"/>
          <a:stretch/>
        </p:blipFill>
        <p:spPr bwMode="auto">
          <a:xfrm>
            <a:off x="344465" y="4637999"/>
            <a:ext cx="804460" cy="763534"/>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2DFC23B-74F6-DB12-89D4-08E3F4339C41}"/>
              </a:ext>
            </a:extLst>
          </p:cNvPr>
          <p:cNvSpPr txBox="1"/>
          <p:nvPr/>
        </p:nvSpPr>
        <p:spPr>
          <a:xfrm>
            <a:off x="11862791" y="5892541"/>
            <a:ext cx="405632" cy="369332"/>
          </a:xfrm>
          <a:prstGeom prst="rect">
            <a:avLst/>
          </a:prstGeom>
          <a:noFill/>
        </p:spPr>
        <p:txBody>
          <a:bodyPr wrap="square" rtlCol="0">
            <a:spAutoFit/>
          </a:bodyPr>
          <a:lstStyle/>
          <a:p>
            <a:r>
              <a:rPr lang="en-US" dirty="0"/>
              <a:t>5</a:t>
            </a:r>
          </a:p>
        </p:txBody>
      </p:sp>
      <p:grpSp>
        <p:nvGrpSpPr>
          <p:cNvPr id="58" name="Group 57">
            <a:extLst>
              <a:ext uri="{FF2B5EF4-FFF2-40B4-BE49-F238E27FC236}">
                <a16:creationId xmlns:a16="http://schemas.microsoft.com/office/drawing/2014/main" id="{3B03CABA-CB19-03DB-3E9D-5FF477DD568C}"/>
              </a:ext>
            </a:extLst>
          </p:cNvPr>
          <p:cNvGrpSpPr/>
          <p:nvPr/>
        </p:nvGrpSpPr>
        <p:grpSpPr>
          <a:xfrm>
            <a:off x="-5" y="6264326"/>
            <a:ext cx="12202504" cy="593675"/>
            <a:chOff x="0" y="124427"/>
            <a:chExt cx="9151876" cy="470607"/>
          </a:xfrm>
        </p:grpSpPr>
        <p:sp>
          <p:nvSpPr>
            <p:cNvPr id="59" name="Rectangle 58">
              <a:extLst>
                <a:ext uri="{FF2B5EF4-FFF2-40B4-BE49-F238E27FC236}">
                  <a16:creationId xmlns:a16="http://schemas.microsoft.com/office/drawing/2014/main" id="{EF680377-64BA-EA88-4AFE-81B809DD39E9}"/>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60" name="Rectangle 59">
              <a:extLst>
                <a:ext uri="{FF2B5EF4-FFF2-40B4-BE49-F238E27FC236}">
                  <a16:creationId xmlns:a16="http://schemas.microsoft.com/office/drawing/2014/main" id="{922ADD73-D601-2A83-B45E-DA78414DF9B1}"/>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61" name="Group 60">
            <a:extLst>
              <a:ext uri="{FF2B5EF4-FFF2-40B4-BE49-F238E27FC236}">
                <a16:creationId xmlns:a16="http://schemas.microsoft.com/office/drawing/2014/main" id="{43658BFF-8F26-F45B-935A-AAD285424F1D}"/>
              </a:ext>
            </a:extLst>
          </p:cNvPr>
          <p:cNvGrpSpPr/>
          <p:nvPr/>
        </p:nvGrpSpPr>
        <p:grpSpPr>
          <a:xfrm>
            <a:off x="92532" y="6312402"/>
            <a:ext cx="12088971" cy="533087"/>
            <a:chOff x="427586" y="6403216"/>
            <a:chExt cx="8855784" cy="425064"/>
          </a:xfrm>
        </p:grpSpPr>
        <p:grpSp>
          <p:nvGrpSpPr>
            <p:cNvPr id="63" name="Group 62">
              <a:extLst>
                <a:ext uri="{FF2B5EF4-FFF2-40B4-BE49-F238E27FC236}">
                  <a16:creationId xmlns:a16="http://schemas.microsoft.com/office/drawing/2014/main" id="{3579C5FF-0115-3521-A731-2F7B2EEF89B1}"/>
                </a:ext>
              </a:extLst>
            </p:cNvPr>
            <p:cNvGrpSpPr/>
            <p:nvPr/>
          </p:nvGrpSpPr>
          <p:grpSpPr>
            <a:xfrm>
              <a:off x="427586" y="6403217"/>
              <a:ext cx="8855784" cy="425063"/>
              <a:chOff x="427586" y="6403217"/>
              <a:chExt cx="8855784" cy="425063"/>
            </a:xfrm>
          </p:grpSpPr>
          <p:cxnSp>
            <p:nvCxnSpPr>
              <p:cNvPr id="1025" name="Straight Connector 1024">
                <a:extLst>
                  <a:ext uri="{FF2B5EF4-FFF2-40B4-BE49-F238E27FC236}">
                    <a16:creationId xmlns:a16="http://schemas.microsoft.com/office/drawing/2014/main" id="{E6E35F69-EDB5-1BBD-D03B-16C546DA361E}"/>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27" name="Oval 1026">
                <a:extLst>
                  <a:ext uri="{FF2B5EF4-FFF2-40B4-BE49-F238E27FC236}">
                    <a16:creationId xmlns:a16="http://schemas.microsoft.com/office/drawing/2014/main" id="{58D4BDE0-83D8-6843-4380-D8E369FBDC87}"/>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28" name="Oval 1027">
                <a:extLst>
                  <a:ext uri="{FF2B5EF4-FFF2-40B4-BE49-F238E27FC236}">
                    <a16:creationId xmlns:a16="http://schemas.microsoft.com/office/drawing/2014/main" id="{31A06380-4703-B574-28C5-D6D5665B5697}"/>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29" name="Oval 1028">
                <a:extLst>
                  <a:ext uri="{FF2B5EF4-FFF2-40B4-BE49-F238E27FC236}">
                    <a16:creationId xmlns:a16="http://schemas.microsoft.com/office/drawing/2014/main" id="{5A570ACC-D4D5-F91A-3B54-61EDE0758822}"/>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30" name="Oval 1029">
                <a:extLst>
                  <a:ext uri="{FF2B5EF4-FFF2-40B4-BE49-F238E27FC236}">
                    <a16:creationId xmlns:a16="http://schemas.microsoft.com/office/drawing/2014/main" id="{D220F2F0-D69A-7D82-234A-BE3EFBB733DB}"/>
                  </a:ext>
                </a:extLst>
              </p:cNvPr>
              <p:cNvSpPr/>
              <p:nvPr/>
            </p:nvSpPr>
            <p:spPr>
              <a:xfrm>
                <a:off x="4273295"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31" name="Oval 1030">
                <a:extLst>
                  <a:ext uri="{FF2B5EF4-FFF2-40B4-BE49-F238E27FC236}">
                    <a16:creationId xmlns:a16="http://schemas.microsoft.com/office/drawing/2014/main" id="{D0C5ED9E-ACFA-406F-DC1E-9459594B865E}"/>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32" name="TextBox 64">
                <a:extLst>
                  <a:ext uri="{FF2B5EF4-FFF2-40B4-BE49-F238E27FC236}">
                    <a16:creationId xmlns:a16="http://schemas.microsoft.com/office/drawing/2014/main" id="{210CC811-9B57-4685-EE7E-7A6B523FFD7C}"/>
                  </a:ext>
                </a:extLst>
              </p:cNvPr>
              <p:cNvSpPr txBox="1"/>
              <p:nvPr/>
            </p:nvSpPr>
            <p:spPr>
              <a:xfrm>
                <a:off x="427586" y="6411084"/>
                <a:ext cx="1489282" cy="4171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Motivation</a:t>
                </a:r>
              </a:p>
              <a:p>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1033" name="TextBox 65">
                <a:extLst>
                  <a:ext uri="{FF2B5EF4-FFF2-40B4-BE49-F238E27FC236}">
                    <a16:creationId xmlns:a16="http://schemas.microsoft.com/office/drawing/2014/main" id="{C796B0D8-FC9F-3D0E-D871-4CD9277FDA8A}"/>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1034" name="TextBox 66">
                <a:extLst>
                  <a:ext uri="{FF2B5EF4-FFF2-40B4-BE49-F238E27FC236}">
                    <a16:creationId xmlns:a16="http://schemas.microsoft.com/office/drawing/2014/main" id="{0334583B-B65E-5314-1F80-D3C4F76CB8E6}"/>
                  </a:ext>
                </a:extLst>
              </p:cNvPr>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a:t>
                </a:r>
              </a:p>
            </p:txBody>
          </p:sp>
          <p:sp>
            <p:nvSpPr>
              <p:cNvPr id="1035" name="TextBox 67">
                <a:extLst>
                  <a:ext uri="{FF2B5EF4-FFF2-40B4-BE49-F238E27FC236}">
                    <a16:creationId xmlns:a16="http://schemas.microsoft.com/office/drawing/2014/main" id="{FD128F72-C331-393E-834B-5AD6893618F1}"/>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b="1" dirty="0">
                  <a:solidFill>
                    <a:schemeClr val="bg1"/>
                  </a:solidFill>
                  <a:latin typeface="Times New Roman" panose="02020603050405020304" pitchFamily="18" charset="0"/>
                  <a:cs typeface="Times New Roman" panose="02020603050405020304" pitchFamily="18" charset="0"/>
                </a:endParaRPr>
              </a:p>
            </p:txBody>
          </p:sp>
        </p:grpSp>
        <p:sp>
          <p:nvSpPr>
            <p:cNvPr id="1024" name="TextBox 52">
              <a:extLst>
                <a:ext uri="{FF2B5EF4-FFF2-40B4-BE49-F238E27FC236}">
                  <a16:creationId xmlns:a16="http://schemas.microsoft.com/office/drawing/2014/main" id="{3917AE81-9D8A-799F-DAA0-E02CE3C79AA6}"/>
                </a:ext>
              </a:extLst>
            </p:cNvPr>
            <p:cNvSpPr txBox="1"/>
            <p:nvPr/>
          </p:nvSpPr>
          <p:spPr>
            <a:xfrm>
              <a:off x="5671913" y="6403216"/>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1036" name="Oval 1035">
            <a:extLst>
              <a:ext uri="{FF2B5EF4-FFF2-40B4-BE49-F238E27FC236}">
                <a16:creationId xmlns:a16="http://schemas.microsoft.com/office/drawing/2014/main" id="{5317D212-0EB2-2A50-EA45-E3BC527B1353}"/>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37" name="Oval 1036">
            <a:extLst>
              <a:ext uri="{FF2B5EF4-FFF2-40B4-BE49-F238E27FC236}">
                <a16:creationId xmlns:a16="http://schemas.microsoft.com/office/drawing/2014/main" id="{18F12BB3-ED90-1519-4998-0DC1252C240B}"/>
              </a:ext>
            </a:extLst>
          </p:cNvPr>
          <p:cNvSpPr/>
          <p:nvPr/>
        </p:nvSpPr>
        <p:spPr>
          <a:xfrm>
            <a:off x="10348487"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38" name="TextBox 67">
            <a:extLst>
              <a:ext uri="{FF2B5EF4-FFF2-40B4-BE49-F238E27FC236}">
                <a16:creationId xmlns:a16="http://schemas.microsoft.com/office/drawing/2014/main" id="{3A9CE241-EE3A-9CAA-26A3-FBAE044CE64E}"/>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1039" name="TextBox 67">
            <a:extLst>
              <a:ext uri="{FF2B5EF4-FFF2-40B4-BE49-F238E27FC236}">
                <a16:creationId xmlns:a16="http://schemas.microsoft.com/office/drawing/2014/main" id="{06A90FA2-3238-D727-C4CF-AD2E431A0070}"/>
              </a:ext>
            </a:extLst>
          </p:cNvPr>
          <p:cNvSpPr txBox="1"/>
          <p:nvPr/>
        </p:nvSpPr>
        <p:spPr>
          <a:xfrm>
            <a:off x="10492264" y="633242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1040" name="Rectangle 1039">
            <a:extLst>
              <a:ext uri="{FF2B5EF4-FFF2-40B4-BE49-F238E27FC236}">
                <a16:creationId xmlns:a16="http://schemas.microsoft.com/office/drawing/2014/main" id="{BF316F6F-B603-5B02-7328-19A06AA8242E}"/>
              </a:ext>
            </a:extLst>
          </p:cNvPr>
          <p:cNvSpPr/>
          <p:nvPr/>
        </p:nvSpPr>
        <p:spPr>
          <a:xfrm>
            <a:off x="3510412" y="6254397"/>
            <a:ext cx="8670904"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1" name="Rectangle 1040">
            <a:extLst>
              <a:ext uri="{FF2B5EF4-FFF2-40B4-BE49-F238E27FC236}">
                <a16:creationId xmlns:a16="http://schemas.microsoft.com/office/drawing/2014/main" id="{F386DD25-3E7B-D636-75BB-17AE3F735609}"/>
              </a:ext>
            </a:extLst>
          </p:cNvPr>
          <p:cNvSpPr/>
          <p:nvPr/>
        </p:nvSpPr>
        <p:spPr>
          <a:xfrm>
            <a:off x="1816983" y="6264328"/>
            <a:ext cx="1689262" cy="593673"/>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TextBox 52">
            <a:extLst>
              <a:ext uri="{FF2B5EF4-FFF2-40B4-BE49-F238E27FC236}">
                <a16:creationId xmlns:a16="http://schemas.microsoft.com/office/drawing/2014/main" id="{098D926E-6BA3-DB08-2082-2BC46DF4D10A}"/>
              </a:ext>
            </a:extLst>
          </p:cNvPr>
          <p:cNvSpPr txBox="1"/>
          <p:nvPr/>
        </p:nvSpPr>
        <p:spPr>
          <a:xfrm>
            <a:off x="5540743" y="6336954"/>
            <a:ext cx="1288963"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a:t>
            </a:r>
          </a:p>
        </p:txBody>
      </p:sp>
      <p:sp>
        <p:nvSpPr>
          <p:cNvPr id="1043" name="Rectangle 1042">
            <a:extLst>
              <a:ext uri="{FF2B5EF4-FFF2-40B4-BE49-F238E27FC236}">
                <a16:creationId xmlns:a16="http://schemas.microsoft.com/office/drawing/2014/main" id="{3847204D-2EA5-720B-CDC1-2FFDE4869F21}"/>
              </a:ext>
            </a:extLst>
          </p:cNvPr>
          <p:cNvSpPr/>
          <p:nvPr/>
        </p:nvSpPr>
        <p:spPr>
          <a:xfrm>
            <a:off x="-6476" y="6264328"/>
            <a:ext cx="1792021"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8048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629"/>
            <a:ext cx="12192000" cy="787628"/>
          </a:xfrm>
          <a:prstGeom prst="rect">
            <a:avLst/>
          </a:prstGeom>
          <a:solidFill>
            <a:schemeClr val="accent5">
              <a:lumMod val="50000"/>
            </a:schemeClr>
          </a:solidFill>
          <a:ln>
            <a:solidFill>
              <a:srgbClr val="ECF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Times New Roman" panose="02020603050405020304" pitchFamily="18" charset="0"/>
                <a:cs typeface="Times New Roman" panose="02020603050405020304" pitchFamily="18" charset="0"/>
              </a:rPr>
              <a:t>    Theoretical framework</a:t>
            </a:r>
          </a:p>
        </p:txBody>
      </p:sp>
      <p:sp>
        <p:nvSpPr>
          <p:cNvPr id="23" name="Content Placeholder 36">
            <a:extLst>
              <a:ext uri="{FF2B5EF4-FFF2-40B4-BE49-F238E27FC236}">
                <a16:creationId xmlns:a16="http://schemas.microsoft.com/office/drawing/2014/main" id="{80EC4749-FAB9-978F-CF8F-3B838EC5FEE4}"/>
              </a:ext>
            </a:extLst>
          </p:cNvPr>
          <p:cNvSpPr txBox="1">
            <a:spLocks/>
          </p:cNvSpPr>
          <p:nvPr/>
        </p:nvSpPr>
        <p:spPr>
          <a:xfrm>
            <a:off x="660294" y="1180325"/>
            <a:ext cx="3081545" cy="85951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00"/>
              </a:lnSpc>
              <a:buNone/>
            </a:pPr>
            <a:r>
              <a:rPr lang="en-US" sz="1800" b="1" dirty="0">
                <a:latin typeface="Times New Roman" panose="02020603050405020304" pitchFamily="18" charset="0"/>
                <a:cs typeface="Times New Roman" panose="02020603050405020304" pitchFamily="18" charset="0"/>
              </a:rPr>
              <a:t>The Upper Echelons Theory</a:t>
            </a:r>
            <a:endParaRPr lang="en-US"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176B4FFB-2382-D81B-01A8-1ED747D4F930}"/>
              </a:ext>
            </a:extLst>
          </p:cNvPr>
          <p:cNvSpPr/>
          <p:nvPr/>
        </p:nvSpPr>
        <p:spPr>
          <a:xfrm>
            <a:off x="4153415" y="1580747"/>
            <a:ext cx="3839323" cy="3531386"/>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36">
            <a:extLst>
              <a:ext uri="{FF2B5EF4-FFF2-40B4-BE49-F238E27FC236}">
                <a16:creationId xmlns:a16="http://schemas.microsoft.com/office/drawing/2014/main" id="{4ABBE92C-74B0-F6DB-4B96-42C13D03F33D}"/>
              </a:ext>
            </a:extLst>
          </p:cNvPr>
          <p:cNvSpPr txBox="1">
            <a:spLocks/>
          </p:cNvSpPr>
          <p:nvPr/>
        </p:nvSpPr>
        <p:spPr>
          <a:xfrm>
            <a:off x="4504094" y="1174359"/>
            <a:ext cx="3320303" cy="83099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500"/>
              </a:lnSpc>
              <a:buNone/>
            </a:pPr>
            <a:r>
              <a:rPr lang="en-US" sz="1800" b="1" dirty="0">
                <a:latin typeface="Times New Roman" panose="02020603050405020304" pitchFamily="18" charset="0"/>
                <a:cs typeface="Times New Roman" panose="02020603050405020304" pitchFamily="18" charset="0"/>
              </a:rPr>
              <a:t>Institutional Theory</a:t>
            </a:r>
          </a:p>
        </p:txBody>
      </p:sp>
      <p:sp>
        <p:nvSpPr>
          <p:cNvPr id="4" name="Rectangle 3">
            <a:extLst>
              <a:ext uri="{FF2B5EF4-FFF2-40B4-BE49-F238E27FC236}">
                <a16:creationId xmlns:a16="http://schemas.microsoft.com/office/drawing/2014/main" id="{BF350DA0-BCA1-1950-0C91-B9F39271C3A7}"/>
              </a:ext>
            </a:extLst>
          </p:cNvPr>
          <p:cNvSpPr/>
          <p:nvPr/>
        </p:nvSpPr>
        <p:spPr>
          <a:xfrm>
            <a:off x="8209859" y="1580747"/>
            <a:ext cx="3839323" cy="3511210"/>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36">
            <a:extLst>
              <a:ext uri="{FF2B5EF4-FFF2-40B4-BE49-F238E27FC236}">
                <a16:creationId xmlns:a16="http://schemas.microsoft.com/office/drawing/2014/main" id="{7F439E56-67CC-6989-1849-A8634C490819}"/>
              </a:ext>
            </a:extLst>
          </p:cNvPr>
          <p:cNvSpPr txBox="1">
            <a:spLocks/>
          </p:cNvSpPr>
          <p:nvPr/>
        </p:nvSpPr>
        <p:spPr>
          <a:xfrm>
            <a:off x="8425857" y="1160126"/>
            <a:ext cx="3237515" cy="83099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500"/>
              </a:lnSpc>
              <a:buNone/>
            </a:pPr>
            <a:r>
              <a:rPr lang="en-US" sz="1800" b="1" dirty="0">
                <a:latin typeface="Times New Roman" panose="02020603050405020304" pitchFamily="18" charset="0"/>
                <a:cs typeface="Times New Roman" panose="02020603050405020304" pitchFamily="18" charset="0"/>
              </a:rPr>
              <a:t>The Resource-Based View</a:t>
            </a:r>
          </a:p>
        </p:txBody>
      </p:sp>
      <p:grpSp>
        <p:nvGrpSpPr>
          <p:cNvPr id="9" name="Group 8">
            <a:extLst>
              <a:ext uri="{FF2B5EF4-FFF2-40B4-BE49-F238E27FC236}">
                <a16:creationId xmlns:a16="http://schemas.microsoft.com/office/drawing/2014/main" id="{D9790DCF-11D9-61B0-6904-AEDA77D147EC}"/>
              </a:ext>
            </a:extLst>
          </p:cNvPr>
          <p:cNvGrpSpPr/>
          <p:nvPr/>
        </p:nvGrpSpPr>
        <p:grpSpPr>
          <a:xfrm>
            <a:off x="178103" y="1580746"/>
            <a:ext cx="3839323" cy="3540920"/>
            <a:chOff x="147884" y="1392588"/>
            <a:chExt cx="3839323" cy="3540920"/>
          </a:xfrm>
        </p:grpSpPr>
        <p:sp>
          <p:nvSpPr>
            <p:cNvPr id="37" name="Rectangle 36">
              <a:extLst>
                <a:ext uri="{FF2B5EF4-FFF2-40B4-BE49-F238E27FC236}">
                  <a16:creationId xmlns:a16="http://schemas.microsoft.com/office/drawing/2014/main" id="{24666760-D2F2-93B5-16BB-DFEA3F525507}"/>
                </a:ext>
              </a:extLst>
            </p:cNvPr>
            <p:cNvSpPr/>
            <p:nvPr/>
          </p:nvSpPr>
          <p:spPr>
            <a:xfrm>
              <a:off x="147884" y="1392588"/>
              <a:ext cx="3839323" cy="3540920"/>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36C0FE06-D778-BCA1-994A-AC91F45246F2}"/>
                </a:ext>
              </a:extLst>
            </p:cNvPr>
            <p:cNvSpPr txBox="1"/>
            <p:nvPr/>
          </p:nvSpPr>
          <p:spPr>
            <a:xfrm>
              <a:off x="456069" y="2225294"/>
              <a:ext cx="3450006" cy="2308324"/>
            </a:xfrm>
            <a:prstGeom prst="rect">
              <a:avLst/>
            </a:prstGeom>
            <a:noFill/>
          </p:spPr>
          <p:txBody>
            <a:bodyPr wrap="square">
              <a:spAutoFit/>
            </a:bodyPr>
            <a:lstStyle/>
            <a:p>
              <a:endParaRPr lang="en-US" dirty="0">
                <a:solidFill>
                  <a:srgbClr val="1E1D1A"/>
                </a:solidFill>
                <a:latin typeface="Times New Roman" panose="02020603050405020304" pitchFamily="18" charset="0"/>
                <a:cs typeface="Times New Roman" panose="02020603050405020304" pitchFamily="18" charset="0"/>
              </a:endParaRPr>
            </a:p>
            <a:p>
              <a:r>
                <a:rPr lang="en-US" dirty="0">
                  <a:solidFill>
                    <a:srgbClr val="1E1D1A"/>
                  </a:solidFill>
                  <a:latin typeface="Times New Roman" panose="02020603050405020304" pitchFamily="18" charset="0"/>
                  <a:cs typeface="Times New Roman" panose="02020603050405020304" pitchFamily="18" charset="0"/>
                </a:rPr>
                <a:t>T</a:t>
              </a:r>
              <a:r>
                <a:rPr lang="en-US" b="0" i="0" dirty="0">
                  <a:solidFill>
                    <a:srgbClr val="1E1D1A"/>
                  </a:solidFill>
                  <a:effectLst/>
                  <a:latin typeface="Times New Roman" panose="02020603050405020304" pitchFamily="18" charset="0"/>
                  <a:cs typeface="Times New Roman" panose="02020603050405020304" pitchFamily="18" charset="0"/>
                </a:rPr>
                <a:t>he characteristics of the top management team influence organizational outcomes.</a:t>
              </a:r>
              <a:endParaRPr lang="en-US" dirty="0">
                <a:solidFill>
                  <a:srgbClr val="1E1D1A"/>
                </a:solidFill>
                <a:latin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(Hambrick and Mason,1984).</a:t>
              </a:r>
            </a:p>
            <a:p>
              <a:endParaRPr lang="en-US" dirty="0">
                <a:latin typeface="Calibri" panose="020F0502020204030204" pitchFamily="34" charset="0"/>
                <a:ea typeface="DengXian" panose="02010600030101010101" pitchFamily="2" charset="-122"/>
                <a:cs typeface="Cordia New" panose="020B0304020202020204" pitchFamily="34" charset="-34"/>
              </a:endParaRPr>
            </a:p>
            <a:p>
              <a:pPr algn="ctr"/>
              <a:endParaRPr lang="en-US" sz="1800" dirty="0">
                <a:solidFill>
                  <a:srgbClr val="0070C0"/>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grpSp>
      <p:sp>
        <p:nvSpPr>
          <p:cNvPr id="17" name="TextBox 16">
            <a:extLst>
              <a:ext uri="{FF2B5EF4-FFF2-40B4-BE49-F238E27FC236}">
                <a16:creationId xmlns:a16="http://schemas.microsoft.com/office/drawing/2014/main" id="{3D1434A6-9F5E-AD63-1D27-83E1A07BB302}"/>
              </a:ext>
            </a:extLst>
          </p:cNvPr>
          <p:cNvSpPr txBox="1"/>
          <p:nvPr/>
        </p:nvSpPr>
        <p:spPr>
          <a:xfrm>
            <a:off x="8653047" y="1908644"/>
            <a:ext cx="3611630" cy="2585323"/>
          </a:xfrm>
          <a:prstGeom prst="rect">
            <a:avLst/>
          </a:prstGeom>
          <a:noFill/>
        </p:spPr>
        <p:txBody>
          <a:bodyPr wrap="square" rtlCol="0">
            <a:spAutoFit/>
          </a:bodyPr>
          <a:lstStyle/>
          <a:p>
            <a:endParaRPr lang="en-US" dirty="0">
              <a:solidFill>
                <a:srgbClr val="1E1D1A"/>
              </a:solidFill>
              <a:latin typeface="Times New Roman" panose="02020603050405020304" pitchFamily="18" charset="0"/>
              <a:cs typeface="Times New Roman" panose="02020603050405020304" pitchFamily="18" charset="0"/>
            </a:endParaRPr>
          </a:p>
          <a:p>
            <a:endParaRPr lang="en-US" dirty="0">
              <a:solidFill>
                <a:srgbClr val="1E1D1A"/>
              </a:solidFill>
              <a:latin typeface="Times New Roman" panose="02020603050405020304" pitchFamily="18" charset="0"/>
              <a:cs typeface="Times New Roman" panose="02020603050405020304" pitchFamily="18" charset="0"/>
            </a:endParaRPr>
          </a:p>
          <a:p>
            <a:endParaRPr lang="en-US" dirty="0">
              <a:solidFill>
                <a:srgbClr val="1E1D1A"/>
              </a:solidFill>
              <a:latin typeface="Times New Roman" panose="02020603050405020304" pitchFamily="18" charset="0"/>
              <a:cs typeface="Times New Roman" panose="02020603050405020304" pitchFamily="18" charset="0"/>
            </a:endParaRPr>
          </a:p>
          <a:p>
            <a:r>
              <a:rPr lang="en-US" dirty="0">
                <a:solidFill>
                  <a:srgbClr val="1E1D1A"/>
                </a:solidFill>
                <a:latin typeface="Times New Roman" panose="02020603050405020304" pitchFamily="18" charset="0"/>
                <a:cs typeface="Times New Roman" panose="02020603050405020304" pitchFamily="18" charset="0"/>
              </a:rPr>
              <a:t>Reframe cross-national diversity </a:t>
            </a:r>
            <a:br>
              <a:rPr lang="en-US" dirty="0">
                <a:solidFill>
                  <a:srgbClr val="1E1D1A"/>
                </a:solidFill>
                <a:latin typeface="Times New Roman" panose="02020603050405020304" pitchFamily="18" charset="0"/>
                <a:cs typeface="Times New Roman" panose="02020603050405020304" pitchFamily="18" charset="0"/>
              </a:rPr>
            </a:br>
            <a:r>
              <a:rPr lang="en-US" dirty="0">
                <a:solidFill>
                  <a:srgbClr val="1E1D1A"/>
                </a:solidFill>
                <a:latin typeface="Times New Roman" panose="02020603050405020304" pitchFamily="18" charset="0"/>
                <a:cs typeface="Times New Roman" panose="02020603050405020304" pitchFamily="18" charset="0"/>
              </a:rPr>
              <a:t>as a valuable intangible resource</a:t>
            </a:r>
            <a:br>
              <a:rPr lang="en-US" dirty="0">
                <a:solidFill>
                  <a:srgbClr val="1E1D1A"/>
                </a:solidFill>
                <a:latin typeface="Times New Roman" panose="02020603050405020304" pitchFamily="18" charset="0"/>
                <a:cs typeface="Times New Roman" panose="02020603050405020304" pitchFamily="18" charset="0"/>
              </a:rPr>
            </a:br>
            <a:r>
              <a:rPr lang="en-US" dirty="0">
                <a:solidFill>
                  <a:srgbClr val="1E1D1A"/>
                </a:solidFill>
                <a:latin typeface="Times New Roman" panose="02020603050405020304" pitchFamily="18" charset="0"/>
                <a:cs typeface="Times New Roman" panose="02020603050405020304" pitchFamily="18" charset="0"/>
              </a:rPr>
              <a:t>(Barney, 1991)</a:t>
            </a:r>
          </a:p>
          <a:p>
            <a:endParaRPr lang="en-US" dirty="0">
              <a:solidFill>
                <a:srgbClr val="1E1D1A"/>
              </a:solidFill>
              <a:latin typeface="Times New Roman" panose="02020603050405020304" pitchFamily="18" charset="0"/>
              <a:cs typeface="Times New Roman" panose="02020603050405020304" pitchFamily="18" charset="0"/>
            </a:endParaRPr>
          </a:p>
          <a:p>
            <a:endParaRPr lang="en-US" dirty="0">
              <a:solidFill>
                <a:srgbClr val="1E1D1A"/>
              </a:solidFill>
              <a:latin typeface="Times New Roman" panose="02020603050405020304" pitchFamily="18" charset="0"/>
              <a:cs typeface="Times New Roman" panose="02020603050405020304" pitchFamily="18" charset="0"/>
            </a:endParaRPr>
          </a:p>
          <a:p>
            <a:endParaRPr lang="en-US" dirty="0"/>
          </a:p>
        </p:txBody>
      </p:sp>
      <p:sp>
        <p:nvSpPr>
          <p:cNvPr id="22" name="TextBox 21">
            <a:extLst>
              <a:ext uri="{FF2B5EF4-FFF2-40B4-BE49-F238E27FC236}">
                <a16:creationId xmlns:a16="http://schemas.microsoft.com/office/drawing/2014/main" id="{E2B8A06B-BEDE-87A0-54E6-4635C50461DC}"/>
              </a:ext>
            </a:extLst>
          </p:cNvPr>
          <p:cNvSpPr txBox="1"/>
          <p:nvPr/>
        </p:nvSpPr>
        <p:spPr>
          <a:xfrm>
            <a:off x="4489982" y="2667845"/>
            <a:ext cx="3212028" cy="1200329"/>
          </a:xfrm>
          <a:prstGeom prst="rect">
            <a:avLst/>
          </a:prstGeom>
          <a:noFill/>
        </p:spPr>
        <p:txBody>
          <a:bodyPr wrap="square">
            <a:spAutoFit/>
          </a:bodyPr>
          <a:lstStyle/>
          <a:p>
            <a:r>
              <a:rPr lang="en-US" dirty="0">
                <a:solidFill>
                  <a:srgbClr val="1E1D1A"/>
                </a:solidFill>
                <a:latin typeface="Times New Roman" panose="02020603050405020304" pitchFamily="18" charset="0"/>
                <a:cs typeface="Times New Roman" panose="02020603050405020304" pitchFamily="18" charset="0"/>
              </a:rPr>
              <a:t>The need for firms to adapt to diverse regulatory and normative environments. </a:t>
            </a:r>
            <a:br>
              <a:rPr lang="en-US" dirty="0">
                <a:solidFill>
                  <a:srgbClr val="1E1D1A"/>
                </a:solidFill>
                <a:latin typeface="Times New Roman" panose="02020603050405020304" pitchFamily="18" charset="0"/>
                <a:cs typeface="Times New Roman" panose="02020603050405020304" pitchFamily="18" charset="0"/>
              </a:rPr>
            </a:br>
            <a:r>
              <a:rPr lang="en-US" dirty="0">
                <a:solidFill>
                  <a:srgbClr val="1E1D1A"/>
                </a:solidFill>
                <a:latin typeface="Times New Roman" panose="02020603050405020304" pitchFamily="18" charset="0"/>
                <a:cs typeface="Times New Roman" panose="02020603050405020304" pitchFamily="18" charset="0"/>
              </a:rPr>
              <a:t>(DiMaggio &amp; Powell, 1983)</a:t>
            </a:r>
          </a:p>
        </p:txBody>
      </p:sp>
      <p:sp>
        <p:nvSpPr>
          <p:cNvPr id="27" name="TextBox 26">
            <a:extLst>
              <a:ext uri="{FF2B5EF4-FFF2-40B4-BE49-F238E27FC236}">
                <a16:creationId xmlns:a16="http://schemas.microsoft.com/office/drawing/2014/main" id="{6860ABB0-963F-8468-117B-AF3963703ED4}"/>
              </a:ext>
            </a:extLst>
          </p:cNvPr>
          <p:cNvSpPr txBox="1"/>
          <p:nvPr/>
        </p:nvSpPr>
        <p:spPr>
          <a:xfrm>
            <a:off x="189634" y="5465258"/>
            <a:ext cx="11669411" cy="369332"/>
          </a:xfrm>
          <a:prstGeom prst="rect">
            <a:avLst/>
          </a:prstGeom>
          <a:solidFill>
            <a:schemeClr val="accent5">
              <a:lumMod val="20000"/>
              <a:lumOff val="80000"/>
            </a:schemeClr>
          </a:solidFill>
        </p:spPr>
        <p:txBody>
          <a:bodyPr wrap="square">
            <a:spAutoFit/>
          </a:bodyPr>
          <a:lstStyle/>
          <a:p>
            <a:r>
              <a:rPr lang="en-US" b="1" dirty="0">
                <a:latin typeface="Times New Roman" panose="02020603050405020304" pitchFamily="18" charset="0"/>
                <a:cs typeface="Times New Roman" panose="02020603050405020304" pitchFamily="18" charset="0"/>
              </a:rPr>
              <a:t>Main Hypothesis</a:t>
            </a:r>
            <a:r>
              <a:rPr lang="en-US" dirty="0">
                <a:latin typeface="Times New Roman" panose="02020603050405020304" pitchFamily="18" charset="0"/>
                <a:cs typeface="Times New Roman" panose="02020603050405020304" pitchFamily="18" charset="0"/>
              </a:rPr>
              <a:t>: Higher TMT nationality diversity helps reduce corporate carbon emissions.</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28" name="Arrow: Down 27">
            <a:extLst>
              <a:ext uri="{FF2B5EF4-FFF2-40B4-BE49-F238E27FC236}">
                <a16:creationId xmlns:a16="http://schemas.microsoft.com/office/drawing/2014/main" id="{740E35A0-FCAD-C6EE-F079-84C91AFCF2A5}"/>
              </a:ext>
            </a:extLst>
          </p:cNvPr>
          <p:cNvSpPr/>
          <p:nvPr/>
        </p:nvSpPr>
        <p:spPr>
          <a:xfrm>
            <a:off x="5890436" y="5158634"/>
            <a:ext cx="318977" cy="359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F2A1E0-D590-8290-2920-667E8511F9F8}"/>
              </a:ext>
            </a:extLst>
          </p:cNvPr>
          <p:cNvSpPr txBox="1"/>
          <p:nvPr/>
        </p:nvSpPr>
        <p:spPr>
          <a:xfrm>
            <a:off x="11859045" y="5907322"/>
            <a:ext cx="405632" cy="369332"/>
          </a:xfrm>
          <a:prstGeom prst="rect">
            <a:avLst/>
          </a:prstGeom>
          <a:noFill/>
        </p:spPr>
        <p:txBody>
          <a:bodyPr wrap="square" rtlCol="0">
            <a:spAutoFit/>
          </a:bodyPr>
          <a:lstStyle/>
          <a:p>
            <a:r>
              <a:rPr lang="en-US" dirty="0"/>
              <a:t>6</a:t>
            </a:r>
          </a:p>
        </p:txBody>
      </p:sp>
      <p:sp>
        <p:nvSpPr>
          <p:cNvPr id="10" name="Oval 9">
            <a:extLst>
              <a:ext uri="{FF2B5EF4-FFF2-40B4-BE49-F238E27FC236}">
                <a16:creationId xmlns:a16="http://schemas.microsoft.com/office/drawing/2014/main" id="{F1E511D5-6F7E-FF19-C8C3-0457B28A04DE}"/>
              </a:ext>
            </a:extLst>
          </p:cNvPr>
          <p:cNvSpPr/>
          <p:nvPr/>
        </p:nvSpPr>
        <p:spPr>
          <a:xfrm>
            <a:off x="1673002" y="1800703"/>
            <a:ext cx="527936" cy="457107"/>
          </a:xfrm>
          <a:prstGeom prst="ellipse">
            <a:avLst/>
          </a:prstGeom>
          <a:solidFill>
            <a:srgbClr val="73574D"/>
          </a:solidFill>
          <a:ln>
            <a:solidFill>
              <a:srgbClr val="735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1</a:t>
            </a:r>
          </a:p>
        </p:txBody>
      </p:sp>
      <p:sp>
        <p:nvSpPr>
          <p:cNvPr id="11" name="Oval 10">
            <a:extLst>
              <a:ext uri="{FF2B5EF4-FFF2-40B4-BE49-F238E27FC236}">
                <a16:creationId xmlns:a16="http://schemas.microsoft.com/office/drawing/2014/main" id="{AF5C3CF0-B32C-7C9B-D5A8-6261DBA6AB4D}"/>
              </a:ext>
            </a:extLst>
          </p:cNvPr>
          <p:cNvSpPr/>
          <p:nvPr/>
        </p:nvSpPr>
        <p:spPr>
          <a:xfrm>
            <a:off x="5832028" y="1793353"/>
            <a:ext cx="527936" cy="457107"/>
          </a:xfrm>
          <a:prstGeom prst="ellipse">
            <a:avLst/>
          </a:prstGeom>
          <a:solidFill>
            <a:srgbClr val="73574D"/>
          </a:solidFill>
          <a:ln>
            <a:solidFill>
              <a:srgbClr val="735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2</a:t>
            </a:r>
          </a:p>
        </p:txBody>
      </p:sp>
      <p:sp>
        <p:nvSpPr>
          <p:cNvPr id="12" name="Oval 11">
            <a:extLst>
              <a:ext uri="{FF2B5EF4-FFF2-40B4-BE49-F238E27FC236}">
                <a16:creationId xmlns:a16="http://schemas.microsoft.com/office/drawing/2014/main" id="{6D995B7E-1301-DC64-8AF9-8563A40FCD89}"/>
              </a:ext>
            </a:extLst>
          </p:cNvPr>
          <p:cNvSpPr/>
          <p:nvPr/>
        </p:nvSpPr>
        <p:spPr>
          <a:xfrm>
            <a:off x="9865552" y="1824545"/>
            <a:ext cx="527936" cy="457107"/>
          </a:xfrm>
          <a:prstGeom prst="ellipse">
            <a:avLst/>
          </a:prstGeom>
          <a:solidFill>
            <a:srgbClr val="73574D"/>
          </a:solidFill>
          <a:ln>
            <a:solidFill>
              <a:srgbClr val="735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3</a:t>
            </a:r>
          </a:p>
        </p:txBody>
      </p:sp>
      <p:sp>
        <p:nvSpPr>
          <p:cNvPr id="13" name="Cross 12">
            <a:extLst>
              <a:ext uri="{FF2B5EF4-FFF2-40B4-BE49-F238E27FC236}">
                <a16:creationId xmlns:a16="http://schemas.microsoft.com/office/drawing/2014/main" id="{9AADE4A2-D3BB-B25C-71CD-7A9BF7FF7881}"/>
              </a:ext>
            </a:extLst>
          </p:cNvPr>
          <p:cNvSpPr/>
          <p:nvPr/>
        </p:nvSpPr>
        <p:spPr>
          <a:xfrm>
            <a:off x="3865377" y="2967020"/>
            <a:ext cx="457371" cy="369332"/>
          </a:xfrm>
          <a:prstGeom prst="plus">
            <a:avLst>
              <a:gd name="adj" fmla="val 3363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a:extLst>
              <a:ext uri="{FF2B5EF4-FFF2-40B4-BE49-F238E27FC236}">
                <a16:creationId xmlns:a16="http://schemas.microsoft.com/office/drawing/2014/main" id="{A8406729-1106-D472-AA62-5274F5AFEBAB}"/>
              </a:ext>
            </a:extLst>
          </p:cNvPr>
          <p:cNvSpPr/>
          <p:nvPr/>
        </p:nvSpPr>
        <p:spPr>
          <a:xfrm>
            <a:off x="7900041" y="2967020"/>
            <a:ext cx="457371" cy="369332"/>
          </a:xfrm>
          <a:prstGeom prst="plus">
            <a:avLst>
              <a:gd name="adj" fmla="val 3363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2835CC2-F430-339E-9155-B39EA8CFECAB}"/>
              </a:ext>
            </a:extLst>
          </p:cNvPr>
          <p:cNvGrpSpPr/>
          <p:nvPr/>
        </p:nvGrpSpPr>
        <p:grpSpPr>
          <a:xfrm>
            <a:off x="-5" y="6264326"/>
            <a:ext cx="12202504" cy="593675"/>
            <a:chOff x="0" y="124427"/>
            <a:chExt cx="9151876" cy="470607"/>
          </a:xfrm>
        </p:grpSpPr>
        <p:sp>
          <p:nvSpPr>
            <p:cNvPr id="16" name="Rectangle 15">
              <a:extLst>
                <a:ext uri="{FF2B5EF4-FFF2-40B4-BE49-F238E27FC236}">
                  <a16:creationId xmlns:a16="http://schemas.microsoft.com/office/drawing/2014/main" id="{DDFD55D9-5985-FEDE-DC1F-464872233E26}"/>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18" name="Rectangle 17">
              <a:extLst>
                <a:ext uri="{FF2B5EF4-FFF2-40B4-BE49-F238E27FC236}">
                  <a16:creationId xmlns:a16="http://schemas.microsoft.com/office/drawing/2014/main" id="{A25186B2-C51F-4ADA-3AE7-2C87001914E9}"/>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19" name="Group 18">
            <a:extLst>
              <a:ext uri="{FF2B5EF4-FFF2-40B4-BE49-F238E27FC236}">
                <a16:creationId xmlns:a16="http://schemas.microsoft.com/office/drawing/2014/main" id="{DBB84DEA-07DF-A0AF-6042-1FD9BE53F16B}"/>
              </a:ext>
            </a:extLst>
          </p:cNvPr>
          <p:cNvGrpSpPr/>
          <p:nvPr/>
        </p:nvGrpSpPr>
        <p:grpSpPr>
          <a:xfrm>
            <a:off x="92532" y="6312402"/>
            <a:ext cx="12088971" cy="533087"/>
            <a:chOff x="427586" y="6403216"/>
            <a:chExt cx="8855784" cy="425064"/>
          </a:xfrm>
        </p:grpSpPr>
        <p:grpSp>
          <p:nvGrpSpPr>
            <p:cNvPr id="20" name="Group 19">
              <a:extLst>
                <a:ext uri="{FF2B5EF4-FFF2-40B4-BE49-F238E27FC236}">
                  <a16:creationId xmlns:a16="http://schemas.microsoft.com/office/drawing/2014/main" id="{050BECFF-B3CD-5994-72C7-7D20FF8A07AF}"/>
                </a:ext>
              </a:extLst>
            </p:cNvPr>
            <p:cNvGrpSpPr/>
            <p:nvPr/>
          </p:nvGrpSpPr>
          <p:grpSpPr>
            <a:xfrm>
              <a:off x="427586" y="6403217"/>
              <a:ext cx="8855784" cy="425063"/>
              <a:chOff x="427586" y="6403217"/>
              <a:chExt cx="8855784" cy="425063"/>
            </a:xfrm>
          </p:grpSpPr>
          <p:cxnSp>
            <p:nvCxnSpPr>
              <p:cNvPr id="24" name="Straight Connector 23">
                <a:extLst>
                  <a:ext uri="{FF2B5EF4-FFF2-40B4-BE49-F238E27FC236}">
                    <a16:creationId xmlns:a16="http://schemas.microsoft.com/office/drawing/2014/main" id="{FC3F8E78-3660-8C43-0703-74737F5C977D}"/>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F2C785FD-6684-859D-6468-B747340B3FFC}"/>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Oval 25">
                <a:extLst>
                  <a:ext uri="{FF2B5EF4-FFF2-40B4-BE49-F238E27FC236}">
                    <a16:creationId xmlns:a16="http://schemas.microsoft.com/office/drawing/2014/main" id="{B587FEFB-05F9-B7B0-D600-EF64B3DF66D7}"/>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Oval 28">
                <a:extLst>
                  <a:ext uri="{FF2B5EF4-FFF2-40B4-BE49-F238E27FC236}">
                    <a16:creationId xmlns:a16="http://schemas.microsoft.com/office/drawing/2014/main" id="{579620E4-1B0E-817A-CEC4-6309F7301D45}"/>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Oval 29">
                <a:extLst>
                  <a:ext uri="{FF2B5EF4-FFF2-40B4-BE49-F238E27FC236}">
                    <a16:creationId xmlns:a16="http://schemas.microsoft.com/office/drawing/2014/main" id="{20932FA0-AC7C-ECEC-B66F-04102AD05A77}"/>
                  </a:ext>
                </a:extLst>
              </p:cNvPr>
              <p:cNvSpPr/>
              <p:nvPr/>
            </p:nvSpPr>
            <p:spPr>
              <a:xfrm>
                <a:off x="4273295"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Oval 30">
                <a:extLst>
                  <a:ext uri="{FF2B5EF4-FFF2-40B4-BE49-F238E27FC236}">
                    <a16:creationId xmlns:a16="http://schemas.microsoft.com/office/drawing/2014/main" id="{CD1A837F-A5BA-6658-1057-27421FF07C66}"/>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TextBox 64">
                <a:extLst>
                  <a:ext uri="{FF2B5EF4-FFF2-40B4-BE49-F238E27FC236}">
                    <a16:creationId xmlns:a16="http://schemas.microsoft.com/office/drawing/2014/main" id="{3A3A14D9-567E-003F-A040-7AD7EBFDF233}"/>
                  </a:ext>
                </a:extLst>
              </p:cNvPr>
              <p:cNvSpPr txBox="1"/>
              <p:nvPr/>
            </p:nvSpPr>
            <p:spPr>
              <a:xfrm>
                <a:off x="427586" y="6411084"/>
                <a:ext cx="1489282" cy="4171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Motivation</a:t>
                </a:r>
              </a:p>
              <a:p>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33" name="TextBox 65">
                <a:extLst>
                  <a:ext uri="{FF2B5EF4-FFF2-40B4-BE49-F238E27FC236}">
                    <a16:creationId xmlns:a16="http://schemas.microsoft.com/office/drawing/2014/main" id="{16815A10-4EBC-FA35-77EE-159DB6E01592}"/>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34" name="TextBox 66">
                <a:extLst>
                  <a:ext uri="{FF2B5EF4-FFF2-40B4-BE49-F238E27FC236}">
                    <a16:creationId xmlns:a16="http://schemas.microsoft.com/office/drawing/2014/main" id="{AB3DDE34-4A06-A05F-4C94-C736B0199BB2}"/>
                  </a:ext>
                </a:extLst>
              </p:cNvPr>
              <p:cNvSpPr txBox="1"/>
              <p:nvPr/>
            </p:nvSpPr>
            <p:spPr>
              <a:xfrm>
                <a:off x="2872404" y="6411420"/>
                <a:ext cx="1520189" cy="23314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b="1" dirty="0">
                    <a:solidFill>
                      <a:schemeClr val="bg1"/>
                    </a:solidFill>
                    <a:latin typeface="Times New Roman" panose="02020603050405020304" pitchFamily="18" charset="0"/>
                    <a:cs typeface="Times New Roman" panose="02020603050405020304" pitchFamily="18" charset="0"/>
                  </a:rPr>
                  <a:t>Framework &amp; Hypothesis</a:t>
                </a:r>
              </a:p>
            </p:txBody>
          </p:sp>
          <p:sp>
            <p:nvSpPr>
              <p:cNvPr id="35" name="TextBox 67">
                <a:extLst>
                  <a:ext uri="{FF2B5EF4-FFF2-40B4-BE49-F238E27FC236}">
                    <a16:creationId xmlns:a16="http://schemas.microsoft.com/office/drawing/2014/main" id="{084F58D4-42A1-CC24-7153-C672C36C1842}"/>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b="1" dirty="0">
                  <a:solidFill>
                    <a:schemeClr val="bg1"/>
                  </a:solidFill>
                  <a:latin typeface="Times New Roman" panose="02020603050405020304" pitchFamily="18" charset="0"/>
                  <a:cs typeface="Times New Roman" panose="02020603050405020304" pitchFamily="18" charset="0"/>
                </a:endParaRPr>
              </a:p>
            </p:txBody>
          </p:sp>
        </p:grpSp>
        <p:sp>
          <p:nvSpPr>
            <p:cNvPr id="21" name="TextBox 52">
              <a:extLst>
                <a:ext uri="{FF2B5EF4-FFF2-40B4-BE49-F238E27FC236}">
                  <a16:creationId xmlns:a16="http://schemas.microsoft.com/office/drawing/2014/main" id="{C974480E-7254-B484-B1D5-B82BBF2ED57A}"/>
                </a:ext>
              </a:extLst>
            </p:cNvPr>
            <p:cNvSpPr txBox="1"/>
            <p:nvPr/>
          </p:nvSpPr>
          <p:spPr>
            <a:xfrm>
              <a:off x="5671913" y="6403216"/>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36" name="Oval 35">
            <a:extLst>
              <a:ext uri="{FF2B5EF4-FFF2-40B4-BE49-F238E27FC236}">
                <a16:creationId xmlns:a16="http://schemas.microsoft.com/office/drawing/2014/main" id="{111ED38F-B9D6-2D17-137A-0885936D1C99}"/>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Oval 37">
            <a:extLst>
              <a:ext uri="{FF2B5EF4-FFF2-40B4-BE49-F238E27FC236}">
                <a16:creationId xmlns:a16="http://schemas.microsoft.com/office/drawing/2014/main" id="{0FB0EC44-8366-195E-9202-B67B2689CA3E}"/>
              </a:ext>
            </a:extLst>
          </p:cNvPr>
          <p:cNvSpPr/>
          <p:nvPr/>
        </p:nvSpPr>
        <p:spPr>
          <a:xfrm>
            <a:off x="10348487"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TextBox 67">
            <a:extLst>
              <a:ext uri="{FF2B5EF4-FFF2-40B4-BE49-F238E27FC236}">
                <a16:creationId xmlns:a16="http://schemas.microsoft.com/office/drawing/2014/main" id="{0DDB770F-5361-7A7F-304C-FB2A56780E97}"/>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40" name="TextBox 67">
            <a:extLst>
              <a:ext uri="{FF2B5EF4-FFF2-40B4-BE49-F238E27FC236}">
                <a16:creationId xmlns:a16="http://schemas.microsoft.com/office/drawing/2014/main" id="{55241224-F6FB-8D69-A1B3-B5501F52809B}"/>
              </a:ext>
            </a:extLst>
          </p:cNvPr>
          <p:cNvSpPr txBox="1"/>
          <p:nvPr/>
        </p:nvSpPr>
        <p:spPr>
          <a:xfrm>
            <a:off x="10492264" y="633242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41" name="Rectangle 40">
            <a:extLst>
              <a:ext uri="{FF2B5EF4-FFF2-40B4-BE49-F238E27FC236}">
                <a16:creationId xmlns:a16="http://schemas.microsoft.com/office/drawing/2014/main" id="{78517E1A-0FB6-0B9E-5397-ED907877CBE0}"/>
              </a:ext>
            </a:extLst>
          </p:cNvPr>
          <p:cNvSpPr/>
          <p:nvPr/>
        </p:nvSpPr>
        <p:spPr>
          <a:xfrm>
            <a:off x="5397390" y="6254397"/>
            <a:ext cx="6783925"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90A9B6FE-ADC3-8F3C-1D0B-7728F796D117}"/>
              </a:ext>
            </a:extLst>
          </p:cNvPr>
          <p:cNvSpPr/>
          <p:nvPr/>
        </p:nvSpPr>
        <p:spPr>
          <a:xfrm>
            <a:off x="3421338" y="6264328"/>
            <a:ext cx="1994151" cy="593673"/>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TextBox 52">
            <a:extLst>
              <a:ext uri="{FF2B5EF4-FFF2-40B4-BE49-F238E27FC236}">
                <a16:creationId xmlns:a16="http://schemas.microsoft.com/office/drawing/2014/main" id="{00F1FB49-B964-25EC-2AAF-EFCC037E7805}"/>
              </a:ext>
            </a:extLst>
          </p:cNvPr>
          <p:cNvSpPr txBox="1"/>
          <p:nvPr/>
        </p:nvSpPr>
        <p:spPr>
          <a:xfrm>
            <a:off x="5540743" y="6336954"/>
            <a:ext cx="1288963"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a:t>
            </a:r>
          </a:p>
        </p:txBody>
      </p:sp>
      <p:sp>
        <p:nvSpPr>
          <p:cNvPr id="1027" name="Rectangle 1026">
            <a:extLst>
              <a:ext uri="{FF2B5EF4-FFF2-40B4-BE49-F238E27FC236}">
                <a16:creationId xmlns:a16="http://schemas.microsoft.com/office/drawing/2014/main" id="{92F66005-03DF-FAA4-8701-CF2874634E26}"/>
              </a:ext>
            </a:extLst>
          </p:cNvPr>
          <p:cNvSpPr/>
          <p:nvPr/>
        </p:nvSpPr>
        <p:spPr>
          <a:xfrm>
            <a:off x="-6476" y="6264328"/>
            <a:ext cx="3415229"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0120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0755"/>
            <a:ext cx="12192000" cy="787628"/>
          </a:xfrm>
          <a:prstGeom prst="rect">
            <a:avLst/>
          </a:prstGeom>
          <a:solidFill>
            <a:schemeClr val="accent1">
              <a:lumMod val="75000"/>
            </a:schemeClr>
          </a:solidFill>
          <a:ln>
            <a:solidFill>
              <a:srgbClr val="ECF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Times New Roman" panose="02020603050405020304" pitchFamily="18" charset="0"/>
                <a:cs typeface="Times New Roman" panose="02020603050405020304" pitchFamily="18" charset="0"/>
              </a:rPr>
              <a:t>    Main Hypothesis</a:t>
            </a:r>
          </a:p>
        </p:txBody>
      </p:sp>
      <p:sp>
        <p:nvSpPr>
          <p:cNvPr id="3" name="TextBox 2">
            <a:extLst>
              <a:ext uri="{FF2B5EF4-FFF2-40B4-BE49-F238E27FC236}">
                <a16:creationId xmlns:a16="http://schemas.microsoft.com/office/drawing/2014/main" id="{3B6EC207-E8A1-F57D-046E-EBB489E3F0C5}"/>
              </a:ext>
            </a:extLst>
          </p:cNvPr>
          <p:cNvSpPr txBox="1"/>
          <p:nvPr/>
        </p:nvSpPr>
        <p:spPr>
          <a:xfrm>
            <a:off x="11837842" y="5922314"/>
            <a:ext cx="405632" cy="369332"/>
          </a:xfrm>
          <a:prstGeom prst="rect">
            <a:avLst/>
          </a:prstGeom>
          <a:noFill/>
        </p:spPr>
        <p:txBody>
          <a:bodyPr wrap="square" rtlCol="0">
            <a:spAutoFit/>
          </a:bodyPr>
          <a:lstStyle/>
          <a:p>
            <a:r>
              <a:rPr lang="en-US" dirty="0"/>
              <a:t>7</a:t>
            </a:r>
          </a:p>
        </p:txBody>
      </p:sp>
      <p:sp>
        <p:nvSpPr>
          <p:cNvPr id="4" name="TextBox 3">
            <a:extLst>
              <a:ext uri="{FF2B5EF4-FFF2-40B4-BE49-F238E27FC236}">
                <a16:creationId xmlns:a16="http://schemas.microsoft.com/office/drawing/2014/main" id="{4D96DD5A-B2FA-65D3-428A-55B8E5D3D7D2}"/>
              </a:ext>
            </a:extLst>
          </p:cNvPr>
          <p:cNvSpPr txBox="1"/>
          <p:nvPr/>
        </p:nvSpPr>
        <p:spPr>
          <a:xfrm>
            <a:off x="926329" y="1976513"/>
            <a:ext cx="10339333" cy="2325252"/>
          </a:xfrm>
          <a:prstGeom prst="rect">
            <a:avLst/>
          </a:prstGeom>
          <a:solidFill>
            <a:srgbClr val="BCD6EE"/>
          </a:solidFill>
        </p:spPr>
        <p:txBody>
          <a:bodyPr wrap="square">
            <a:spAutoFit/>
          </a:bodyPr>
          <a:lstStyle/>
          <a:p>
            <a:pPr>
              <a:lnSpc>
                <a:spcPct val="150000"/>
              </a:lnSpc>
              <a:spcAft>
                <a:spcPts val="800"/>
              </a:spcAft>
            </a:pPr>
            <a:r>
              <a:rPr lang="en-US" b="1" dirty="0">
                <a:latin typeface="Times New Roman" panose="02020603050405020304" pitchFamily="18" charset="0"/>
                <a:ea typeface="DengXian" panose="02010600030101010101" pitchFamily="2" charset="-122"/>
                <a:cs typeface="Cordia New" panose="020B0304020202020204" pitchFamily="34" charset="-34"/>
              </a:rPr>
              <a:t>Main </a:t>
            </a:r>
            <a:r>
              <a:rPr lang="en-US" sz="1800" b="1" dirty="0">
                <a:effectLst/>
                <a:latin typeface="Times New Roman" panose="02020603050405020304" pitchFamily="18" charset="0"/>
                <a:ea typeface="DengXian" panose="02010600030101010101" pitchFamily="2" charset="-122"/>
                <a:cs typeface="Cordia New" panose="020B0304020202020204" pitchFamily="34" charset="-34"/>
              </a:rPr>
              <a:t>Hypothesis </a:t>
            </a:r>
            <a:r>
              <a:rPr lang="en-US" sz="1800" dirty="0">
                <a:effectLst/>
                <a:latin typeface="Times New Roman" panose="02020603050405020304" pitchFamily="18" charset="0"/>
                <a:ea typeface="DengXian" panose="02010600030101010101" pitchFamily="2" charset="-122"/>
                <a:cs typeface="Cordia New" panose="020B0304020202020204" pitchFamily="34" charset="-34"/>
              </a:rPr>
              <a:t>: </a:t>
            </a:r>
            <a:r>
              <a:rPr lang="en-US" sz="1800" b="1" i="1" dirty="0">
                <a:effectLst/>
                <a:latin typeface="Times New Roman" panose="02020603050405020304" pitchFamily="18" charset="0"/>
                <a:ea typeface="DengXian" panose="02010600030101010101" pitchFamily="2" charset="-122"/>
                <a:cs typeface="Cordia New" panose="020B0304020202020204" pitchFamily="34" charset="-34"/>
              </a:rPr>
              <a:t>Higher TMT nationality diversity leads to lower corporate carbon emission </a:t>
            </a:r>
            <a:r>
              <a:rPr lang="en-US" sz="1800" i="1" dirty="0">
                <a:effectLst/>
                <a:latin typeface="Times New Roman" panose="02020603050405020304" pitchFamily="18" charset="0"/>
                <a:ea typeface="DengXian" panose="02010600030101010101" pitchFamily="2" charset="-122"/>
                <a:cs typeface="Cordia New" panose="020B0304020202020204" pitchFamily="34" charset="-34"/>
              </a:rPr>
              <a:t>(expect negative sign for β</a:t>
            </a:r>
            <a:r>
              <a:rPr lang="en-US" sz="1800" i="1" baseline="-25000" dirty="0">
                <a:effectLst/>
                <a:latin typeface="Times New Roman" panose="02020603050405020304" pitchFamily="18" charset="0"/>
                <a:ea typeface="DengXian" panose="02010600030101010101" pitchFamily="2" charset="-122"/>
                <a:cs typeface="Cordia New" panose="020B0304020202020204" pitchFamily="34" charset="-34"/>
              </a:rPr>
              <a:t>1</a:t>
            </a:r>
            <a:r>
              <a:rPr lang="en-US" sz="1800" i="1" dirty="0">
                <a:effectLst/>
                <a:latin typeface="Times New Roman" panose="02020603050405020304" pitchFamily="18" charset="0"/>
                <a:ea typeface="DengXian" panose="02010600030101010101" pitchFamily="2" charset="-122"/>
                <a:cs typeface="Cordia New" panose="020B0304020202020204" pitchFamily="34" charset="-34"/>
              </a:rPr>
              <a:t>)</a:t>
            </a:r>
            <a:br>
              <a:rPr lang="en-US" sz="1800" i="1" dirty="0">
                <a:effectLst/>
                <a:latin typeface="Times New Roman" panose="02020603050405020304" pitchFamily="18" charset="0"/>
                <a:ea typeface="DengXian" panose="02010600030101010101" pitchFamily="2" charset="-122"/>
                <a:cs typeface="Cordia New" panose="020B0304020202020204" pitchFamily="34" charset="-34"/>
              </a:rPr>
            </a:br>
            <a:r>
              <a:rPr lang="en-US" sz="1800" i="1" dirty="0">
                <a:effectLst/>
                <a:latin typeface="Times New Roman" panose="02020603050405020304" pitchFamily="18" charset="0"/>
                <a:ea typeface="DengXian" panose="02010600030101010101" pitchFamily="2" charset="-122"/>
                <a:cs typeface="Cordia New" panose="020B0304020202020204" pitchFamily="34" charset="-34"/>
              </a:rPr>
              <a:t>                                        </a:t>
            </a:r>
          </a:p>
          <a:p>
            <a:pPr algn="ctr">
              <a:lnSpc>
                <a:spcPct val="150000"/>
              </a:lnSpc>
              <a:spcAft>
                <a:spcPts val="800"/>
              </a:spcAft>
            </a:pPr>
            <a:r>
              <a:rPr lang="en-US" sz="1800" i="1" dirty="0">
                <a:effectLst/>
                <a:latin typeface="Times New Roman" panose="02020603050405020304" pitchFamily="18" charset="0"/>
                <a:ea typeface="DengXian" panose="02010600030101010101" pitchFamily="2" charset="-122"/>
                <a:cs typeface="Cordia New" panose="020B0304020202020204" pitchFamily="34" charset="-34"/>
              </a:rPr>
              <a:t>            </a:t>
            </a:r>
            <a:r>
              <a:rPr lang="en-US" sz="1800" dirty="0" err="1">
                <a:effectLst/>
                <a:latin typeface="Times New Roman" panose="02020603050405020304" pitchFamily="18" charset="0"/>
                <a:ea typeface="DengXian" panose="02010600030101010101" pitchFamily="2" charset="-122"/>
                <a:cs typeface="Cordia New" panose="020B0304020202020204" pitchFamily="34" charset="-34"/>
              </a:rPr>
              <a:t>Carbon_</a:t>
            </a:r>
            <a:r>
              <a:rPr lang="en-US" dirty="0" err="1">
                <a:latin typeface="Times New Roman" panose="02020603050405020304" pitchFamily="18" charset="0"/>
                <a:ea typeface="DengXian" panose="02010600030101010101" pitchFamily="2" charset="-122"/>
                <a:cs typeface="Cordia New" panose="020B0304020202020204" pitchFamily="34" charset="-34"/>
              </a:rPr>
              <a:t>emission</a:t>
            </a:r>
            <a:r>
              <a:rPr lang="en-US" sz="1800" baseline="-25000" dirty="0" err="1">
                <a:effectLst/>
                <a:latin typeface="Times New Roman" panose="02020603050405020304" pitchFamily="18" charset="0"/>
                <a:ea typeface="DengXian" panose="02010600030101010101" pitchFamily="2" charset="-122"/>
                <a:cs typeface="Cordia New" panose="020B0304020202020204" pitchFamily="34" charset="-34"/>
              </a:rPr>
              <a:t>i,t</a:t>
            </a:r>
            <a:r>
              <a:rPr lang="en-US" sz="1800" baseline="-25000" dirty="0">
                <a:effectLst/>
                <a:latin typeface="Times New Roman" panose="02020603050405020304" pitchFamily="18" charset="0"/>
                <a:ea typeface="DengXian" panose="02010600030101010101" pitchFamily="2" charset="-122"/>
                <a:cs typeface="Cordia New" panose="020B0304020202020204" pitchFamily="34" charset="-34"/>
              </a:rPr>
              <a:t>  </a:t>
            </a:r>
            <a:r>
              <a:rPr lang="en-US" sz="1800" dirty="0">
                <a:effectLst/>
                <a:latin typeface="Times New Roman" panose="02020603050405020304" pitchFamily="18" charset="0"/>
                <a:ea typeface="DengXian" panose="02010600030101010101" pitchFamily="2" charset="-122"/>
                <a:cs typeface="Cordia New" panose="020B0304020202020204" pitchFamily="34" charset="-34"/>
              </a:rPr>
              <a:t>= β</a:t>
            </a:r>
            <a:r>
              <a:rPr lang="en-US" sz="1800" baseline="-25000" dirty="0">
                <a:effectLst/>
                <a:latin typeface="Times New Roman" panose="02020603050405020304" pitchFamily="18" charset="0"/>
                <a:ea typeface="DengXian" panose="02010600030101010101" pitchFamily="2" charset="-122"/>
                <a:cs typeface="Cordia New" panose="020B0304020202020204" pitchFamily="34" charset="-34"/>
              </a:rPr>
              <a:t>0i</a:t>
            </a:r>
            <a:r>
              <a:rPr lang="en-US" sz="1800" dirty="0">
                <a:effectLst/>
                <a:latin typeface="Times New Roman" panose="02020603050405020304" pitchFamily="18" charset="0"/>
                <a:ea typeface="DengXian" panose="02010600030101010101" pitchFamily="2" charset="-122"/>
                <a:cs typeface="Cordia New" panose="020B0304020202020204" pitchFamily="34" charset="-34"/>
              </a:rPr>
              <a:t>  +  β</a:t>
            </a:r>
            <a:r>
              <a:rPr lang="en-US" sz="1800" baseline="-25000" dirty="0">
                <a:effectLst/>
                <a:latin typeface="Times New Roman" panose="02020603050405020304" pitchFamily="18" charset="0"/>
                <a:ea typeface="DengXian" panose="02010600030101010101" pitchFamily="2" charset="-122"/>
                <a:cs typeface="Cordia New" panose="020B0304020202020204" pitchFamily="34" charset="-34"/>
              </a:rPr>
              <a:t>1</a:t>
            </a:r>
            <a:r>
              <a:rPr lang="en-US" sz="1800" b="1" dirty="0">
                <a:effectLst/>
                <a:latin typeface="Times New Roman" panose="02020603050405020304" pitchFamily="18" charset="0"/>
                <a:ea typeface="DengXian" panose="02010600030101010101" pitchFamily="2" charset="-122"/>
                <a:cs typeface="Cordia New" panose="020B0304020202020204" pitchFamily="34" charset="-34"/>
              </a:rPr>
              <a:t>Nationality_Diversity</a:t>
            </a:r>
            <a:r>
              <a:rPr lang="en-US" sz="1800" b="1" baseline="-25000" dirty="0">
                <a:effectLst/>
                <a:latin typeface="Times New Roman" panose="02020603050405020304" pitchFamily="18" charset="0"/>
                <a:ea typeface="DengXian" panose="02010600030101010101" pitchFamily="2" charset="-122"/>
                <a:cs typeface="Cordia New" panose="020B0304020202020204" pitchFamily="34" charset="-34"/>
              </a:rPr>
              <a:t>i,t</a:t>
            </a:r>
            <a:r>
              <a:rPr lang="en-US" sz="1800" b="1" dirty="0">
                <a:effectLst/>
                <a:latin typeface="Times New Roman" panose="02020603050405020304" pitchFamily="18" charset="0"/>
                <a:ea typeface="DengXian" panose="02010600030101010101" pitchFamily="2" charset="-122"/>
                <a:cs typeface="Cordia New" panose="020B0304020202020204" pitchFamily="34" charset="-34"/>
              </a:rPr>
              <a:t>  </a:t>
            </a:r>
            <a:r>
              <a:rPr lang="en-US" sz="1800" dirty="0">
                <a:effectLst/>
                <a:latin typeface="Times New Roman" panose="02020603050405020304" pitchFamily="18" charset="0"/>
                <a:ea typeface="DengXian" panose="02010600030101010101" pitchFamily="2" charset="-122"/>
                <a:cs typeface="Cordia New" panose="020B0304020202020204" pitchFamily="34" charset="-34"/>
              </a:rPr>
              <a:t>+ β</a:t>
            </a:r>
            <a:r>
              <a:rPr lang="en-US" sz="1800" baseline="-25000" dirty="0">
                <a:effectLst/>
                <a:latin typeface="Times New Roman" panose="02020603050405020304" pitchFamily="18" charset="0"/>
                <a:ea typeface="DengXian" panose="02010600030101010101" pitchFamily="2" charset="-122"/>
                <a:cs typeface="Cordia New" panose="020B0304020202020204" pitchFamily="34" charset="-34"/>
              </a:rPr>
              <a:t>2</a:t>
            </a:r>
            <a:r>
              <a:rPr lang="en-US" dirty="0">
                <a:latin typeface="Times New Roman" panose="02020603050405020304" pitchFamily="18" charset="0"/>
                <a:ea typeface="DengXian" panose="02010600030101010101" pitchFamily="2" charset="-122"/>
                <a:cs typeface="Cordia New" panose="020B0304020202020204" pitchFamily="34" charset="-34"/>
              </a:rPr>
              <a:t>C</a:t>
            </a:r>
            <a:r>
              <a:rPr lang="en-US" sz="1800" dirty="0">
                <a:effectLst/>
                <a:latin typeface="Times New Roman" panose="02020603050405020304" pitchFamily="18" charset="0"/>
                <a:ea typeface="DengXian" panose="02010600030101010101" pitchFamily="2" charset="-122"/>
                <a:cs typeface="Cordia New" panose="020B0304020202020204" pitchFamily="34" charset="-34"/>
              </a:rPr>
              <a:t>ontrol_var</a:t>
            </a:r>
            <a:r>
              <a:rPr lang="en-US" sz="1800" baseline="-25000" dirty="0">
                <a:effectLst/>
                <a:latin typeface="Times New Roman" panose="02020603050405020304" pitchFamily="18" charset="0"/>
                <a:ea typeface="DengXian" panose="02010600030101010101" pitchFamily="2" charset="-122"/>
                <a:cs typeface="Cordia New" panose="020B0304020202020204" pitchFamily="34" charset="-34"/>
              </a:rPr>
              <a:t>i,t  </a:t>
            </a:r>
            <a:r>
              <a:rPr lang="en-US" sz="1800" dirty="0">
                <a:effectLst/>
                <a:latin typeface="Times New Roman" panose="02020603050405020304" pitchFamily="18" charset="0"/>
                <a:ea typeface="DengXian" panose="02010600030101010101" pitchFamily="2" charset="-122"/>
                <a:cs typeface="Cordia New" panose="020B0304020202020204" pitchFamily="34" charset="-34"/>
              </a:rPr>
              <a:t> + FE + </a:t>
            </a:r>
            <a:r>
              <a:rPr lang="en-US" sz="1800" dirty="0" err="1">
                <a:effectLst/>
                <a:latin typeface="Times New Roman" panose="02020603050405020304" pitchFamily="18" charset="0"/>
                <a:ea typeface="DengXian" panose="02010600030101010101" pitchFamily="2" charset="-122"/>
                <a:cs typeface="Cordia New" panose="020B0304020202020204" pitchFamily="34" charset="-34"/>
              </a:rPr>
              <a:t>ε</a:t>
            </a:r>
            <a:r>
              <a:rPr lang="en-US" sz="1800" baseline="-25000" dirty="0" err="1">
                <a:effectLst/>
                <a:latin typeface="Times New Roman" panose="02020603050405020304" pitchFamily="18" charset="0"/>
                <a:ea typeface="DengXian" panose="02010600030101010101" pitchFamily="2" charset="-122"/>
                <a:cs typeface="Cordia New" panose="020B0304020202020204" pitchFamily="34" charset="-34"/>
              </a:rPr>
              <a:t>i,t</a:t>
            </a:r>
            <a:r>
              <a:rPr lang="en-US" sz="1800" dirty="0">
                <a:effectLst/>
                <a:latin typeface="Times New Roman" panose="02020603050405020304" pitchFamily="18" charset="0"/>
                <a:ea typeface="DengXian" panose="02010600030101010101" pitchFamily="2" charset="-122"/>
                <a:cs typeface="Cordia New" panose="020B0304020202020204" pitchFamily="34" charset="-34"/>
              </a:rPr>
              <a:t> </a:t>
            </a:r>
          </a:p>
          <a:p>
            <a:pPr algn="ctr">
              <a:lnSpc>
                <a:spcPct val="150000"/>
              </a:lnSpc>
              <a:spcAft>
                <a:spcPts val="800"/>
              </a:spcAft>
            </a:pPr>
            <a:r>
              <a:rPr lang="en-US" sz="1800" dirty="0">
                <a:effectLst/>
                <a:latin typeface="Times New Roman" panose="02020603050405020304" pitchFamily="18" charset="0"/>
                <a:ea typeface="DengXian" panose="02010600030101010101" pitchFamily="2" charset="-122"/>
                <a:cs typeface="Cordia New" panose="020B0304020202020204" pitchFamily="34" charset="-34"/>
              </a:rPr>
              <a:t> </a:t>
            </a:r>
            <a:endParaRPr lang="en-US" sz="1000" baseline="-25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27B6712-0D61-79A5-78DD-35A551FAB1D0}"/>
              </a:ext>
            </a:extLst>
          </p:cNvPr>
          <p:cNvSpPr txBox="1"/>
          <p:nvPr/>
        </p:nvSpPr>
        <p:spPr>
          <a:xfrm>
            <a:off x="1006476" y="2922326"/>
            <a:ext cx="1793652" cy="1077218"/>
          </a:xfrm>
          <a:prstGeom prst="rect">
            <a:avLst/>
          </a:prstGeom>
          <a:noFill/>
        </p:spPr>
        <p:txBody>
          <a:bodyPr wrap="square" rtlCol="0">
            <a:spAutoFit/>
          </a:bodyPr>
          <a:lstStyle/>
          <a:p>
            <a:pPr algn="ctr"/>
            <a:r>
              <a:rPr lang="en-US" sz="1600" dirty="0">
                <a:solidFill>
                  <a:schemeClr val="accent5">
                    <a:lumMod val="50000"/>
                  </a:schemeClr>
                </a:solidFill>
                <a:latin typeface="Times New Roman" panose="02020603050405020304" pitchFamily="18" charset="0"/>
                <a:cs typeface="Times New Roman" panose="02020603050405020304" pitchFamily="18" charset="0"/>
              </a:rPr>
              <a:t>Carbon emission level (direct, indirect) and carbon intensity</a:t>
            </a:r>
          </a:p>
        </p:txBody>
      </p:sp>
      <p:sp>
        <p:nvSpPr>
          <p:cNvPr id="6" name="TextBox 5">
            <a:extLst>
              <a:ext uri="{FF2B5EF4-FFF2-40B4-BE49-F238E27FC236}">
                <a16:creationId xmlns:a16="http://schemas.microsoft.com/office/drawing/2014/main" id="{57651A22-8DB9-B31F-A834-EC23EEA41894}"/>
              </a:ext>
            </a:extLst>
          </p:cNvPr>
          <p:cNvSpPr txBox="1"/>
          <p:nvPr/>
        </p:nvSpPr>
        <p:spPr>
          <a:xfrm>
            <a:off x="6371245" y="2506827"/>
            <a:ext cx="2054612" cy="830997"/>
          </a:xfrm>
          <a:prstGeom prst="rect">
            <a:avLst/>
          </a:prstGeom>
          <a:noFill/>
        </p:spPr>
        <p:txBody>
          <a:bodyPr wrap="square" rtlCol="0">
            <a:spAutoFit/>
          </a:bodyPr>
          <a:lstStyle/>
          <a:p>
            <a:pPr algn="ctr"/>
            <a:r>
              <a:rPr lang="en-US" sz="1600" dirty="0">
                <a:solidFill>
                  <a:schemeClr val="accent6">
                    <a:lumMod val="50000"/>
                  </a:schemeClr>
                </a:solidFill>
                <a:latin typeface="Times New Roman" panose="02020603050405020304" pitchFamily="18" charset="0"/>
                <a:cs typeface="Times New Roman" panose="02020603050405020304" pitchFamily="18" charset="0"/>
              </a:rPr>
              <a:t>Number of distinct TMT nationality/</a:t>
            </a:r>
            <a:br>
              <a:rPr lang="en-US" sz="1600" dirty="0">
                <a:solidFill>
                  <a:schemeClr val="accent6">
                    <a:lumMod val="50000"/>
                  </a:schemeClr>
                </a:solidFill>
                <a:latin typeface="Times New Roman" panose="02020603050405020304" pitchFamily="18" charset="0"/>
                <a:cs typeface="Times New Roman" panose="02020603050405020304" pitchFamily="18" charset="0"/>
              </a:rPr>
            </a:br>
            <a:r>
              <a:rPr lang="en-US" sz="1600" dirty="0">
                <a:solidFill>
                  <a:schemeClr val="accent6">
                    <a:lumMod val="50000"/>
                  </a:schemeClr>
                </a:solidFill>
                <a:latin typeface="Times New Roman" panose="02020603050405020304" pitchFamily="18" charset="0"/>
                <a:cs typeface="Times New Roman" panose="02020603050405020304" pitchFamily="18" charset="0"/>
              </a:rPr>
              <a:t>total members of TMT</a:t>
            </a:r>
          </a:p>
        </p:txBody>
      </p:sp>
      <p:cxnSp>
        <p:nvCxnSpPr>
          <p:cNvPr id="8" name="Straight Arrow Connector 7">
            <a:extLst>
              <a:ext uri="{FF2B5EF4-FFF2-40B4-BE49-F238E27FC236}">
                <a16:creationId xmlns:a16="http://schemas.microsoft.com/office/drawing/2014/main" id="{D2B0125B-5EF1-343A-8303-A267BD497C84}"/>
              </a:ext>
            </a:extLst>
          </p:cNvPr>
          <p:cNvCxnSpPr>
            <a:cxnSpLocks/>
          </p:cNvCxnSpPr>
          <p:nvPr/>
        </p:nvCxnSpPr>
        <p:spPr>
          <a:xfrm>
            <a:off x="2750005" y="3141255"/>
            <a:ext cx="594203" cy="2477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E5BB531-EDD1-1E97-2E0D-12EBE604D3A6}"/>
              </a:ext>
            </a:extLst>
          </p:cNvPr>
          <p:cNvCxnSpPr>
            <a:cxnSpLocks/>
          </p:cNvCxnSpPr>
          <p:nvPr/>
        </p:nvCxnSpPr>
        <p:spPr>
          <a:xfrm flipH="1">
            <a:off x="6095995" y="2847125"/>
            <a:ext cx="527235" cy="5659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4A4C6E58-1F41-DD75-5BA4-FD881BD4B3DD}"/>
              </a:ext>
            </a:extLst>
          </p:cNvPr>
          <p:cNvGrpSpPr/>
          <p:nvPr/>
        </p:nvGrpSpPr>
        <p:grpSpPr>
          <a:xfrm>
            <a:off x="-5" y="6264326"/>
            <a:ext cx="12202504" cy="593675"/>
            <a:chOff x="0" y="124427"/>
            <a:chExt cx="9151876" cy="470607"/>
          </a:xfrm>
        </p:grpSpPr>
        <p:sp>
          <p:nvSpPr>
            <p:cNvPr id="33" name="Rectangle 32">
              <a:extLst>
                <a:ext uri="{FF2B5EF4-FFF2-40B4-BE49-F238E27FC236}">
                  <a16:creationId xmlns:a16="http://schemas.microsoft.com/office/drawing/2014/main" id="{6D67CEF3-F091-7552-A5AB-3C4D595DA4F9}"/>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34" name="Rectangle 33">
              <a:extLst>
                <a:ext uri="{FF2B5EF4-FFF2-40B4-BE49-F238E27FC236}">
                  <a16:creationId xmlns:a16="http://schemas.microsoft.com/office/drawing/2014/main" id="{B61DC81A-DC02-6B0D-3632-D5D76C2334AC}"/>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35" name="Group 34">
            <a:extLst>
              <a:ext uri="{FF2B5EF4-FFF2-40B4-BE49-F238E27FC236}">
                <a16:creationId xmlns:a16="http://schemas.microsoft.com/office/drawing/2014/main" id="{55CE81C3-A95A-2C1F-BFB5-261ED40D1D29}"/>
              </a:ext>
            </a:extLst>
          </p:cNvPr>
          <p:cNvGrpSpPr/>
          <p:nvPr/>
        </p:nvGrpSpPr>
        <p:grpSpPr>
          <a:xfrm>
            <a:off x="92532" y="6312402"/>
            <a:ext cx="12088971" cy="533087"/>
            <a:chOff x="427586" y="6403216"/>
            <a:chExt cx="8855784" cy="425064"/>
          </a:xfrm>
        </p:grpSpPr>
        <p:grpSp>
          <p:nvGrpSpPr>
            <p:cNvPr id="36" name="Group 35">
              <a:extLst>
                <a:ext uri="{FF2B5EF4-FFF2-40B4-BE49-F238E27FC236}">
                  <a16:creationId xmlns:a16="http://schemas.microsoft.com/office/drawing/2014/main" id="{9EBAB464-2B48-F827-8640-B55F497DA4F1}"/>
                </a:ext>
              </a:extLst>
            </p:cNvPr>
            <p:cNvGrpSpPr/>
            <p:nvPr/>
          </p:nvGrpSpPr>
          <p:grpSpPr>
            <a:xfrm>
              <a:off x="427586" y="6403217"/>
              <a:ext cx="8855784" cy="425063"/>
              <a:chOff x="427586" y="6403217"/>
              <a:chExt cx="8855784" cy="425063"/>
            </a:xfrm>
          </p:grpSpPr>
          <p:cxnSp>
            <p:nvCxnSpPr>
              <p:cNvPr id="38" name="Straight Connector 37">
                <a:extLst>
                  <a:ext uri="{FF2B5EF4-FFF2-40B4-BE49-F238E27FC236}">
                    <a16:creationId xmlns:a16="http://schemas.microsoft.com/office/drawing/2014/main" id="{A228D597-2339-C75D-FE9D-CD5A86B08802}"/>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74A1887E-8C08-1EDE-0DF0-67F2872701A4}"/>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Oval 39">
                <a:extLst>
                  <a:ext uri="{FF2B5EF4-FFF2-40B4-BE49-F238E27FC236}">
                    <a16:creationId xmlns:a16="http://schemas.microsoft.com/office/drawing/2014/main" id="{56451A38-1204-0005-18FA-7E25F6A5E6F7}"/>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Oval 40">
                <a:extLst>
                  <a:ext uri="{FF2B5EF4-FFF2-40B4-BE49-F238E27FC236}">
                    <a16:creationId xmlns:a16="http://schemas.microsoft.com/office/drawing/2014/main" id="{B497DCE2-67CC-37A5-1B51-70513EFF959D}"/>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Oval 41">
                <a:extLst>
                  <a:ext uri="{FF2B5EF4-FFF2-40B4-BE49-F238E27FC236}">
                    <a16:creationId xmlns:a16="http://schemas.microsoft.com/office/drawing/2014/main" id="{EF5160BB-25FD-8C78-420B-900DB1309E5F}"/>
                  </a:ext>
                </a:extLst>
              </p:cNvPr>
              <p:cNvSpPr/>
              <p:nvPr/>
            </p:nvSpPr>
            <p:spPr>
              <a:xfrm>
                <a:off x="4273295"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Oval 42">
                <a:extLst>
                  <a:ext uri="{FF2B5EF4-FFF2-40B4-BE49-F238E27FC236}">
                    <a16:creationId xmlns:a16="http://schemas.microsoft.com/office/drawing/2014/main" id="{AF67932C-2028-03EB-A9CF-094B63A74A1F}"/>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TextBox 64">
                <a:extLst>
                  <a:ext uri="{FF2B5EF4-FFF2-40B4-BE49-F238E27FC236}">
                    <a16:creationId xmlns:a16="http://schemas.microsoft.com/office/drawing/2014/main" id="{838B6FC0-7F82-8921-70CE-533E025A420E}"/>
                  </a:ext>
                </a:extLst>
              </p:cNvPr>
              <p:cNvSpPr txBox="1"/>
              <p:nvPr/>
            </p:nvSpPr>
            <p:spPr>
              <a:xfrm>
                <a:off x="427586" y="6411084"/>
                <a:ext cx="1489282" cy="4171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Motivation</a:t>
                </a:r>
              </a:p>
              <a:p>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45" name="TextBox 65">
                <a:extLst>
                  <a:ext uri="{FF2B5EF4-FFF2-40B4-BE49-F238E27FC236}">
                    <a16:creationId xmlns:a16="http://schemas.microsoft.com/office/drawing/2014/main" id="{85B88588-EA51-E75D-88A1-6E7E70F65AE8}"/>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46" name="TextBox 66">
                <a:extLst>
                  <a:ext uri="{FF2B5EF4-FFF2-40B4-BE49-F238E27FC236}">
                    <a16:creationId xmlns:a16="http://schemas.microsoft.com/office/drawing/2014/main" id="{97B55F63-CF0C-6666-ACCE-11E8E73F711A}"/>
                  </a:ext>
                </a:extLst>
              </p:cNvPr>
              <p:cNvSpPr txBox="1"/>
              <p:nvPr/>
            </p:nvSpPr>
            <p:spPr>
              <a:xfrm>
                <a:off x="2872404" y="6411420"/>
                <a:ext cx="1520189" cy="23314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b="1" dirty="0">
                    <a:solidFill>
                      <a:schemeClr val="bg1"/>
                    </a:solidFill>
                    <a:latin typeface="Times New Roman" panose="02020603050405020304" pitchFamily="18" charset="0"/>
                    <a:cs typeface="Times New Roman" panose="02020603050405020304" pitchFamily="18" charset="0"/>
                  </a:rPr>
                  <a:t>Framework &amp; Hypothesis</a:t>
                </a:r>
              </a:p>
            </p:txBody>
          </p:sp>
          <p:sp>
            <p:nvSpPr>
              <p:cNvPr id="47" name="TextBox 67">
                <a:extLst>
                  <a:ext uri="{FF2B5EF4-FFF2-40B4-BE49-F238E27FC236}">
                    <a16:creationId xmlns:a16="http://schemas.microsoft.com/office/drawing/2014/main" id="{3CFC1976-54E1-D112-E569-9623B340A23D}"/>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b="1" dirty="0">
                  <a:solidFill>
                    <a:schemeClr val="bg1"/>
                  </a:solidFill>
                  <a:latin typeface="Times New Roman" panose="02020603050405020304" pitchFamily="18" charset="0"/>
                  <a:cs typeface="Times New Roman" panose="02020603050405020304" pitchFamily="18" charset="0"/>
                </a:endParaRPr>
              </a:p>
            </p:txBody>
          </p:sp>
        </p:grpSp>
        <p:sp>
          <p:nvSpPr>
            <p:cNvPr id="37" name="TextBox 52">
              <a:extLst>
                <a:ext uri="{FF2B5EF4-FFF2-40B4-BE49-F238E27FC236}">
                  <a16:creationId xmlns:a16="http://schemas.microsoft.com/office/drawing/2014/main" id="{ACDE7B92-B1AF-F950-33ED-63F1DD54300C}"/>
                </a:ext>
              </a:extLst>
            </p:cNvPr>
            <p:cNvSpPr txBox="1"/>
            <p:nvPr/>
          </p:nvSpPr>
          <p:spPr>
            <a:xfrm>
              <a:off x="5671913" y="6403216"/>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48" name="Oval 47">
            <a:extLst>
              <a:ext uri="{FF2B5EF4-FFF2-40B4-BE49-F238E27FC236}">
                <a16:creationId xmlns:a16="http://schemas.microsoft.com/office/drawing/2014/main" id="{EF253CBF-5375-A958-F665-EFC514696DE2}"/>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Oval 48">
            <a:extLst>
              <a:ext uri="{FF2B5EF4-FFF2-40B4-BE49-F238E27FC236}">
                <a16:creationId xmlns:a16="http://schemas.microsoft.com/office/drawing/2014/main" id="{F7DD7BB9-C83E-72DE-A6B3-6FC9BF1BF89A}"/>
              </a:ext>
            </a:extLst>
          </p:cNvPr>
          <p:cNvSpPr/>
          <p:nvPr/>
        </p:nvSpPr>
        <p:spPr>
          <a:xfrm>
            <a:off x="10348487"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TextBox 67">
            <a:extLst>
              <a:ext uri="{FF2B5EF4-FFF2-40B4-BE49-F238E27FC236}">
                <a16:creationId xmlns:a16="http://schemas.microsoft.com/office/drawing/2014/main" id="{E5FACCAB-1DEF-BA76-6F98-9C2D284DD49D}"/>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51" name="TextBox 67">
            <a:extLst>
              <a:ext uri="{FF2B5EF4-FFF2-40B4-BE49-F238E27FC236}">
                <a16:creationId xmlns:a16="http://schemas.microsoft.com/office/drawing/2014/main" id="{51810D5B-D6D5-5130-3061-8449A9C6C8D0}"/>
              </a:ext>
            </a:extLst>
          </p:cNvPr>
          <p:cNvSpPr txBox="1"/>
          <p:nvPr/>
        </p:nvSpPr>
        <p:spPr>
          <a:xfrm>
            <a:off x="10492264" y="633242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52" name="Rectangle 51">
            <a:extLst>
              <a:ext uri="{FF2B5EF4-FFF2-40B4-BE49-F238E27FC236}">
                <a16:creationId xmlns:a16="http://schemas.microsoft.com/office/drawing/2014/main" id="{8E021D83-E1B7-09C5-DADB-566A11CF2F9B}"/>
              </a:ext>
            </a:extLst>
          </p:cNvPr>
          <p:cNvSpPr/>
          <p:nvPr/>
        </p:nvSpPr>
        <p:spPr>
          <a:xfrm>
            <a:off x="5397390" y="6254397"/>
            <a:ext cx="6783925"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298884D1-3F85-EE3E-5EA0-4A60157054FF}"/>
              </a:ext>
            </a:extLst>
          </p:cNvPr>
          <p:cNvSpPr/>
          <p:nvPr/>
        </p:nvSpPr>
        <p:spPr>
          <a:xfrm>
            <a:off x="3421338" y="6264328"/>
            <a:ext cx="1994151" cy="593673"/>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2">
            <a:extLst>
              <a:ext uri="{FF2B5EF4-FFF2-40B4-BE49-F238E27FC236}">
                <a16:creationId xmlns:a16="http://schemas.microsoft.com/office/drawing/2014/main" id="{50477D09-894D-734F-7669-BAEBCFFB7755}"/>
              </a:ext>
            </a:extLst>
          </p:cNvPr>
          <p:cNvSpPr txBox="1"/>
          <p:nvPr/>
        </p:nvSpPr>
        <p:spPr>
          <a:xfrm>
            <a:off x="5540743" y="6336954"/>
            <a:ext cx="1288963"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a:t>
            </a:r>
          </a:p>
        </p:txBody>
      </p:sp>
      <p:sp>
        <p:nvSpPr>
          <p:cNvPr id="55" name="Rectangle 54">
            <a:extLst>
              <a:ext uri="{FF2B5EF4-FFF2-40B4-BE49-F238E27FC236}">
                <a16:creationId xmlns:a16="http://schemas.microsoft.com/office/drawing/2014/main" id="{B12F23FD-D4EA-2375-0B5C-A62C201E1A09}"/>
              </a:ext>
            </a:extLst>
          </p:cNvPr>
          <p:cNvSpPr/>
          <p:nvPr/>
        </p:nvSpPr>
        <p:spPr>
          <a:xfrm>
            <a:off x="-6476" y="6264328"/>
            <a:ext cx="3415229"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528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98A5C-9651-7002-CD72-5D40AD45BA1E}"/>
            </a:ext>
          </a:extLst>
        </p:cNvPr>
        <p:cNvGrpSpPr/>
        <p:nvPr/>
      </p:nvGrpSpPr>
      <p:grpSpPr>
        <a:xfrm>
          <a:off x="0" y="0"/>
          <a:ext cx="0" cy="0"/>
          <a:chOff x="0" y="0"/>
          <a:chExt cx="0" cy="0"/>
        </a:xfrm>
      </p:grpSpPr>
      <p:pic>
        <p:nvPicPr>
          <p:cNvPr id="23556" name="Picture 4">
            <a:extLst>
              <a:ext uri="{FF2B5EF4-FFF2-40B4-BE49-F238E27FC236}">
                <a16:creationId xmlns:a16="http://schemas.microsoft.com/office/drawing/2014/main" id="{92E7D131-73A6-C4B6-A017-AAE4A4AD1A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7402" y="332733"/>
            <a:ext cx="4603913" cy="59193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81B743B-CEE7-3F6E-C423-259A685D12BE}"/>
              </a:ext>
            </a:extLst>
          </p:cNvPr>
          <p:cNvSpPr/>
          <p:nvPr/>
        </p:nvSpPr>
        <p:spPr>
          <a:xfrm>
            <a:off x="0" y="130629"/>
            <a:ext cx="12192000" cy="787628"/>
          </a:xfrm>
          <a:prstGeom prst="rect">
            <a:avLst/>
          </a:prstGeom>
          <a:solidFill>
            <a:schemeClr val="accent1">
              <a:lumMod val="75000"/>
            </a:schemeClr>
          </a:solidFill>
          <a:ln>
            <a:solidFill>
              <a:srgbClr val="ECF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Times New Roman" panose="02020603050405020304" pitchFamily="18" charset="0"/>
                <a:cs typeface="Times New Roman" panose="02020603050405020304" pitchFamily="18" charset="0"/>
              </a:rPr>
              <a:t>    Main Hypothesis</a:t>
            </a:r>
          </a:p>
        </p:txBody>
      </p:sp>
      <p:sp>
        <p:nvSpPr>
          <p:cNvPr id="3" name="TextBox 2">
            <a:extLst>
              <a:ext uri="{FF2B5EF4-FFF2-40B4-BE49-F238E27FC236}">
                <a16:creationId xmlns:a16="http://schemas.microsoft.com/office/drawing/2014/main" id="{F9216AB5-60BF-736A-CBB1-F04AFF6DAAA0}"/>
              </a:ext>
            </a:extLst>
          </p:cNvPr>
          <p:cNvSpPr txBox="1"/>
          <p:nvPr/>
        </p:nvSpPr>
        <p:spPr>
          <a:xfrm>
            <a:off x="11837842" y="5922314"/>
            <a:ext cx="405632" cy="369332"/>
          </a:xfrm>
          <a:prstGeom prst="rect">
            <a:avLst/>
          </a:prstGeom>
          <a:noFill/>
        </p:spPr>
        <p:txBody>
          <a:bodyPr wrap="square" rtlCol="0">
            <a:spAutoFit/>
          </a:bodyPr>
          <a:lstStyle/>
          <a:p>
            <a:r>
              <a:rPr lang="en-US" dirty="0"/>
              <a:t>7</a:t>
            </a:r>
          </a:p>
        </p:txBody>
      </p:sp>
      <p:sp>
        <p:nvSpPr>
          <p:cNvPr id="10" name="TextBox 9">
            <a:extLst>
              <a:ext uri="{FF2B5EF4-FFF2-40B4-BE49-F238E27FC236}">
                <a16:creationId xmlns:a16="http://schemas.microsoft.com/office/drawing/2014/main" id="{E74D5304-6E33-45B8-49CB-0969575F092D}"/>
              </a:ext>
            </a:extLst>
          </p:cNvPr>
          <p:cNvSpPr txBox="1"/>
          <p:nvPr/>
        </p:nvSpPr>
        <p:spPr>
          <a:xfrm>
            <a:off x="528503" y="1199899"/>
            <a:ext cx="6556003" cy="4782784"/>
          </a:xfrm>
          <a:prstGeom prst="rect">
            <a:avLst/>
          </a:prstGeom>
          <a:solidFill>
            <a:schemeClr val="bg2"/>
          </a:solidFill>
        </p:spPr>
        <p:txBody>
          <a:bodyPr wrap="square">
            <a:spAutoFit/>
          </a:bodyPr>
          <a:lstStyle/>
          <a:p>
            <a:pPr>
              <a:lnSpc>
                <a:spcPct val="150000"/>
              </a:lnSpc>
              <a:spcAft>
                <a:spcPts val="800"/>
              </a:spcAft>
            </a:pPr>
            <a:r>
              <a:rPr lang="en-US" sz="1800" b="1" dirty="0">
                <a:effectLst/>
                <a:latin typeface="Times New Roman" panose="02020603050405020304" pitchFamily="18" charset="0"/>
                <a:ea typeface="DengXian" panose="02010600030101010101" pitchFamily="2" charset="-122"/>
                <a:cs typeface="Times New Roman" panose="02020603050405020304" pitchFamily="18" charset="0"/>
              </a:rPr>
              <a:t>Supporting literature</a:t>
            </a:r>
          </a:p>
          <a:p>
            <a:pPr marL="285750" indent="-285750">
              <a:lnSpc>
                <a:spcPct val="150000"/>
              </a:lnSpc>
              <a:spcAft>
                <a:spcPts val="800"/>
              </a:spcAft>
              <a:buFontTx/>
              <a:buChar char="-"/>
            </a:pPr>
            <a:r>
              <a:rPr lang="en-US" sz="1700" dirty="0">
                <a:latin typeface="Times New Roman" panose="02020603050405020304" pitchFamily="18" charset="0"/>
                <a:cs typeface="Times New Roman" panose="02020603050405020304" pitchFamily="18" charset="0"/>
              </a:rPr>
              <a:t>TMT nationality diversity plays a role in </a:t>
            </a:r>
            <a:r>
              <a:rPr lang="en-US" sz="1700" dirty="0">
                <a:solidFill>
                  <a:srgbClr val="0070C0"/>
                </a:solidFill>
                <a:latin typeface="Times New Roman" panose="02020603050405020304" pitchFamily="18" charset="0"/>
                <a:cs typeface="Times New Roman" panose="02020603050405020304" pitchFamily="18" charset="0"/>
              </a:rPr>
              <a:t>establishing CSR focus </a:t>
            </a:r>
            <a:r>
              <a:rPr lang="en-US" sz="1700" dirty="0">
                <a:latin typeface="Times New Roman" panose="02020603050405020304" pitchFamily="18" charset="0"/>
                <a:cs typeface="Times New Roman" panose="02020603050405020304" pitchFamily="18" charset="0"/>
              </a:rPr>
              <a:t>(Sven Dahms, 2021).</a:t>
            </a:r>
          </a:p>
          <a:p>
            <a:pPr marL="285750" indent="-285750">
              <a:lnSpc>
                <a:spcPct val="150000"/>
              </a:lnSpc>
              <a:spcAft>
                <a:spcPts val="800"/>
              </a:spcAft>
              <a:buFontTx/>
              <a:buChar char="-"/>
            </a:pPr>
            <a:r>
              <a:rPr lang="en-US" sz="1700" dirty="0">
                <a:latin typeface="Times New Roman" panose="02020603050405020304" pitchFamily="18" charset="0"/>
                <a:cs typeface="Times New Roman" panose="02020603050405020304" pitchFamily="18" charset="0"/>
              </a:rPr>
              <a:t>Foreign institutions </a:t>
            </a:r>
            <a:r>
              <a:rPr lang="en-US" sz="1700" dirty="0">
                <a:solidFill>
                  <a:srgbClr val="0070C0"/>
                </a:solidFill>
                <a:latin typeface="Times New Roman" panose="02020603050405020304" pitchFamily="18" charset="0"/>
                <a:cs typeface="Times New Roman" panose="02020603050405020304" pitchFamily="18" charset="0"/>
              </a:rPr>
              <a:t>reduce the carbon emissions </a:t>
            </a:r>
            <a:r>
              <a:rPr lang="en-US" sz="1700" dirty="0">
                <a:latin typeface="Times New Roman" panose="02020603050405020304" pitchFamily="18" charset="0"/>
                <a:cs typeface="Times New Roman" panose="02020603050405020304" pitchFamily="18" charset="0"/>
              </a:rPr>
              <a:t>of their investee companies (Cao, Zhan, Zhang, 2023).</a:t>
            </a:r>
          </a:p>
          <a:p>
            <a:pPr marL="285750" indent="-285750">
              <a:lnSpc>
                <a:spcPct val="150000"/>
              </a:lnSpc>
              <a:spcAft>
                <a:spcPts val="800"/>
              </a:spcAft>
              <a:buFontTx/>
              <a:buChar char="-"/>
            </a:pPr>
            <a:r>
              <a:rPr lang="en-US" sz="1700" dirty="0">
                <a:latin typeface="Times New Roman" panose="02020603050405020304" pitchFamily="18" charset="0"/>
                <a:cs typeface="Times New Roman" panose="02020603050405020304" pitchFamily="18" charset="0"/>
              </a:rPr>
              <a:t>Board nationality diversity is positively associated with </a:t>
            </a:r>
            <a:r>
              <a:rPr lang="en-US" sz="1700" dirty="0">
                <a:solidFill>
                  <a:srgbClr val="0070C0"/>
                </a:solidFill>
                <a:latin typeface="Times New Roman" panose="02020603050405020304" pitchFamily="18" charset="0"/>
                <a:cs typeface="Times New Roman" panose="02020603050405020304" pitchFamily="18" charset="0"/>
              </a:rPr>
              <a:t>corporate social performance </a:t>
            </a:r>
            <a:r>
              <a:rPr lang="en-US" sz="1700" dirty="0">
                <a:latin typeface="Times New Roman" panose="02020603050405020304" pitchFamily="18" charset="0"/>
                <a:cs typeface="Times New Roman" panose="02020603050405020304" pitchFamily="18" charset="0"/>
              </a:rPr>
              <a:t>(</a:t>
            </a:r>
            <a:r>
              <a:rPr lang="en-US" sz="1700" dirty="0" err="1">
                <a:latin typeface="Times New Roman" panose="02020603050405020304" pitchFamily="18" charset="0"/>
                <a:cs typeface="Times New Roman" panose="02020603050405020304" pitchFamily="18" charset="0"/>
              </a:rPr>
              <a:t>Harjoto</a:t>
            </a:r>
            <a:r>
              <a:rPr lang="en-US" sz="1700" dirty="0">
                <a:latin typeface="Times New Roman" panose="02020603050405020304" pitchFamily="18" charset="0"/>
                <a:cs typeface="Times New Roman" panose="02020603050405020304" pitchFamily="18" charset="0"/>
              </a:rPr>
              <a:t> et al., 2019).</a:t>
            </a:r>
          </a:p>
          <a:p>
            <a:pPr marL="285750" indent="-285750">
              <a:lnSpc>
                <a:spcPct val="150000"/>
              </a:lnSpc>
              <a:spcAft>
                <a:spcPts val="800"/>
              </a:spcAft>
              <a:buFontTx/>
              <a:buChar char="-"/>
            </a:pPr>
            <a:r>
              <a:rPr lang="en-US" sz="1700" dirty="0">
                <a:latin typeface="Times New Roman" panose="02020603050405020304" pitchFamily="18" charset="0"/>
                <a:cs typeface="Times New Roman" panose="02020603050405020304" pitchFamily="18" charset="0"/>
              </a:rPr>
              <a:t>The presence of foreign directors on the board has been linked to </a:t>
            </a:r>
            <a:r>
              <a:rPr lang="en-US" sz="1700" dirty="0">
                <a:solidFill>
                  <a:srgbClr val="0070C0"/>
                </a:solidFill>
                <a:latin typeface="Times New Roman" panose="02020603050405020304" pitchFamily="18" charset="0"/>
                <a:cs typeface="Times New Roman" panose="02020603050405020304" pitchFamily="18" charset="0"/>
              </a:rPr>
              <a:t>enhanced carbon emission disclosures </a:t>
            </a:r>
            <a:r>
              <a:rPr lang="en-US" sz="1700" dirty="0">
                <a:latin typeface="Times New Roman" panose="02020603050405020304" pitchFamily="18" charset="0"/>
                <a:cs typeface="Times New Roman" panose="02020603050405020304" pitchFamily="18" charset="0"/>
              </a:rPr>
              <a:t>and performance (</a:t>
            </a:r>
            <a:r>
              <a:rPr lang="en-US" sz="1700" dirty="0" err="1">
                <a:latin typeface="Times New Roman" panose="02020603050405020304" pitchFamily="18" charset="0"/>
                <a:cs typeface="Times New Roman" panose="02020603050405020304" pitchFamily="18" charset="0"/>
              </a:rPr>
              <a:t>Lahyani</a:t>
            </a:r>
            <a:r>
              <a:rPr lang="en-US" sz="1700" dirty="0">
                <a:latin typeface="Times New Roman" panose="02020603050405020304" pitchFamily="18" charset="0"/>
                <a:cs typeface="Times New Roman" panose="02020603050405020304" pitchFamily="18" charset="0"/>
              </a:rPr>
              <a:t>, 2022; Hossain et al., 2017).</a:t>
            </a:r>
          </a:p>
          <a:p>
            <a:pPr>
              <a:lnSpc>
                <a:spcPct val="150000"/>
              </a:lnSpc>
              <a:spcAft>
                <a:spcPts val="800"/>
              </a:spcAft>
            </a:pPr>
            <a:endParaRPr lang="en-US" sz="1700" baseline="-25000" dirty="0">
              <a:latin typeface="Times New Roman" panose="02020603050405020304" pitchFamily="18" charset="0"/>
              <a:cs typeface="Times New Roman" panose="02020603050405020304" pitchFamily="18" charset="0"/>
            </a:endParaRPr>
          </a:p>
        </p:txBody>
      </p:sp>
      <p:grpSp>
        <p:nvGrpSpPr>
          <p:cNvPr id="29" name="Group 28">
            <a:extLst>
              <a:ext uri="{FF2B5EF4-FFF2-40B4-BE49-F238E27FC236}">
                <a16:creationId xmlns:a16="http://schemas.microsoft.com/office/drawing/2014/main" id="{76992875-B493-08DC-CC90-82BB5343AA62}"/>
              </a:ext>
            </a:extLst>
          </p:cNvPr>
          <p:cNvGrpSpPr/>
          <p:nvPr/>
        </p:nvGrpSpPr>
        <p:grpSpPr>
          <a:xfrm>
            <a:off x="-5" y="6264326"/>
            <a:ext cx="12202504" cy="593675"/>
            <a:chOff x="0" y="124427"/>
            <a:chExt cx="9151876" cy="470607"/>
          </a:xfrm>
        </p:grpSpPr>
        <p:sp>
          <p:nvSpPr>
            <p:cNvPr id="30" name="Rectangle 29">
              <a:extLst>
                <a:ext uri="{FF2B5EF4-FFF2-40B4-BE49-F238E27FC236}">
                  <a16:creationId xmlns:a16="http://schemas.microsoft.com/office/drawing/2014/main" id="{5E2408B5-B4AF-FD6D-FEBA-006FAAE726D8}"/>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31" name="Rectangle 30">
              <a:extLst>
                <a:ext uri="{FF2B5EF4-FFF2-40B4-BE49-F238E27FC236}">
                  <a16:creationId xmlns:a16="http://schemas.microsoft.com/office/drawing/2014/main" id="{94BA0DFD-43AB-9AB0-CFFB-BD629702D8F4}"/>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32" name="Group 31">
            <a:extLst>
              <a:ext uri="{FF2B5EF4-FFF2-40B4-BE49-F238E27FC236}">
                <a16:creationId xmlns:a16="http://schemas.microsoft.com/office/drawing/2014/main" id="{F4F17464-146E-0B51-5DC1-B6EFDD7D01F7}"/>
              </a:ext>
            </a:extLst>
          </p:cNvPr>
          <p:cNvGrpSpPr/>
          <p:nvPr/>
        </p:nvGrpSpPr>
        <p:grpSpPr>
          <a:xfrm>
            <a:off x="92532" y="6312402"/>
            <a:ext cx="12088971" cy="533087"/>
            <a:chOff x="427586" y="6403216"/>
            <a:chExt cx="8855784" cy="425064"/>
          </a:xfrm>
        </p:grpSpPr>
        <p:grpSp>
          <p:nvGrpSpPr>
            <p:cNvPr id="33" name="Group 32">
              <a:extLst>
                <a:ext uri="{FF2B5EF4-FFF2-40B4-BE49-F238E27FC236}">
                  <a16:creationId xmlns:a16="http://schemas.microsoft.com/office/drawing/2014/main" id="{7EE7C3C0-1CE5-ACEA-81E9-58E559E2C51D}"/>
                </a:ext>
              </a:extLst>
            </p:cNvPr>
            <p:cNvGrpSpPr/>
            <p:nvPr/>
          </p:nvGrpSpPr>
          <p:grpSpPr>
            <a:xfrm>
              <a:off x="427586" y="6403217"/>
              <a:ext cx="8855784" cy="425063"/>
              <a:chOff x="427586" y="6403217"/>
              <a:chExt cx="8855784" cy="425063"/>
            </a:xfrm>
          </p:grpSpPr>
          <p:cxnSp>
            <p:nvCxnSpPr>
              <p:cNvPr id="35" name="Straight Connector 34">
                <a:extLst>
                  <a:ext uri="{FF2B5EF4-FFF2-40B4-BE49-F238E27FC236}">
                    <a16:creationId xmlns:a16="http://schemas.microsoft.com/office/drawing/2014/main" id="{8F8C3FEA-B106-DA9D-06A1-DDD3EDE51418}"/>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8B3E8D7C-B784-9DF9-AA5F-568853D01EEA}"/>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Oval 36">
                <a:extLst>
                  <a:ext uri="{FF2B5EF4-FFF2-40B4-BE49-F238E27FC236}">
                    <a16:creationId xmlns:a16="http://schemas.microsoft.com/office/drawing/2014/main" id="{688EF90A-0224-8E5E-A17C-1D59A5DFB40D}"/>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Oval 37">
                <a:extLst>
                  <a:ext uri="{FF2B5EF4-FFF2-40B4-BE49-F238E27FC236}">
                    <a16:creationId xmlns:a16="http://schemas.microsoft.com/office/drawing/2014/main" id="{7D87F8D0-34E6-8CF8-3C19-8D9542E54600}"/>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Oval 38">
                <a:extLst>
                  <a:ext uri="{FF2B5EF4-FFF2-40B4-BE49-F238E27FC236}">
                    <a16:creationId xmlns:a16="http://schemas.microsoft.com/office/drawing/2014/main" id="{81DFA632-3520-37F9-A6F5-37F2695501AB}"/>
                  </a:ext>
                </a:extLst>
              </p:cNvPr>
              <p:cNvSpPr/>
              <p:nvPr/>
            </p:nvSpPr>
            <p:spPr>
              <a:xfrm>
                <a:off x="4273295"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Oval 39">
                <a:extLst>
                  <a:ext uri="{FF2B5EF4-FFF2-40B4-BE49-F238E27FC236}">
                    <a16:creationId xmlns:a16="http://schemas.microsoft.com/office/drawing/2014/main" id="{E5838A86-1250-651B-DB5D-A0AC691FB3CF}"/>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TextBox 64">
                <a:extLst>
                  <a:ext uri="{FF2B5EF4-FFF2-40B4-BE49-F238E27FC236}">
                    <a16:creationId xmlns:a16="http://schemas.microsoft.com/office/drawing/2014/main" id="{C544A687-86F8-86C5-0150-286CA7BE1656}"/>
                  </a:ext>
                </a:extLst>
              </p:cNvPr>
              <p:cNvSpPr txBox="1"/>
              <p:nvPr/>
            </p:nvSpPr>
            <p:spPr>
              <a:xfrm>
                <a:off x="427586" y="6411084"/>
                <a:ext cx="1489282" cy="4171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Motivation</a:t>
                </a:r>
              </a:p>
              <a:p>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42" name="TextBox 65">
                <a:extLst>
                  <a:ext uri="{FF2B5EF4-FFF2-40B4-BE49-F238E27FC236}">
                    <a16:creationId xmlns:a16="http://schemas.microsoft.com/office/drawing/2014/main" id="{C2072DA2-8FF5-D138-D350-78FA13EE1786}"/>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43" name="TextBox 66">
                <a:extLst>
                  <a:ext uri="{FF2B5EF4-FFF2-40B4-BE49-F238E27FC236}">
                    <a16:creationId xmlns:a16="http://schemas.microsoft.com/office/drawing/2014/main" id="{634FD43E-B1AB-14D7-0F1A-E4DCE3367357}"/>
                  </a:ext>
                </a:extLst>
              </p:cNvPr>
              <p:cNvSpPr txBox="1"/>
              <p:nvPr/>
            </p:nvSpPr>
            <p:spPr>
              <a:xfrm>
                <a:off x="2872404" y="6411420"/>
                <a:ext cx="1520189" cy="23314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b="1" dirty="0">
                    <a:solidFill>
                      <a:schemeClr val="bg1"/>
                    </a:solidFill>
                    <a:latin typeface="Times New Roman" panose="02020603050405020304" pitchFamily="18" charset="0"/>
                    <a:cs typeface="Times New Roman" panose="02020603050405020304" pitchFamily="18" charset="0"/>
                  </a:rPr>
                  <a:t>Framework &amp; Hypothesis</a:t>
                </a:r>
              </a:p>
            </p:txBody>
          </p:sp>
          <p:sp>
            <p:nvSpPr>
              <p:cNvPr id="44" name="TextBox 67">
                <a:extLst>
                  <a:ext uri="{FF2B5EF4-FFF2-40B4-BE49-F238E27FC236}">
                    <a16:creationId xmlns:a16="http://schemas.microsoft.com/office/drawing/2014/main" id="{3558BD4B-EBFD-D63C-2946-948FA53B4FA0}"/>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b="1" dirty="0">
                  <a:solidFill>
                    <a:schemeClr val="bg1"/>
                  </a:solidFill>
                  <a:latin typeface="Times New Roman" panose="02020603050405020304" pitchFamily="18" charset="0"/>
                  <a:cs typeface="Times New Roman" panose="02020603050405020304" pitchFamily="18" charset="0"/>
                </a:endParaRPr>
              </a:p>
            </p:txBody>
          </p:sp>
        </p:grpSp>
        <p:sp>
          <p:nvSpPr>
            <p:cNvPr id="34" name="TextBox 52">
              <a:extLst>
                <a:ext uri="{FF2B5EF4-FFF2-40B4-BE49-F238E27FC236}">
                  <a16:creationId xmlns:a16="http://schemas.microsoft.com/office/drawing/2014/main" id="{61797153-F8B2-78A1-E690-1AFD6C8D5189}"/>
                </a:ext>
              </a:extLst>
            </p:cNvPr>
            <p:cNvSpPr txBox="1"/>
            <p:nvPr/>
          </p:nvSpPr>
          <p:spPr>
            <a:xfrm>
              <a:off x="5671913" y="6403216"/>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45" name="Oval 44">
            <a:extLst>
              <a:ext uri="{FF2B5EF4-FFF2-40B4-BE49-F238E27FC236}">
                <a16:creationId xmlns:a16="http://schemas.microsoft.com/office/drawing/2014/main" id="{69EC946D-6D75-70F1-AFC4-6982EDC8AA61}"/>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Oval 45">
            <a:extLst>
              <a:ext uri="{FF2B5EF4-FFF2-40B4-BE49-F238E27FC236}">
                <a16:creationId xmlns:a16="http://schemas.microsoft.com/office/drawing/2014/main" id="{B59139BE-437D-C3E3-D2AD-EA06A37D89A0}"/>
              </a:ext>
            </a:extLst>
          </p:cNvPr>
          <p:cNvSpPr/>
          <p:nvPr/>
        </p:nvSpPr>
        <p:spPr>
          <a:xfrm>
            <a:off x="10348487"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TextBox 67">
            <a:extLst>
              <a:ext uri="{FF2B5EF4-FFF2-40B4-BE49-F238E27FC236}">
                <a16:creationId xmlns:a16="http://schemas.microsoft.com/office/drawing/2014/main" id="{6C45E42A-CBFF-5DE7-7A5E-81BE08D833CD}"/>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48" name="TextBox 67">
            <a:extLst>
              <a:ext uri="{FF2B5EF4-FFF2-40B4-BE49-F238E27FC236}">
                <a16:creationId xmlns:a16="http://schemas.microsoft.com/office/drawing/2014/main" id="{94080F9B-E018-2D3E-E485-7505359101A9}"/>
              </a:ext>
            </a:extLst>
          </p:cNvPr>
          <p:cNvSpPr txBox="1"/>
          <p:nvPr/>
        </p:nvSpPr>
        <p:spPr>
          <a:xfrm>
            <a:off x="10492264" y="633242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49" name="Rectangle 48">
            <a:extLst>
              <a:ext uri="{FF2B5EF4-FFF2-40B4-BE49-F238E27FC236}">
                <a16:creationId xmlns:a16="http://schemas.microsoft.com/office/drawing/2014/main" id="{29458649-136D-DAC5-325F-2B407A283203}"/>
              </a:ext>
            </a:extLst>
          </p:cNvPr>
          <p:cNvSpPr/>
          <p:nvPr/>
        </p:nvSpPr>
        <p:spPr>
          <a:xfrm>
            <a:off x="5397390" y="6254397"/>
            <a:ext cx="6783925"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38D88A0D-92C9-7AF8-C34D-235CC57FBC23}"/>
              </a:ext>
            </a:extLst>
          </p:cNvPr>
          <p:cNvSpPr/>
          <p:nvPr/>
        </p:nvSpPr>
        <p:spPr>
          <a:xfrm>
            <a:off x="3421338" y="6264328"/>
            <a:ext cx="1994151" cy="593673"/>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2">
            <a:extLst>
              <a:ext uri="{FF2B5EF4-FFF2-40B4-BE49-F238E27FC236}">
                <a16:creationId xmlns:a16="http://schemas.microsoft.com/office/drawing/2014/main" id="{25B2F4BF-4C46-6787-A899-FE328A680382}"/>
              </a:ext>
            </a:extLst>
          </p:cNvPr>
          <p:cNvSpPr txBox="1"/>
          <p:nvPr/>
        </p:nvSpPr>
        <p:spPr>
          <a:xfrm>
            <a:off x="5540743" y="6336954"/>
            <a:ext cx="1288963"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a:t>
            </a:r>
          </a:p>
        </p:txBody>
      </p:sp>
      <p:sp>
        <p:nvSpPr>
          <p:cNvPr id="52" name="Rectangle 51">
            <a:extLst>
              <a:ext uri="{FF2B5EF4-FFF2-40B4-BE49-F238E27FC236}">
                <a16:creationId xmlns:a16="http://schemas.microsoft.com/office/drawing/2014/main" id="{C922B1A7-4CE5-BAB0-14CB-E6FA3D586DCF}"/>
              </a:ext>
            </a:extLst>
          </p:cNvPr>
          <p:cNvSpPr/>
          <p:nvPr/>
        </p:nvSpPr>
        <p:spPr>
          <a:xfrm>
            <a:off x="-6476" y="6264328"/>
            <a:ext cx="3415229"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6991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01D07D-7C0D-F1D5-661F-21B8F8EFDF62}"/>
              </a:ext>
            </a:extLst>
          </p:cNvPr>
          <p:cNvSpPr/>
          <p:nvPr/>
        </p:nvSpPr>
        <p:spPr>
          <a:xfrm>
            <a:off x="425302" y="1118085"/>
            <a:ext cx="11424832" cy="1157282"/>
          </a:xfrm>
          <a:prstGeom prst="rect">
            <a:avLst/>
          </a:prstGeom>
          <a:solidFill>
            <a:srgbClr val="E5DC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88589"/>
            <a:ext cx="12192000" cy="787628"/>
          </a:xfrm>
          <a:prstGeom prst="rect">
            <a:avLst/>
          </a:prstGeom>
          <a:solidFill>
            <a:schemeClr val="accent1">
              <a:lumMod val="75000"/>
            </a:schemeClr>
          </a:solidFill>
          <a:ln>
            <a:solidFill>
              <a:srgbClr val="ECF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Times New Roman" panose="02020603050405020304" pitchFamily="18" charset="0"/>
                <a:cs typeface="Times New Roman" panose="02020603050405020304" pitchFamily="18" charset="0"/>
              </a:rPr>
              <a:t>  Data and Methodology</a:t>
            </a:r>
          </a:p>
        </p:txBody>
      </p:sp>
      <p:grpSp>
        <p:nvGrpSpPr>
          <p:cNvPr id="6" name="Group 5">
            <a:extLst>
              <a:ext uri="{FF2B5EF4-FFF2-40B4-BE49-F238E27FC236}">
                <a16:creationId xmlns:a16="http://schemas.microsoft.com/office/drawing/2014/main" id="{43B0286B-CFDE-4163-8382-E197A888A4C7}"/>
              </a:ext>
            </a:extLst>
          </p:cNvPr>
          <p:cNvGrpSpPr/>
          <p:nvPr/>
        </p:nvGrpSpPr>
        <p:grpSpPr>
          <a:xfrm>
            <a:off x="-5" y="6264326"/>
            <a:ext cx="12202504" cy="593675"/>
            <a:chOff x="0" y="124427"/>
            <a:chExt cx="9151876" cy="470607"/>
          </a:xfrm>
        </p:grpSpPr>
        <p:sp>
          <p:nvSpPr>
            <p:cNvPr id="21" name="Rectangle 20">
              <a:extLst>
                <a:ext uri="{FF2B5EF4-FFF2-40B4-BE49-F238E27FC236}">
                  <a16:creationId xmlns:a16="http://schemas.microsoft.com/office/drawing/2014/main" id="{5B54C437-344E-477B-A6F3-4963392F415A}"/>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22" name="Rectangle 21">
              <a:extLst>
                <a:ext uri="{FF2B5EF4-FFF2-40B4-BE49-F238E27FC236}">
                  <a16:creationId xmlns:a16="http://schemas.microsoft.com/office/drawing/2014/main" id="{87502CA4-995A-4F4E-BA8B-9B88EC5E1021}"/>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7" name="Group 6">
            <a:extLst>
              <a:ext uri="{FF2B5EF4-FFF2-40B4-BE49-F238E27FC236}">
                <a16:creationId xmlns:a16="http://schemas.microsoft.com/office/drawing/2014/main" id="{F7221BA2-CDC0-487F-89CE-0C594D72B03B}"/>
              </a:ext>
            </a:extLst>
          </p:cNvPr>
          <p:cNvGrpSpPr/>
          <p:nvPr/>
        </p:nvGrpSpPr>
        <p:grpSpPr>
          <a:xfrm>
            <a:off x="92532" y="6312406"/>
            <a:ext cx="12088971" cy="415023"/>
            <a:chOff x="427586" y="6403217"/>
            <a:chExt cx="8855784" cy="330924"/>
          </a:xfrm>
        </p:grpSpPr>
        <p:grpSp>
          <p:nvGrpSpPr>
            <p:cNvPr id="8" name="Group 7"/>
            <p:cNvGrpSpPr/>
            <p:nvPr/>
          </p:nvGrpSpPr>
          <p:grpSpPr>
            <a:xfrm>
              <a:off x="427586" y="6403217"/>
              <a:ext cx="8855784" cy="330924"/>
              <a:chOff x="427586" y="6403217"/>
              <a:chExt cx="8855784" cy="330924"/>
            </a:xfrm>
          </p:grpSpPr>
          <p:cxnSp>
            <p:nvCxnSpPr>
              <p:cNvPr id="10" name="Straight Connector 9"/>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Oval 11"/>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Oval 12"/>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4" name="Oval 13"/>
              <p:cNvSpPr/>
              <p:nvPr/>
            </p:nvSpPr>
            <p:spPr>
              <a:xfrm>
                <a:off x="4109396"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5" name="Oval 14"/>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TextBox 64"/>
              <p:cNvSpPr txBox="1"/>
              <p:nvPr/>
            </p:nvSpPr>
            <p:spPr>
              <a:xfrm>
                <a:off x="427586" y="6411084"/>
                <a:ext cx="1489282" cy="2454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Main question</a:t>
                </a:r>
              </a:p>
            </p:txBody>
          </p:sp>
          <p:sp>
            <p:nvSpPr>
              <p:cNvPr id="18" name="TextBox 65"/>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Literature</a:t>
                </a:r>
              </a:p>
            </p:txBody>
          </p:sp>
          <p:sp>
            <p:nvSpPr>
              <p:cNvPr id="19" name="TextBox 66"/>
              <p:cNvSpPr txBox="1"/>
              <p:nvPr/>
            </p:nvSpPr>
            <p:spPr>
              <a:xfrm>
                <a:off x="2872404" y="6411420"/>
                <a:ext cx="1520189"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20" name="TextBox 67"/>
              <p:cNvSpPr txBox="1"/>
              <p:nvPr/>
            </p:nvSpPr>
            <p:spPr>
              <a:xfrm>
                <a:off x="4149049"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Theoretical Framework </a:t>
                </a:r>
              </a:p>
            </p:txBody>
          </p:sp>
        </p:grpSp>
        <p:sp>
          <p:nvSpPr>
            <p:cNvPr id="9" name="TextBox 52">
              <a:extLst>
                <a:ext uri="{FF2B5EF4-FFF2-40B4-BE49-F238E27FC236}">
                  <a16:creationId xmlns:a16="http://schemas.microsoft.com/office/drawing/2014/main" id="{43F45946-BE7B-4575-A7C7-A156AA0EBC97}"/>
                </a:ext>
              </a:extLst>
            </p:cNvPr>
            <p:cNvSpPr txBox="1"/>
            <p:nvPr/>
          </p:nvSpPr>
          <p:spPr>
            <a:xfrm>
              <a:off x="5587938" y="6410718"/>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Hypothesis</a:t>
              </a:r>
            </a:p>
          </p:txBody>
        </p:sp>
      </p:grpSp>
      <p:sp>
        <p:nvSpPr>
          <p:cNvPr id="3" name="Oval 2">
            <a:extLst>
              <a:ext uri="{FF2B5EF4-FFF2-40B4-BE49-F238E27FC236}">
                <a16:creationId xmlns:a16="http://schemas.microsoft.com/office/drawing/2014/main" id="{C8B3E8B0-6AF4-3DB4-7C84-72FE67ACD196}"/>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 name="Oval 3">
            <a:extLst>
              <a:ext uri="{FF2B5EF4-FFF2-40B4-BE49-F238E27FC236}">
                <a16:creationId xmlns:a16="http://schemas.microsoft.com/office/drawing/2014/main" id="{97C4EB07-5E7D-89B4-20C9-ADE4229C204C}"/>
              </a:ext>
            </a:extLst>
          </p:cNvPr>
          <p:cNvSpPr/>
          <p:nvPr/>
        </p:nvSpPr>
        <p:spPr>
          <a:xfrm>
            <a:off x="10504130"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TextBox 67">
            <a:extLst>
              <a:ext uri="{FF2B5EF4-FFF2-40B4-BE49-F238E27FC236}">
                <a16:creationId xmlns:a16="http://schemas.microsoft.com/office/drawing/2014/main" id="{EDB6BC89-8116-5375-9840-30D16950ABE2}"/>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25" name="TextBox 67">
            <a:extLst>
              <a:ext uri="{FF2B5EF4-FFF2-40B4-BE49-F238E27FC236}">
                <a16:creationId xmlns:a16="http://schemas.microsoft.com/office/drawing/2014/main" id="{49486200-A790-4844-AE1E-2C9A0DBE865F}"/>
              </a:ext>
            </a:extLst>
          </p:cNvPr>
          <p:cNvSpPr txBox="1"/>
          <p:nvPr/>
        </p:nvSpPr>
        <p:spPr>
          <a:xfrm>
            <a:off x="10509003" y="629139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sp>
        <p:nvSpPr>
          <p:cNvPr id="35" name="Rectangle 34">
            <a:extLst>
              <a:ext uri="{FF2B5EF4-FFF2-40B4-BE49-F238E27FC236}">
                <a16:creationId xmlns:a16="http://schemas.microsoft.com/office/drawing/2014/main" id="{A498A64B-AD78-2F2D-CDDA-1E9DD21CBFE5}"/>
              </a:ext>
            </a:extLst>
          </p:cNvPr>
          <p:cNvSpPr/>
          <p:nvPr/>
        </p:nvSpPr>
        <p:spPr>
          <a:xfrm>
            <a:off x="10573622" y="6286457"/>
            <a:ext cx="1682143"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6AF4736-1ED0-DF66-0327-C94F9D960616}"/>
              </a:ext>
            </a:extLst>
          </p:cNvPr>
          <p:cNvSpPr/>
          <p:nvPr/>
        </p:nvSpPr>
        <p:spPr>
          <a:xfrm>
            <a:off x="17779" y="6269742"/>
            <a:ext cx="8924086"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36">
            <a:extLst>
              <a:ext uri="{FF2B5EF4-FFF2-40B4-BE49-F238E27FC236}">
                <a16:creationId xmlns:a16="http://schemas.microsoft.com/office/drawing/2014/main" id="{7F7D8A17-BD35-C0D1-8394-ECB68F258C30}"/>
              </a:ext>
            </a:extLst>
          </p:cNvPr>
          <p:cNvSpPr>
            <a:spLocks noGrp="1"/>
          </p:cNvSpPr>
          <p:nvPr>
            <p:ph idx="1"/>
          </p:nvPr>
        </p:nvSpPr>
        <p:spPr>
          <a:xfrm>
            <a:off x="-5" y="891361"/>
            <a:ext cx="11546963" cy="1671086"/>
          </a:xfrm>
          <a:noFill/>
          <a:ln>
            <a:noFill/>
          </a:ln>
        </p:spPr>
        <p:txBody>
          <a:bodyPr>
            <a:normAutofit/>
          </a:bodyPr>
          <a:lstStyle/>
          <a:p>
            <a:pPr marL="457200" lvl="1" indent="0">
              <a:buNone/>
            </a:pPr>
            <a:endParaRPr lang="en-US" sz="2000" b="1" dirty="0">
              <a:latin typeface="Times New Roman" panose="02020603050405020304" pitchFamily="18" charset="0"/>
              <a:cs typeface="Times New Roman" panose="02020603050405020304" pitchFamily="18" charset="0"/>
            </a:endParaRPr>
          </a:p>
          <a:p>
            <a:pPr marL="457200" lvl="1" indent="0">
              <a:buNone/>
            </a:pPr>
            <a:r>
              <a:rPr lang="en-US" sz="1700" b="1" dirty="0">
                <a:latin typeface="Times New Roman" panose="02020603050405020304" pitchFamily="18" charset="0"/>
                <a:cs typeface="Times New Roman" panose="02020603050405020304" pitchFamily="18" charset="0"/>
              </a:rPr>
              <a:t>Data</a:t>
            </a:r>
          </a:p>
          <a:p>
            <a:pPr lvl="1">
              <a:spcBef>
                <a:spcPts val="1800"/>
              </a:spcBef>
              <a:buFont typeface="Wingdings" panose="05000000000000000000" pitchFamily="2" charset="2"/>
              <a:buChar char="§"/>
            </a:pPr>
            <a:r>
              <a:rPr lang="en-US" sz="1700" dirty="0">
                <a:solidFill>
                  <a:srgbClr val="0070C0"/>
                </a:solidFill>
                <a:latin typeface="Times New Roman" panose="02020603050405020304" pitchFamily="18" charset="0"/>
                <a:cs typeface="Times New Roman" panose="02020603050405020304" pitchFamily="18" charset="0"/>
              </a:rPr>
              <a:t>Worldwide data </a:t>
            </a:r>
            <a:r>
              <a:rPr lang="en-US" sz="1700" dirty="0">
                <a:latin typeface="Times New Roman" panose="02020603050405020304" pitchFamily="18" charset="0"/>
                <a:cs typeface="Times New Roman" panose="02020603050405020304" pitchFamily="18" charset="0"/>
              </a:rPr>
              <a:t>between 2002–2019 from </a:t>
            </a:r>
            <a:r>
              <a:rPr lang="en-US" sz="1700" dirty="0" err="1">
                <a:latin typeface="Times New Roman" panose="02020603050405020304" pitchFamily="18" charset="0"/>
                <a:cs typeface="Times New Roman" panose="02020603050405020304" pitchFamily="18" charset="0"/>
              </a:rPr>
              <a:t>BoardEx</a:t>
            </a:r>
            <a:r>
              <a:rPr lang="en-US" sz="1700" dirty="0">
                <a:latin typeface="Times New Roman" panose="02020603050405020304" pitchFamily="18" charset="0"/>
                <a:cs typeface="Times New Roman" panose="02020603050405020304" pitchFamily="18" charset="0"/>
              </a:rPr>
              <a:t>, S&amp;P Global </a:t>
            </a:r>
            <a:r>
              <a:rPr lang="en-US" sz="1700" dirty="0" err="1">
                <a:latin typeface="Times New Roman" panose="02020603050405020304" pitchFamily="18" charset="0"/>
                <a:cs typeface="Times New Roman" panose="02020603050405020304" pitchFamily="18" charset="0"/>
              </a:rPr>
              <a:t>Trucost</a:t>
            </a:r>
            <a:r>
              <a:rPr lang="en-US" sz="1700" dirty="0">
                <a:latin typeface="Times New Roman" panose="02020603050405020304" pitchFamily="18" charset="0"/>
                <a:cs typeface="Times New Roman" panose="02020603050405020304" pitchFamily="18" charset="0"/>
              </a:rPr>
              <a:t>, USPTO, Eikon, Bloomberg, and Sustainalytics </a:t>
            </a:r>
          </a:p>
          <a:p>
            <a:pPr marL="457200" lvl="1" indent="0">
              <a:buNone/>
            </a:pPr>
            <a:r>
              <a:rPr lang="en-US" sz="1800" dirty="0">
                <a:latin typeface="Times New Roman" panose="02020603050405020304" pitchFamily="18" charset="0"/>
                <a:cs typeface="Times New Roman" panose="02020603050405020304" pitchFamily="18" charset="0"/>
              </a:rPr>
              <a:t> </a:t>
            </a:r>
            <a:endParaRPr lang="en-US" sz="1800" b="1" dirty="0">
              <a:latin typeface="Times New Roman" panose="02020603050405020304" pitchFamily="18" charset="0"/>
              <a:ea typeface="SimSun" panose="02010600030101010101" pitchFamily="2" charset="-122"/>
            </a:endParaRPr>
          </a:p>
          <a:p>
            <a:pPr marL="0" indent="0">
              <a:buNone/>
            </a:pPr>
            <a:endParaRPr lang="en-US" sz="32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DB60C61-D114-2A9E-BFB0-8BC452518633}"/>
              </a:ext>
            </a:extLst>
          </p:cNvPr>
          <p:cNvSpPr txBox="1"/>
          <p:nvPr/>
        </p:nvSpPr>
        <p:spPr>
          <a:xfrm>
            <a:off x="11850133" y="5888446"/>
            <a:ext cx="459297" cy="369332"/>
          </a:xfrm>
          <a:prstGeom prst="rect">
            <a:avLst/>
          </a:prstGeom>
          <a:noFill/>
        </p:spPr>
        <p:txBody>
          <a:bodyPr wrap="square" rtlCol="0">
            <a:spAutoFit/>
          </a:bodyPr>
          <a:lstStyle/>
          <a:p>
            <a:r>
              <a:rPr lang="en-US" dirty="0"/>
              <a:t>10</a:t>
            </a:r>
          </a:p>
        </p:txBody>
      </p:sp>
      <p:sp>
        <p:nvSpPr>
          <p:cNvPr id="31" name="Rectangle 30">
            <a:extLst>
              <a:ext uri="{FF2B5EF4-FFF2-40B4-BE49-F238E27FC236}">
                <a16:creationId xmlns:a16="http://schemas.microsoft.com/office/drawing/2014/main" id="{AF2660B3-D731-4513-1668-060FB10A8C88}"/>
              </a:ext>
            </a:extLst>
          </p:cNvPr>
          <p:cNvSpPr/>
          <p:nvPr/>
        </p:nvSpPr>
        <p:spPr>
          <a:xfrm>
            <a:off x="425302" y="2544861"/>
            <a:ext cx="11424832" cy="3456625"/>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1" indent="-457200">
              <a:lnSpc>
                <a:spcPct val="90000"/>
              </a:lnSpc>
              <a:spcBef>
                <a:spcPts val="500"/>
              </a:spcBef>
              <a:spcAft>
                <a:spcPts val="600"/>
              </a:spcAft>
            </a:pPr>
            <a:r>
              <a:rPr lang="en-US" sz="1700" b="1" dirty="0">
                <a:solidFill>
                  <a:schemeClr val="tx1"/>
                </a:solidFill>
                <a:latin typeface="Times New Roman" panose="02020603050405020304" pitchFamily="18" charset="0"/>
                <a:cs typeface="Times New Roman" panose="02020603050405020304" pitchFamily="18" charset="0"/>
              </a:rPr>
              <a:t> Methodology</a:t>
            </a:r>
          </a:p>
          <a:p>
            <a:pPr lvl="1" indent="-457200">
              <a:lnSpc>
                <a:spcPct val="90000"/>
              </a:lnSpc>
              <a:spcBef>
                <a:spcPts val="500"/>
              </a:spcBef>
            </a:pPr>
            <a:r>
              <a:rPr lang="en-US" sz="1600" b="1" dirty="0">
                <a:solidFill>
                  <a:schemeClr val="tx1"/>
                </a:solidFill>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rPr>
              <a:t>Linear regression model (with fixed effects) to baseline and mechanism hypothesis.</a:t>
            </a:r>
          </a:p>
          <a:p>
            <a:pPr lvl="1" indent="-457200">
              <a:lnSpc>
                <a:spcPct val="90000"/>
              </a:lnSpc>
              <a:spcBef>
                <a:spcPts val="500"/>
              </a:spcBef>
            </a:pPr>
            <a:r>
              <a:rPr lang="en-US" sz="1600" dirty="0">
                <a:solidFill>
                  <a:schemeClr val="tx1"/>
                </a:solidFill>
                <a:latin typeface="Times New Roman" panose="02020603050405020304" pitchFamily="18" charset="0"/>
                <a:cs typeface="Times New Roman" panose="02020603050405020304" pitchFamily="18" charset="0"/>
              </a:rPr>
              <a:t>- Linear probability model, Probit and Logit for a certain mechanism hypothesis.</a:t>
            </a:r>
          </a:p>
          <a:p>
            <a:pPr marL="0" lvl="1">
              <a:lnSpc>
                <a:spcPct val="90000"/>
              </a:lnSpc>
              <a:spcBef>
                <a:spcPts val="500"/>
              </a:spcBef>
            </a:pP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DiD</a:t>
            </a:r>
            <a:r>
              <a:rPr lang="en-US" sz="1600" dirty="0">
                <a:solidFill>
                  <a:schemeClr val="tx1"/>
                </a:solidFill>
                <a:latin typeface="Times New Roman" panose="02020603050405020304" pitchFamily="18" charset="0"/>
                <a:cs typeface="Times New Roman" panose="02020603050405020304" pitchFamily="18" charset="0"/>
              </a:rPr>
              <a:t> and IV for robustness check </a:t>
            </a:r>
          </a:p>
          <a:p>
            <a:pPr marL="0" lvl="1">
              <a:lnSpc>
                <a:spcPct val="90000"/>
              </a:lnSpc>
              <a:spcBef>
                <a:spcPts val="500"/>
              </a:spcBef>
            </a:pPr>
            <a:endParaRPr lang="en-US" sz="1600" dirty="0">
              <a:solidFill>
                <a:schemeClr val="tx1"/>
              </a:solidFill>
              <a:latin typeface="Times New Roman" panose="02020603050405020304" pitchFamily="18" charset="0"/>
              <a:cs typeface="Times New Roman" panose="02020603050405020304" pitchFamily="18" charset="0"/>
            </a:endParaRPr>
          </a:p>
          <a:p>
            <a:pPr marL="0" lvl="1">
              <a:lnSpc>
                <a:spcPct val="90000"/>
              </a:lnSpc>
              <a:spcBef>
                <a:spcPts val="500"/>
              </a:spcBef>
            </a:pPr>
            <a:r>
              <a:rPr lang="en-US" sz="1700" b="1" dirty="0">
                <a:solidFill>
                  <a:schemeClr val="tx1"/>
                </a:solidFill>
                <a:latin typeface="Times New Roman" panose="02020603050405020304" pitchFamily="18" charset="0"/>
                <a:cs typeface="Times New Roman" panose="02020603050405020304" pitchFamily="18" charset="0"/>
              </a:rPr>
              <a:t>DID </a:t>
            </a:r>
            <a:endParaRPr lang="en-US" sz="1700" b="1" dirty="0">
              <a:solidFill>
                <a:srgbClr val="374151"/>
              </a:solidFill>
              <a:effectLst/>
              <a:latin typeface="Times New Roman" panose="02020603050405020304" pitchFamily="18" charset="0"/>
              <a:ea typeface="DengXian" panose="02010600030101010101" pitchFamily="2" charset="-122"/>
            </a:endParaRPr>
          </a:p>
          <a:p>
            <a:pPr lvl="1" indent="-457200">
              <a:lnSpc>
                <a:spcPct val="90000"/>
              </a:lnSpc>
              <a:spcBef>
                <a:spcPts val="500"/>
              </a:spcBef>
            </a:pPr>
            <a:r>
              <a:rPr lang="en-US" sz="1600" dirty="0">
                <a:solidFill>
                  <a:srgbClr val="374151"/>
                </a:solidFill>
                <a:latin typeface="Times New Roman" panose="02020603050405020304" pitchFamily="18" charset="0"/>
                <a:ea typeface="DengXian" panose="02010600030101010101" pitchFamily="2" charset="-122"/>
              </a:rPr>
              <a:t>           - </a:t>
            </a:r>
            <a:r>
              <a:rPr lang="en-US" sz="1600" dirty="0">
                <a:solidFill>
                  <a:srgbClr val="0070C0"/>
                </a:solidFill>
                <a:effectLst/>
                <a:latin typeface="Times New Roman" panose="02020603050405020304" pitchFamily="18" charset="0"/>
                <a:ea typeface="DengXian" panose="02010600030101010101" pitchFamily="2" charset="-122"/>
              </a:rPr>
              <a:t>Regulation S-K in 2009 </a:t>
            </a:r>
            <a:r>
              <a:rPr lang="en-US" sz="1600" dirty="0">
                <a:solidFill>
                  <a:schemeClr val="tx1"/>
                </a:solidFill>
                <a:effectLst/>
                <a:latin typeface="Times New Roman" panose="02020603050405020304" pitchFamily="18" charset="0"/>
                <a:ea typeface="DengXian" panose="02010600030101010101" pitchFamily="2" charset="-122"/>
              </a:rPr>
              <a:t>that requires the </a:t>
            </a:r>
            <a:r>
              <a:rPr lang="en-US" sz="1600" dirty="0">
                <a:solidFill>
                  <a:srgbClr val="0070C0"/>
                </a:solidFill>
                <a:effectLst/>
                <a:latin typeface="Times New Roman" panose="02020603050405020304" pitchFamily="18" charset="0"/>
                <a:ea typeface="DengXian" panose="02010600030101010101" pitchFamily="2" charset="-122"/>
              </a:rPr>
              <a:t>disclosure of directors’ experience and firms’ consideration of director diversity </a:t>
            </a:r>
            <a:br>
              <a:rPr lang="en-US" sz="1600" dirty="0">
                <a:solidFill>
                  <a:schemeClr val="tx1"/>
                </a:solidFill>
                <a:latin typeface="Times New Roman" panose="02020603050405020304" pitchFamily="18" charset="0"/>
                <a:ea typeface="DengXian" panose="02010600030101010101" pitchFamily="2" charset="-122"/>
              </a:rPr>
            </a:br>
            <a:r>
              <a:rPr lang="en-US" sz="1600" dirty="0">
                <a:solidFill>
                  <a:schemeClr val="tx1"/>
                </a:solidFill>
                <a:latin typeface="Times New Roman" panose="02020603050405020304" pitchFamily="18" charset="0"/>
                <a:ea typeface="DengXian" panose="02010600030101010101" pitchFamily="2" charset="-122"/>
              </a:rPr>
              <a:t>  </a:t>
            </a:r>
            <a:r>
              <a:rPr lang="en-US" sz="1600" dirty="0">
                <a:solidFill>
                  <a:schemeClr val="tx1"/>
                </a:solidFill>
                <a:effectLst/>
                <a:latin typeface="Times New Roman" panose="02020603050405020304" pitchFamily="18" charset="0"/>
                <a:ea typeface="DengXian" panose="02010600030101010101" pitchFamily="2" charset="-122"/>
              </a:rPr>
              <a:t>on the boards (US).</a:t>
            </a:r>
            <a:endParaRPr lang="en-US" sz="1600" dirty="0">
              <a:solidFill>
                <a:schemeClr val="tx1"/>
              </a:solidFill>
              <a:latin typeface="Times New Roman" panose="02020603050405020304" pitchFamily="18" charset="0"/>
              <a:ea typeface="DengXian" panose="02010600030101010101" pitchFamily="2" charset="-122"/>
            </a:endParaRPr>
          </a:p>
          <a:p>
            <a:pPr lvl="1" indent="-457200">
              <a:lnSpc>
                <a:spcPct val="90000"/>
              </a:lnSpc>
              <a:spcBef>
                <a:spcPts val="500"/>
              </a:spcBef>
            </a:pPr>
            <a:r>
              <a:rPr lang="en-US" sz="1600" dirty="0">
                <a:solidFill>
                  <a:schemeClr val="tx1"/>
                </a:solidFill>
                <a:latin typeface="Times New Roman" panose="02020603050405020304" pitchFamily="18" charset="0"/>
                <a:ea typeface="DengXian" panose="02010600030101010101" pitchFamily="2" charset="-122"/>
              </a:rPr>
              <a:t>           - </a:t>
            </a:r>
            <a:r>
              <a:rPr lang="en-US" sz="1600" dirty="0">
                <a:solidFill>
                  <a:srgbClr val="116FC6"/>
                </a:solidFill>
                <a:latin typeface="Times New Roman" panose="02020603050405020304" pitchFamily="18" charset="0"/>
                <a:ea typeface="DengXian" panose="02010600030101010101" pitchFamily="2" charset="-122"/>
              </a:rPr>
              <a:t>CEO death</a:t>
            </a:r>
            <a:r>
              <a:rPr lang="en-US" sz="1600" dirty="0">
                <a:solidFill>
                  <a:schemeClr val="tx1"/>
                </a:solidFill>
                <a:latin typeface="Times New Roman" panose="02020603050405020304" pitchFamily="18" charset="0"/>
                <a:ea typeface="DengXian" panose="02010600030101010101" pitchFamily="2" charset="-122"/>
              </a:rPr>
              <a:t>.</a:t>
            </a:r>
          </a:p>
          <a:p>
            <a:pPr lvl="1" indent="-457200">
              <a:lnSpc>
                <a:spcPct val="90000"/>
              </a:lnSpc>
              <a:spcBef>
                <a:spcPts val="500"/>
              </a:spcBef>
            </a:pPr>
            <a:r>
              <a:rPr lang="en-US" sz="1600" b="1" dirty="0">
                <a:solidFill>
                  <a:schemeClr val="tx1"/>
                </a:solidFill>
                <a:latin typeface="Times New Roman" panose="02020603050405020304" pitchFamily="18" charset="0"/>
                <a:ea typeface="DengXian" panose="02010600030101010101" pitchFamily="2" charset="-122"/>
                <a:cs typeface="Times New Roman" panose="02020603050405020304" pitchFamily="18" charset="0"/>
              </a:rPr>
              <a:t>IV  </a:t>
            </a:r>
            <a:r>
              <a:rPr lang="en-US" sz="1600" dirty="0">
                <a:solidFill>
                  <a:schemeClr val="tx1"/>
                </a:solidFill>
                <a:latin typeface="Times New Roman" panose="02020603050405020304" pitchFamily="18" charset="0"/>
                <a:ea typeface="DengXian" panose="02010600030101010101" pitchFamily="2" charset="-122"/>
                <a:cs typeface="Times New Roman" panose="02020603050405020304" pitchFamily="18" charset="0"/>
              </a:rPr>
              <a:t>   </a:t>
            </a:r>
          </a:p>
          <a:p>
            <a:pPr lvl="1" indent="-457200">
              <a:lnSpc>
                <a:spcPct val="90000"/>
              </a:lnSpc>
              <a:spcBef>
                <a:spcPts val="500"/>
              </a:spcBef>
            </a:pPr>
            <a:r>
              <a:rPr lang="en-US" sz="1600" dirty="0">
                <a:solidFill>
                  <a:schemeClr val="tx1"/>
                </a:solidFill>
                <a:latin typeface="Times New Roman" panose="02020603050405020304" pitchFamily="18" charset="0"/>
                <a:ea typeface="DengXian" panose="02010600030101010101" pitchFamily="2" charset="-122"/>
                <a:cs typeface="Times New Roman" panose="02020603050405020304" pitchFamily="18" charset="0"/>
              </a:rPr>
              <a:t>           - </a:t>
            </a:r>
            <a:r>
              <a:rPr lang="en-US" sz="1600" dirty="0">
                <a:solidFill>
                  <a:schemeClr val="tx1"/>
                </a:solidFill>
                <a:latin typeface="Times New Roman" panose="02020603050405020304" pitchFamily="18" charset="0"/>
                <a:ea typeface="DengXian" panose="02010600030101010101" pitchFamily="2" charset="-122"/>
              </a:rPr>
              <a:t>Number of country immigrant/total population.</a:t>
            </a:r>
            <a:endParaRPr lang="en-US" sz="1900" dirty="0">
              <a:solidFill>
                <a:schemeClr val="tx1"/>
              </a:solidFill>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1BF5647F-D6C8-177C-42B3-FD19EEDF19E9}"/>
              </a:ext>
            </a:extLst>
          </p:cNvPr>
          <p:cNvGrpSpPr/>
          <p:nvPr/>
        </p:nvGrpSpPr>
        <p:grpSpPr>
          <a:xfrm>
            <a:off x="-5" y="6264326"/>
            <a:ext cx="12202504" cy="593675"/>
            <a:chOff x="0" y="124427"/>
            <a:chExt cx="9151876" cy="470607"/>
          </a:xfrm>
        </p:grpSpPr>
        <p:sp>
          <p:nvSpPr>
            <p:cNvPr id="27" name="Rectangle 26">
              <a:extLst>
                <a:ext uri="{FF2B5EF4-FFF2-40B4-BE49-F238E27FC236}">
                  <a16:creationId xmlns:a16="http://schemas.microsoft.com/office/drawing/2014/main" id="{E97E1C73-9D82-120E-CC1C-9845F28D21BB}"/>
                </a:ext>
              </a:extLst>
            </p:cNvPr>
            <p:cNvSpPr/>
            <p:nvPr/>
          </p:nvSpPr>
          <p:spPr>
            <a:xfrm>
              <a:off x="0" y="124427"/>
              <a:ext cx="9144000" cy="109820"/>
            </a:xfrm>
            <a:prstGeom prst="rect">
              <a:avLst/>
            </a:prstGeom>
            <a:solidFill>
              <a:srgbClr val="643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dirty="0"/>
            </a:p>
          </p:txBody>
        </p:sp>
        <p:sp>
          <p:nvSpPr>
            <p:cNvPr id="29" name="Rectangle 28">
              <a:extLst>
                <a:ext uri="{FF2B5EF4-FFF2-40B4-BE49-F238E27FC236}">
                  <a16:creationId xmlns:a16="http://schemas.microsoft.com/office/drawing/2014/main" id="{07679929-88F2-44F7-CC56-D4E27B7FF907}"/>
                </a:ext>
              </a:extLst>
            </p:cNvPr>
            <p:cNvSpPr/>
            <p:nvPr/>
          </p:nvSpPr>
          <p:spPr>
            <a:xfrm>
              <a:off x="7876" y="234246"/>
              <a:ext cx="9144000" cy="360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p>
          </p:txBody>
        </p:sp>
      </p:grpSp>
      <p:grpSp>
        <p:nvGrpSpPr>
          <p:cNvPr id="30" name="Group 29">
            <a:extLst>
              <a:ext uri="{FF2B5EF4-FFF2-40B4-BE49-F238E27FC236}">
                <a16:creationId xmlns:a16="http://schemas.microsoft.com/office/drawing/2014/main" id="{7E3F9F17-11C5-89EF-AE03-DF84D6D6A523}"/>
              </a:ext>
            </a:extLst>
          </p:cNvPr>
          <p:cNvGrpSpPr/>
          <p:nvPr/>
        </p:nvGrpSpPr>
        <p:grpSpPr>
          <a:xfrm>
            <a:off x="92532" y="6312402"/>
            <a:ext cx="12088971" cy="533087"/>
            <a:chOff x="427586" y="6403216"/>
            <a:chExt cx="8855784" cy="425064"/>
          </a:xfrm>
        </p:grpSpPr>
        <p:grpSp>
          <p:nvGrpSpPr>
            <p:cNvPr id="32" name="Group 31">
              <a:extLst>
                <a:ext uri="{FF2B5EF4-FFF2-40B4-BE49-F238E27FC236}">
                  <a16:creationId xmlns:a16="http://schemas.microsoft.com/office/drawing/2014/main" id="{1DCB0FC2-0160-9EAF-7679-C627295358C8}"/>
                </a:ext>
              </a:extLst>
            </p:cNvPr>
            <p:cNvGrpSpPr/>
            <p:nvPr/>
          </p:nvGrpSpPr>
          <p:grpSpPr>
            <a:xfrm>
              <a:off x="427586" y="6403217"/>
              <a:ext cx="8855784" cy="425063"/>
              <a:chOff x="427586" y="6403217"/>
              <a:chExt cx="8855784" cy="425063"/>
            </a:xfrm>
          </p:grpSpPr>
          <p:cxnSp>
            <p:nvCxnSpPr>
              <p:cNvPr id="34" name="Straight Connector 33">
                <a:extLst>
                  <a:ext uri="{FF2B5EF4-FFF2-40B4-BE49-F238E27FC236}">
                    <a16:creationId xmlns:a16="http://schemas.microsoft.com/office/drawing/2014/main" id="{5E586B62-9539-7A27-8AC7-F5C27CD6BC40}"/>
                  </a:ext>
                </a:extLst>
              </p:cNvPr>
              <p:cNvCxnSpPr/>
              <p:nvPr/>
            </p:nvCxnSpPr>
            <p:spPr>
              <a:xfrm>
                <a:off x="519332" y="6668202"/>
                <a:ext cx="8764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759DBAAD-2253-FEE9-2683-B561361E48F5}"/>
                  </a:ext>
                </a:extLst>
              </p:cNvPr>
              <p:cNvSpPr/>
              <p:nvPr/>
            </p:nvSpPr>
            <p:spPr>
              <a:xfrm>
                <a:off x="429095" y="658918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Oval 37">
                <a:extLst>
                  <a:ext uri="{FF2B5EF4-FFF2-40B4-BE49-F238E27FC236}">
                    <a16:creationId xmlns:a16="http://schemas.microsoft.com/office/drawing/2014/main" id="{5E6A4DB1-5E59-2842-3CD3-000DADAD0557}"/>
                  </a:ext>
                </a:extLst>
              </p:cNvPr>
              <p:cNvSpPr/>
              <p:nvPr/>
            </p:nvSpPr>
            <p:spPr>
              <a:xfrm>
                <a:off x="1631715" y="658855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Oval 38">
                <a:extLst>
                  <a:ext uri="{FF2B5EF4-FFF2-40B4-BE49-F238E27FC236}">
                    <a16:creationId xmlns:a16="http://schemas.microsoft.com/office/drawing/2014/main" id="{6D9D6BE6-5F1C-12BC-E3D9-5DD061CAE738}"/>
                  </a:ext>
                </a:extLst>
              </p:cNvPr>
              <p:cNvSpPr/>
              <p:nvPr/>
            </p:nvSpPr>
            <p:spPr>
              <a:xfrm>
                <a:off x="2846321" y="6589406"/>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Oval 39">
                <a:extLst>
                  <a:ext uri="{FF2B5EF4-FFF2-40B4-BE49-F238E27FC236}">
                    <a16:creationId xmlns:a16="http://schemas.microsoft.com/office/drawing/2014/main" id="{5D28396F-6C5E-58A2-8261-2C1E95CC1FB8}"/>
                  </a:ext>
                </a:extLst>
              </p:cNvPr>
              <p:cNvSpPr/>
              <p:nvPr/>
            </p:nvSpPr>
            <p:spPr>
              <a:xfrm>
                <a:off x="4273295" y="6598530"/>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Oval 40">
                <a:extLst>
                  <a:ext uri="{FF2B5EF4-FFF2-40B4-BE49-F238E27FC236}">
                    <a16:creationId xmlns:a16="http://schemas.microsoft.com/office/drawing/2014/main" id="{3433E7D9-F466-73FA-E6CD-BAD4076EC9E7}"/>
                  </a:ext>
                </a:extLst>
              </p:cNvPr>
              <p:cNvSpPr/>
              <p:nvPr/>
            </p:nvSpPr>
            <p:spPr>
              <a:xfrm>
                <a:off x="5549561" y="6602263"/>
                <a:ext cx="122352" cy="13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TextBox 64">
                <a:extLst>
                  <a:ext uri="{FF2B5EF4-FFF2-40B4-BE49-F238E27FC236}">
                    <a16:creationId xmlns:a16="http://schemas.microsoft.com/office/drawing/2014/main" id="{94D9B3FD-8B13-0BBD-9CA0-0C09C43699A1}"/>
                  </a:ext>
                </a:extLst>
              </p:cNvPr>
              <p:cNvSpPr txBox="1"/>
              <p:nvPr/>
            </p:nvSpPr>
            <p:spPr>
              <a:xfrm>
                <a:off x="427586" y="6411084"/>
                <a:ext cx="1489282" cy="4171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 Motivation</a:t>
                </a:r>
              </a:p>
              <a:p>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43" name="TextBox 65">
                <a:extLst>
                  <a:ext uri="{FF2B5EF4-FFF2-40B4-BE49-F238E27FC236}">
                    <a16:creationId xmlns:a16="http://schemas.microsoft.com/office/drawing/2014/main" id="{7B8EF132-93A4-C38B-C7C9-B84D9F413411}"/>
                  </a:ext>
                </a:extLst>
              </p:cNvPr>
              <p:cNvSpPr txBox="1"/>
              <p:nvPr/>
            </p:nvSpPr>
            <p:spPr>
              <a:xfrm>
                <a:off x="1670857" y="6411694"/>
                <a:ext cx="159911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Contribution</a:t>
                </a:r>
              </a:p>
            </p:txBody>
          </p:sp>
          <p:sp>
            <p:nvSpPr>
              <p:cNvPr id="44" name="TextBox 66">
                <a:extLst>
                  <a:ext uri="{FF2B5EF4-FFF2-40B4-BE49-F238E27FC236}">
                    <a16:creationId xmlns:a16="http://schemas.microsoft.com/office/drawing/2014/main" id="{F2BB346C-7E6F-9E0A-B8F6-40283CBD668A}"/>
                  </a:ext>
                </a:extLst>
              </p:cNvPr>
              <p:cNvSpPr txBox="1"/>
              <p:nvPr/>
            </p:nvSpPr>
            <p:spPr>
              <a:xfrm>
                <a:off x="2872404" y="6411420"/>
                <a:ext cx="1520189" cy="23314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b="1" dirty="0">
                    <a:solidFill>
                      <a:schemeClr val="bg1"/>
                    </a:solidFill>
                    <a:latin typeface="Times New Roman" panose="02020603050405020304" pitchFamily="18" charset="0"/>
                    <a:cs typeface="Times New Roman" panose="02020603050405020304" pitchFamily="18" charset="0"/>
                  </a:rPr>
                  <a:t>Framework &amp; Hypothesis</a:t>
                </a:r>
              </a:p>
            </p:txBody>
          </p:sp>
          <p:sp>
            <p:nvSpPr>
              <p:cNvPr id="45" name="TextBox 67">
                <a:extLst>
                  <a:ext uri="{FF2B5EF4-FFF2-40B4-BE49-F238E27FC236}">
                    <a16:creationId xmlns:a16="http://schemas.microsoft.com/office/drawing/2014/main" id="{19B2787A-4886-0185-7696-231AF61626A1}"/>
                  </a:ext>
                </a:extLst>
              </p:cNvPr>
              <p:cNvSpPr txBox="1"/>
              <p:nvPr/>
            </p:nvSpPr>
            <p:spPr>
              <a:xfrm>
                <a:off x="4170011" y="6403217"/>
                <a:ext cx="1507184"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b="1" dirty="0">
                  <a:solidFill>
                    <a:schemeClr val="bg1"/>
                  </a:solidFill>
                  <a:latin typeface="Times New Roman" panose="02020603050405020304" pitchFamily="18" charset="0"/>
                  <a:cs typeface="Times New Roman" panose="02020603050405020304" pitchFamily="18" charset="0"/>
                </a:endParaRPr>
              </a:p>
            </p:txBody>
          </p:sp>
        </p:grpSp>
        <p:sp>
          <p:nvSpPr>
            <p:cNvPr id="33" name="TextBox 52">
              <a:extLst>
                <a:ext uri="{FF2B5EF4-FFF2-40B4-BE49-F238E27FC236}">
                  <a16:creationId xmlns:a16="http://schemas.microsoft.com/office/drawing/2014/main" id="{BA9682FD-DC8C-CCB9-1A46-85A377D3910B}"/>
                </a:ext>
              </a:extLst>
            </p:cNvPr>
            <p:cNvSpPr txBox="1"/>
            <p:nvPr/>
          </p:nvSpPr>
          <p:spPr>
            <a:xfrm>
              <a:off x="5671913" y="6403216"/>
              <a:ext cx="944231" cy="2454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Result</a:t>
              </a:r>
            </a:p>
          </p:txBody>
        </p:sp>
      </p:grpSp>
      <p:sp>
        <p:nvSpPr>
          <p:cNvPr id="46" name="Oval 45">
            <a:extLst>
              <a:ext uri="{FF2B5EF4-FFF2-40B4-BE49-F238E27FC236}">
                <a16:creationId xmlns:a16="http://schemas.microsoft.com/office/drawing/2014/main" id="{973E0110-68DF-2894-D37E-A9B033CCA9CD}"/>
              </a:ext>
            </a:extLst>
          </p:cNvPr>
          <p:cNvSpPr/>
          <p:nvPr/>
        </p:nvSpPr>
        <p:spPr>
          <a:xfrm>
            <a:off x="8901315" y="6547970"/>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Oval 46">
            <a:extLst>
              <a:ext uri="{FF2B5EF4-FFF2-40B4-BE49-F238E27FC236}">
                <a16:creationId xmlns:a16="http://schemas.microsoft.com/office/drawing/2014/main" id="{E2463065-4CAB-5A6B-F0CF-0D66B18243E7}"/>
              </a:ext>
            </a:extLst>
          </p:cNvPr>
          <p:cNvSpPr/>
          <p:nvPr/>
        </p:nvSpPr>
        <p:spPr>
          <a:xfrm>
            <a:off x="10348487" y="6532204"/>
            <a:ext cx="163972" cy="148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TextBox 67">
            <a:extLst>
              <a:ext uri="{FF2B5EF4-FFF2-40B4-BE49-F238E27FC236}">
                <a16:creationId xmlns:a16="http://schemas.microsoft.com/office/drawing/2014/main" id="{2AFBA9D6-0759-2A2E-947A-17E9CBFBE2DE}"/>
              </a:ext>
            </a:extLst>
          </p:cNvPr>
          <p:cNvSpPr txBox="1"/>
          <p:nvPr/>
        </p:nvSpPr>
        <p:spPr>
          <a:xfrm>
            <a:off x="8885154" y="6328174"/>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Conclusion</a:t>
            </a:r>
          </a:p>
        </p:txBody>
      </p:sp>
      <p:sp>
        <p:nvSpPr>
          <p:cNvPr id="49" name="TextBox 67">
            <a:extLst>
              <a:ext uri="{FF2B5EF4-FFF2-40B4-BE49-F238E27FC236}">
                <a16:creationId xmlns:a16="http://schemas.microsoft.com/office/drawing/2014/main" id="{A8928831-4517-5368-F91D-82A8F2717B53}"/>
              </a:ext>
            </a:extLst>
          </p:cNvPr>
          <p:cNvSpPr txBox="1"/>
          <p:nvPr/>
        </p:nvSpPr>
        <p:spPr>
          <a:xfrm>
            <a:off x="10492264" y="6332421"/>
            <a:ext cx="20574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Future improvement</a:t>
            </a:r>
          </a:p>
        </p:txBody>
      </p:sp>
      <p:sp>
        <p:nvSpPr>
          <p:cNvPr id="50" name="Rectangle 49">
            <a:extLst>
              <a:ext uri="{FF2B5EF4-FFF2-40B4-BE49-F238E27FC236}">
                <a16:creationId xmlns:a16="http://schemas.microsoft.com/office/drawing/2014/main" id="{B74995A1-8C35-35FB-F92D-2ACFD56A5DC0}"/>
              </a:ext>
            </a:extLst>
          </p:cNvPr>
          <p:cNvSpPr/>
          <p:nvPr/>
        </p:nvSpPr>
        <p:spPr>
          <a:xfrm>
            <a:off x="7166827" y="6254397"/>
            <a:ext cx="5067064"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D4FF6F86-6A64-3F58-D902-44B656B65EB7}"/>
              </a:ext>
            </a:extLst>
          </p:cNvPr>
          <p:cNvSpPr/>
          <p:nvPr/>
        </p:nvSpPr>
        <p:spPr>
          <a:xfrm>
            <a:off x="5450880" y="6275239"/>
            <a:ext cx="1733888" cy="593673"/>
          </a:xfrm>
          <a:prstGeom prst="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2">
            <a:extLst>
              <a:ext uri="{FF2B5EF4-FFF2-40B4-BE49-F238E27FC236}">
                <a16:creationId xmlns:a16="http://schemas.microsoft.com/office/drawing/2014/main" id="{B98C5B44-D9C9-7A69-1F67-70442877E229}"/>
              </a:ext>
            </a:extLst>
          </p:cNvPr>
          <p:cNvSpPr txBox="1"/>
          <p:nvPr/>
        </p:nvSpPr>
        <p:spPr>
          <a:xfrm>
            <a:off x="5540743" y="6336954"/>
            <a:ext cx="1518961"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Times New Roman" panose="02020603050405020304" pitchFamily="18" charset="0"/>
                <a:cs typeface="Times New Roman" panose="02020603050405020304" pitchFamily="18" charset="0"/>
              </a:rPr>
              <a:t>Data &amp; Method</a:t>
            </a:r>
          </a:p>
        </p:txBody>
      </p:sp>
      <p:sp>
        <p:nvSpPr>
          <p:cNvPr id="53" name="Rectangle 52">
            <a:extLst>
              <a:ext uri="{FF2B5EF4-FFF2-40B4-BE49-F238E27FC236}">
                <a16:creationId xmlns:a16="http://schemas.microsoft.com/office/drawing/2014/main" id="{004F9A79-2E10-A677-576C-C93A5C88FBFA}"/>
              </a:ext>
            </a:extLst>
          </p:cNvPr>
          <p:cNvSpPr/>
          <p:nvPr/>
        </p:nvSpPr>
        <p:spPr>
          <a:xfrm>
            <a:off x="-6476" y="6264328"/>
            <a:ext cx="5440617" cy="593674"/>
          </a:xfrm>
          <a:prstGeom prst="rect">
            <a:avLst/>
          </a:prstGeom>
          <a:solidFill>
            <a:srgbClr val="ECE9D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90167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24562</TotalTime>
  <Words>4190</Words>
  <Application>Microsoft Office PowerPoint</Application>
  <PresentationFormat>Widescreen</PresentationFormat>
  <Paragraphs>842</Paragraphs>
  <Slides>29</Slides>
  <Notes>29</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muli</vt:lpstr>
      <vt:lpstr>Sharp Sans</vt: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 R</dc:creator>
  <cp:lastModifiedBy>Sompassorn RUKSOMBOONDE</cp:lastModifiedBy>
  <cp:revision>108</cp:revision>
  <dcterms:created xsi:type="dcterms:W3CDTF">2022-08-27T09:37:02Z</dcterms:created>
  <dcterms:modified xsi:type="dcterms:W3CDTF">2025-09-12T11:31:32Z</dcterms:modified>
</cp:coreProperties>
</file>